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797675" cy="987425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EAF99-1988-4E71-92D0-BB89E9CCF8D6}" type="doc">
      <dgm:prSet loTypeId="urn:microsoft.com/office/officeart/2005/8/layout/pyramid2" loCatId="list" qsTypeId="urn:microsoft.com/office/officeart/2005/8/quickstyle/simple3" qsCatId="simple" csTypeId="urn:microsoft.com/office/officeart/2005/8/colors/accent3_2" csCatId="accent3" phldr="1"/>
      <dgm:spPr/>
    </dgm:pt>
    <dgm:pt modelId="{5915F497-F6E0-4CBD-BA6D-0238200D4898}">
      <dgm:prSet phldrT="[Text]"/>
      <dgm:spPr/>
      <dgm:t>
        <a:bodyPr/>
        <a:lstStyle/>
        <a:p>
          <a:r>
            <a:rPr lang="hr-HR" dirty="0" smtClean="0">
              <a:latin typeface="Arial Black" panose="020B0A04020102020204" pitchFamily="34" charset="0"/>
            </a:rPr>
            <a:t>1. Što se dogodilo?</a:t>
          </a:r>
          <a:endParaRPr lang="hr-HR" dirty="0">
            <a:latin typeface="Arial Black" panose="020B0A04020102020204" pitchFamily="34" charset="0"/>
          </a:endParaRPr>
        </a:p>
      </dgm:t>
    </dgm:pt>
    <dgm:pt modelId="{29854AF0-314A-4F68-859C-A639A443D00F}" type="parTrans" cxnId="{502F8E1E-08FB-43A6-866C-C9CED17765AD}">
      <dgm:prSet/>
      <dgm:spPr/>
      <dgm:t>
        <a:bodyPr/>
        <a:lstStyle/>
        <a:p>
          <a:endParaRPr lang="hr-HR"/>
        </a:p>
      </dgm:t>
    </dgm:pt>
    <dgm:pt modelId="{3513CDFD-7DC8-48EB-97E7-FC9C287D803C}" type="sibTrans" cxnId="{502F8E1E-08FB-43A6-866C-C9CED17765AD}">
      <dgm:prSet/>
      <dgm:spPr/>
      <dgm:t>
        <a:bodyPr/>
        <a:lstStyle/>
        <a:p>
          <a:endParaRPr lang="hr-HR"/>
        </a:p>
      </dgm:t>
    </dgm:pt>
    <dgm:pt modelId="{5E073CDC-7BB0-4C97-9164-92567F6F43C8}">
      <dgm:prSet phldrT="[Text]"/>
      <dgm:spPr/>
      <dgm:t>
        <a:bodyPr/>
        <a:lstStyle/>
        <a:p>
          <a:r>
            <a:rPr lang="hr-HR" dirty="0" smtClean="0">
              <a:latin typeface="Arial Black" panose="020B0A04020102020204" pitchFamily="34" charset="0"/>
            </a:rPr>
            <a:t>2. Zašto se dogodilo?</a:t>
          </a:r>
          <a:endParaRPr lang="hr-HR" dirty="0">
            <a:latin typeface="Arial Black" panose="020B0A04020102020204" pitchFamily="34" charset="0"/>
          </a:endParaRPr>
        </a:p>
      </dgm:t>
    </dgm:pt>
    <dgm:pt modelId="{56CBE951-8C86-486C-AAF9-9B18FCA996EF}" type="parTrans" cxnId="{D3B8E1AE-4900-465A-B103-8F872B0E9ECA}">
      <dgm:prSet/>
      <dgm:spPr/>
      <dgm:t>
        <a:bodyPr/>
        <a:lstStyle/>
        <a:p>
          <a:endParaRPr lang="hr-HR"/>
        </a:p>
      </dgm:t>
    </dgm:pt>
    <dgm:pt modelId="{79D3D023-6546-494C-9E44-CDE516D6F7F0}" type="sibTrans" cxnId="{D3B8E1AE-4900-465A-B103-8F872B0E9ECA}">
      <dgm:prSet/>
      <dgm:spPr/>
      <dgm:t>
        <a:bodyPr/>
        <a:lstStyle/>
        <a:p>
          <a:endParaRPr lang="hr-HR"/>
        </a:p>
      </dgm:t>
    </dgm:pt>
    <dgm:pt modelId="{909D3F41-9376-4FD9-9B81-37EE5C6907F5}">
      <dgm:prSet phldrT="[Text]"/>
      <dgm:spPr/>
      <dgm:t>
        <a:bodyPr/>
        <a:lstStyle/>
        <a:p>
          <a:r>
            <a:rPr lang="hr-HR" dirty="0" smtClean="0">
              <a:latin typeface="Arial Black" panose="020B0A04020102020204" pitchFamily="34" charset="0"/>
            </a:rPr>
            <a:t>3. Što će se poduzeti?</a:t>
          </a:r>
          <a:endParaRPr lang="hr-HR" dirty="0">
            <a:latin typeface="Arial Black" panose="020B0A04020102020204" pitchFamily="34" charset="0"/>
          </a:endParaRPr>
        </a:p>
      </dgm:t>
    </dgm:pt>
    <dgm:pt modelId="{D771E55F-54BC-43D1-A5B5-BEAF185ED664}" type="parTrans" cxnId="{AE534403-D4B7-4A80-B513-B4753017D14A}">
      <dgm:prSet/>
      <dgm:spPr/>
      <dgm:t>
        <a:bodyPr/>
        <a:lstStyle/>
        <a:p>
          <a:endParaRPr lang="hr-HR"/>
        </a:p>
      </dgm:t>
    </dgm:pt>
    <dgm:pt modelId="{951A16A4-7699-4A3A-97B6-B8ECF8F7E3F6}" type="sibTrans" cxnId="{AE534403-D4B7-4A80-B513-B4753017D14A}">
      <dgm:prSet/>
      <dgm:spPr/>
      <dgm:t>
        <a:bodyPr/>
        <a:lstStyle/>
        <a:p>
          <a:endParaRPr lang="hr-HR"/>
        </a:p>
      </dgm:t>
    </dgm:pt>
    <dgm:pt modelId="{DDD4ED6B-C474-417D-A928-C75B26B8B8C7}" type="pres">
      <dgm:prSet presAssocID="{5B3EAF99-1988-4E71-92D0-BB89E9CCF8D6}" presName="compositeShape" presStyleCnt="0">
        <dgm:presLayoutVars>
          <dgm:dir/>
          <dgm:resizeHandles/>
        </dgm:presLayoutVars>
      </dgm:prSet>
      <dgm:spPr/>
    </dgm:pt>
    <dgm:pt modelId="{0DA05013-3EA7-4068-9CD9-87F3E4AD148D}" type="pres">
      <dgm:prSet presAssocID="{5B3EAF99-1988-4E71-92D0-BB89E9CCF8D6}" presName="pyramid" presStyleLbl="node1" presStyleIdx="0" presStyleCnt="1" custLinFactNeighborX="-55886" custLinFactNeighborY="3932"/>
      <dgm:spPr/>
    </dgm:pt>
    <dgm:pt modelId="{1CA0513F-7F12-42AF-9A86-F5E47A50338B}" type="pres">
      <dgm:prSet presAssocID="{5B3EAF99-1988-4E71-92D0-BB89E9CCF8D6}" presName="theList" presStyleCnt="0"/>
      <dgm:spPr/>
    </dgm:pt>
    <dgm:pt modelId="{3B9062BE-3C27-4C9F-84A9-2A38D724EEA6}" type="pres">
      <dgm:prSet presAssocID="{5915F497-F6E0-4CBD-BA6D-0238200D489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47CD90-135E-4186-AD00-DB4429EAAD96}" type="pres">
      <dgm:prSet presAssocID="{5915F497-F6E0-4CBD-BA6D-0238200D4898}" presName="aSpace" presStyleCnt="0"/>
      <dgm:spPr/>
    </dgm:pt>
    <dgm:pt modelId="{D6E2986B-736E-4234-89DA-28CC495A0A3F}" type="pres">
      <dgm:prSet presAssocID="{5E073CDC-7BB0-4C97-9164-92567F6F43C8}" presName="aNode" presStyleLbl="fgAcc1" presStyleIdx="1" presStyleCnt="3" custLinFactNeighborX="635" custLinFactNeighborY="-290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E98521-90CE-45C4-AA35-843F91F8B4A1}" type="pres">
      <dgm:prSet presAssocID="{5E073CDC-7BB0-4C97-9164-92567F6F43C8}" presName="aSpace" presStyleCnt="0"/>
      <dgm:spPr/>
    </dgm:pt>
    <dgm:pt modelId="{1DF2B964-D8FB-4977-90B7-596460EAE1C9}" type="pres">
      <dgm:prSet presAssocID="{909D3F41-9376-4FD9-9B81-37EE5C6907F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9F90AB-3724-4CA0-8F4E-83AD577E2B3A}" type="pres">
      <dgm:prSet presAssocID="{909D3F41-9376-4FD9-9B81-37EE5C6907F5}" presName="aSpace" presStyleCnt="0"/>
      <dgm:spPr/>
    </dgm:pt>
  </dgm:ptLst>
  <dgm:cxnLst>
    <dgm:cxn modelId="{482CE4E1-4076-4901-9BF8-1C3641B43ECB}" type="presOf" srcId="{5915F497-F6E0-4CBD-BA6D-0238200D4898}" destId="{3B9062BE-3C27-4C9F-84A9-2A38D724EEA6}" srcOrd="0" destOrd="0" presId="urn:microsoft.com/office/officeart/2005/8/layout/pyramid2"/>
    <dgm:cxn modelId="{925452EF-72BF-4A60-9F19-D5DB5F291016}" type="presOf" srcId="{5E073CDC-7BB0-4C97-9164-92567F6F43C8}" destId="{D6E2986B-736E-4234-89DA-28CC495A0A3F}" srcOrd="0" destOrd="0" presId="urn:microsoft.com/office/officeart/2005/8/layout/pyramid2"/>
    <dgm:cxn modelId="{502F8E1E-08FB-43A6-866C-C9CED17765AD}" srcId="{5B3EAF99-1988-4E71-92D0-BB89E9CCF8D6}" destId="{5915F497-F6E0-4CBD-BA6D-0238200D4898}" srcOrd="0" destOrd="0" parTransId="{29854AF0-314A-4F68-859C-A639A443D00F}" sibTransId="{3513CDFD-7DC8-48EB-97E7-FC9C287D803C}"/>
    <dgm:cxn modelId="{D3B8E1AE-4900-465A-B103-8F872B0E9ECA}" srcId="{5B3EAF99-1988-4E71-92D0-BB89E9CCF8D6}" destId="{5E073CDC-7BB0-4C97-9164-92567F6F43C8}" srcOrd="1" destOrd="0" parTransId="{56CBE951-8C86-486C-AAF9-9B18FCA996EF}" sibTransId="{79D3D023-6546-494C-9E44-CDE516D6F7F0}"/>
    <dgm:cxn modelId="{86D1C520-C088-4A6A-964D-49C5572FC052}" type="presOf" srcId="{5B3EAF99-1988-4E71-92D0-BB89E9CCF8D6}" destId="{DDD4ED6B-C474-417D-A928-C75B26B8B8C7}" srcOrd="0" destOrd="0" presId="urn:microsoft.com/office/officeart/2005/8/layout/pyramid2"/>
    <dgm:cxn modelId="{98CA08B5-61C9-4A37-A3FF-EE668E53BB48}" type="presOf" srcId="{909D3F41-9376-4FD9-9B81-37EE5C6907F5}" destId="{1DF2B964-D8FB-4977-90B7-596460EAE1C9}" srcOrd="0" destOrd="0" presId="urn:microsoft.com/office/officeart/2005/8/layout/pyramid2"/>
    <dgm:cxn modelId="{AE534403-D4B7-4A80-B513-B4753017D14A}" srcId="{5B3EAF99-1988-4E71-92D0-BB89E9CCF8D6}" destId="{909D3F41-9376-4FD9-9B81-37EE5C6907F5}" srcOrd="2" destOrd="0" parTransId="{D771E55F-54BC-43D1-A5B5-BEAF185ED664}" sibTransId="{951A16A4-7699-4A3A-97B6-B8ECF8F7E3F6}"/>
    <dgm:cxn modelId="{D2C1927B-81AB-414D-997B-8AEFB48E04E3}" type="presParOf" srcId="{DDD4ED6B-C474-417D-A928-C75B26B8B8C7}" destId="{0DA05013-3EA7-4068-9CD9-87F3E4AD148D}" srcOrd="0" destOrd="0" presId="urn:microsoft.com/office/officeart/2005/8/layout/pyramid2"/>
    <dgm:cxn modelId="{4B924F2A-BACB-49B9-A6EA-86A9EEA3B2A5}" type="presParOf" srcId="{DDD4ED6B-C474-417D-A928-C75B26B8B8C7}" destId="{1CA0513F-7F12-42AF-9A86-F5E47A50338B}" srcOrd="1" destOrd="0" presId="urn:microsoft.com/office/officeart/2005/8/layout/pyramid2"/>
    <dgm:cxn modelId="{45C650F5-43E8-4A19-81F1-6670A73CC7C0}" type="presParOf" srcId="{1CA0513F-7F12-42AF-9A86-F5E47A50338B}" destId="{3B9062BE-3C27-4C9F-84A9-2A38D724EEA6}" srcOrd="0" destOrd="0" presId="urn:microsoft.com/office/officeart/2005/8/layout/pyramid2"/>
    <dgm:cxn modelId="{9EA0480C-E60F-43D1-B5BB-D9CC714CC316}" type="presParOf" srcId="{1CA0513F-7F12-42AF-9A86-F5E47A50338B}" destId="{CC47CD90-135E-4186-AD00-DB4429EAAD96}" srcOrd="1" destOrd="0" presId="urn:microsoft.com/office/officeart/2005/8/layout/pyramid2"/>
    <dgm:cxn modelId="{4220ECA6-7B53-414D-A7E5-19EE42A4508D}" type="presParOf" srcId="{1CA0513F-7F12-42AF-9A86-F5E47A50338B}" destId="{D6E2986B-736E-4234-89DA-28CC495A0A3F}" srcOrd="2" destOrd="0" presId="urn:microsoft.com/office/officeart/2005/8/layout/pyramid2"/>
    <dgm:cxn modelId="{9CA0D132-C21E-4E9D-95BB-3885836D7E9C}" type="presParOf" srcId="{1CA0513F-7F12-42AF-9A86-F5E47A50338B}" destId="{9CE98521-90CE-45C4-AA35-843F91F8B4A1}" srcOrd="3" destOrd="0" presId="urn:microsoft.com/office/officeart/2005/8/layout/pyramid2"/>
    <dgm:cxn modelId="{C8A6F570-0852-4BBE-8484-EB2179D3DF7B}" type="presParOf" srcId="{1CA0513F-7F12-42AF-9A86-F5E47A50338B}" destId="{1DF2B964-D8FB-4977-90B7-596460EAE1C9}" srcOrd="4" destOrd="0" presId="urn:microsoft.com/office/officeart/2005/8/layout/pyramid2"/>
    <dgm:cxn modelId="{4EB431A2-5393-41EE-866C-334354D07170}" type="presParOf" srcId="{1CA0513F-7F12-42AF-9A86-F5E47A50338B}" destId="{A89F90AB-3724-4CA0-8F4E-83AD577E2B3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05013-3EA7-4068-9CD9-87F3E4AD148D}">
      <dsp:nvSpPr>
        <dsp:cNvPr id="0" name=""/>
        <dsp:cNvSpPr/>
      </dsp:nvSpPr>
      <dsp:spPr>
        <a:xfrm>
          <a:off x="0" y="0"/>
          <a:ext cx="4392488" cy="439248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9062BE-3C27-4C9F-84A9-2A38D724EEA6}">
      <dsp:nvSpPr>
        <dsp:cNvPr id="0" name=""/>
        <dsp:cNvSpPr/>
      </dsp:nvSpPr>
      <dsp:spPr>
        <a:xfrm>
          <a:off x="2202675" y="441608"/>
          <a:ext cx="2855117" cy="1039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Arial Black" panose="020B0A04020102020204" pitchFamily="34" charset="0"/>
            </a:rPr>
            <a:t>1. Što se dogodilo?</a:t>
          </a:r>
          <a:endParaRPr lang="hr-HR" sz="2300" kern="1200" dirty="0">
            <a:latin typeface="Arial Black" panose="020B0A04020102020204" pitchFamily="34" charset="0"/>
          </a:endParaRPr>
        </a:p>
      </dsp:txBody>
      <dsp:txXfrm>
        <a:off x="2253433" y="492366"/>
        <a:ext cx="2753601" cy="938268"/>
      </dsp:txXfrm>
    </dsp:sp>
    <dsp:sp modelId="{D6E2986B-736E-4234-89DA-28CC495A0A3F}">
      <dsp:nvSpPr>
        <dsp:cNvPr id="0" name=""/>
        <dsp:cNvSpPr/>
      </dsp:nvSpPr>
      <dsp:spPr>
        <a:xfrm>
          <a:off x="2209106" y="1573618"/>
          <a:ext cx="2855117" cy="1039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Arial Black" panose="020B0A04020102020204" pitchFamily="34" charset="0"/>
            </a:rPr>
            <a:t>2. Zašto se dogodilo?</a:t>
          </a:r>
          <a:endParaRPr lang="hr-HR" sz="2300" kern="1200" dirty="0">
            <a:latin typeface="Arial Black" panose="020B0A04020102020204" pitchFamily="34" charset="0"/>
          </a:endParaRPr>
        </a:p>
      </dsp:txBody>
      <dsp:txXfrm>
        <a:off x="2259864" y="1624376"/>
        <a:ext cx="2753601" cy="938268"/>
      </dsp:txXfrm>
    </dsp:sp>
    <dsp:sp modelId="{1DF2B964-D8FB-4977-90B7-596460EAE1C9}">
      <dsp:nvSpPr>
        <dsp:cNvPr id="0" name=""/>
        <dsp:cNvSpPr/>
      </dsp:nvSpPr>
      <dsp:spPr>
        <a:xfrm>
          <a:off x="2202675" y="2781122"/>
          <a:ext cx="2855117" cy="1039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Arial Black" panose="020B0A04020102020204" pitchFamily="34" charset="0"/>
            </a:rPr>
            <a:t>3. Što će se poduzeti?</a:t>
          </a:r>
          <a:endParaRPr lang="hr-HR" sz="2300" kern="1200" dirty="0">
            <a:latin typeface="Arial Black" panose="020B0A04020102020204" pitchFamily="34" charset="0"/>
          </a:endParaRPr>
        </a:p>
      </dsp:txBody>
      <dsp:txXfrm>
        <a:off x="2253433" y="2831880"/>
        <a:ext cx="2753601" cy="93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50F71-E972-4CE1-A6B4-CED13D7152C3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3228-3E31-4381-AF5C-69983CC933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840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ED0BD-C8B6-4306-A83E-F9B9B445DF8F}" type="datetimeFigureOut">
              <a:rPr lang="hr-HR" smtClean="0"/>
              <a:t>1.10.2014.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146D-C731-4D34-BC18-54C33E283A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51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146D-C731-4D34-BC18-54C33E283AE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3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146D-C731-4D34-BC18-54C33E283AE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7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1377C3D-7BB2-4D23-9D10-616807B37D36}" type="datetimeFigureOut">
              <a:rPr lang="sr-Latn-CS" smtClean="0"/>
              <a:t>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560840" cy="309634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r-H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hr-H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r-HR" sz="36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KRIZNO KOMUNICIRANJE I ODNOSI S JAVNOŠĆU U USTANOVAMA ZA OBRAZOVANJE ODRASLIH</a:t>
            </a:r>
            <a: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37. Jesenska andragoška konferencija</a:t>
            </a:r>
            <a:b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Vodice, 3. listopada 2014.</a:t>
            </a:r>
            <a: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2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endParaRPr lang="hr-HR" sz="2200" b="1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7854696" cy="2016224"/>
          </a:xfrm>
          <a:noFill/>
        </p:spPr>
        <p:txBody>
          <a:bodyPr>
            <a:normAutofit fontScale="5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hr-HR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mr. sc. Vera Šutalo</a:t>
            </a:r>
          </a:p>
          <a:p>
            <a:pPr algn="ctr"/>
            <a:endParaRPr lang="hr-HR" sz="4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hr-HR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načelnica sektora</a:t>
            </a:r>
          </a:p>
          <a:p>
            <a:pPr algn="ctr">
              <a:lnSpc>
                <a:spcPct val="120000"/>
              </a:lnSpc>
            </a:pPr>
            <a:r>
              <a:rPr lang="hr-HR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Uprava za standard, strategije i posebne programe</a:t>
            </a:r>
          </a:p>
          <a:p>
            <a:pPr algn="ctr">
              <a:lnSpc>
                <a:spcPct val="120000"/>
              </a:lnSpc>
            </a:pPr>
            <a:r>
              <a:rPr lang="hr-HR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Ministarstvo znanosti, obrazovanja i sporta</a:t>
            </a:r>
            <a:endParaRPr lang="hr-HR" sz="3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136904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r-HR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Pokažite emocije </a:t>
            </a:r>
            <a:r>
              <a:rPr lang="hr-HR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strategija smanjenja neprijateljstva u javnom mišljenju</a:t>
            </a:r>
          </a:p>
          <a:p>
            <a:pPr>
              <a:lnSpc>
                <a:spcPct val="200000"/>
              </a:lnSpc>
            </a:pPr>
            <a:r>
              <a:rPr lang="hr-HR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Priznajte greške </a:t>
            </a:r>
            <a:r>
              <a:rPr lang="hr-HR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ne biti slabić, ne spekulirati</a:t>
            </a:r>
          </a:p>
          <a:p>
            <a:pPr>
              <a:lnSpc>
                <a:spcPct val="200000"/>
              </a:lnSpc>
            </a:pPr>
            <a:r>
              <a:rPr lang="hr-HR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 krivite novinare </a:t>
            </a:r>
            <a:r>
              <a:rPr lang="hr-HR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ne prebacivati odgovornost na </a:t>
            </a:r>
            <a:r>
              <a:rPr lang="hr-HR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druge</a:t>
            </a:r>
          </a:p>
          <a:p>
            <a:pPr>
              <a:lnSpc>
                <a:spcPct val="200000"/>
              </a:lnSpc>
            </a:pPr>
            <a:r>
              <a:rPr lang="hr-HR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Govorite </a:t>
            </a:r>
            <a:r>
              <a:rPr lang="hr-HR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istinu </a:t>
            </a:r>
            <a:r>
              <a:rPr lang="hr-HR" b="1" dirty="0">
                <a:latin typeface="Arial Black" panose="020B0A04020102020204" pitchFamily="34" charset="0"/>
                <a:cs typeface="Arial" panose="020B0604020202020204" pitchFamily="34" charset="0"/>
              </a:rPr>
              <a:t>– ne voditi medije na pogrešan </a:t>
            </a:r>
            <a:r>
              <a:rPr lang="hr-HR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put</a:t>
            </a:r>
          </a:p>
          <a:p>
            <a:pPr>
              <a:lnSpc>
                <a:spcPct val="200000"/>
              </a:lnSpc>
            </a:pPr>
            <a:r>
              <a:rPr lang="hr-HR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Nudite rješenje </a:t>
            </a:r>
            <a:r>
              <a:rPr lang="hr-HR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što je poduzeto i što će se poduzeti</a:t>
            </a:r>
          </a:p>
          <a:p>
            <a:pPr marL="0" indent="0">
              <a:lnSpc>
                <a:spcPct val="170000"/>
              </a:lnSpc>
              <a:buNone/>
            </a:pPr>
            <a:endParaRPr lang="hr-HR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hr-H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0081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BEZ KOMENTARA?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Mediji: </a:t>
            </a:r>
            <a:r>
              <a:rPr lang="hr-HR" dirty="0" smtClean="0">
                <a:latin typeface="Arial Black" panose="020B0A04020102020204" pitchFamily="34" charset="0"/>
              </a:rPr>
              <a:t>	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Ustanova nije izrazila 					spremnost za sudjelovanjem!</a:t>
            </a:r>
          </a:p>
          <a:p>
            <a:pPr marL="0" indent="0">
              <a:buNone/>
            </a:pPr>
            <a:endParaRPr lang="hr-H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Javnost:</a:t>
            </a:r>
            <a:r>
              <a:rPr lang="hr-HR" dirty="0" smtClean="0">
                <a:latin typeface="Arial Black" panose="020B0A04020102020204" pitchFamily="34" charset="0"/>
              </a:rPr>
              <a:t>	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Tamo gdje ima dima, ima i vatre!</a:t>
            </a:r>
          </a:p>
          <a:p>
            <a:pPr marL="0" indent="0">
              <a:buNone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	Sigurno nešto skrivaju!</a:t>
            </a:r>
          </a:p>
          <a:p>
            <a:pPr marL="0" indent="0">
              <a:buNone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	Krivi su!</a:t>
            </a:r>
          </a:p>
          <a:p>
            <a:pPr marL="0" indent="0">
              <a:buNone/>
            </a:pPr>
            <a:endParaRPr lang="hr-H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N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aći odgovor u najkraćem mogućem vremenu.</a:t>
            </a:r>
            <a:endParaRPr lang="hr-H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93610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KRIZNI PLAN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24744"/>
            <a:ext cx="78424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5 KORAKA:</a:t>
            </a:r>
          </a:p>
          <a:p>
            <a:pPr marL="0" indent="0">
              <a:buNone/>
            </a:pPr>
            <a:endParaRPr lang="hr-HR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Sastavite tim za planiranje.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Procijenite razmjere problema.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Načinite plan.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Simulirajte plan.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Ažurirajte plan.</a:t>
            </a:r>
          </a:p>
          <a:p>
            <a:pPr marL="0" indent="0">
              <a:lnSpc>
                <a:spcPct val="150000"/>
              </a:lnSpc>
              <a:buNone/>
            </a:pPr>
            <a:endParaRPr lang="hr-HR" sz="1800" dirty="0" smtClean="0">
              <a:ln w="1143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1800" dirty="0" smtClean="0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hr-HR" sz="1800" dirty="0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R. </a:t>
            </a:r>
            <a:r>
              <a:rPr lang="hr-HR" sz="1800" dirty="0" err="1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Luecke</a:t>
            </a:r>
            <a:r>
              <a:rPr lang="hr-HR" sz="1800" dirty="0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2005.)</a:t>
            </a:r>
            <a:endParaRPr lang="hr-HR" sz="18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78810"/>
            <a:ext cx="3024336" cy="49424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36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050360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ULOGA ČELNE OSOBE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367240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algn="just"/>
            <a:r>
              <a:rPr lang="hr-HR" b="1" dirty="0" smtClean="0">
                <a:latin typeface="Arial Black" panose="020B0A04020102020204" pitchFamily="34" charset="0"/>
              </a:rPr>
              <a:t>Pokažimo se!</a:t>
            </a:r>
          </a:p>
          <a:p>
            <a:pPr marL="0" indent="0" algn="just">
              <a:buNone/>
            </a:pPr>
            <a:endParaRPr lang="hr-HR" b="1" dirty="0" smtClean="0">
              <a:latin typeface="Arial Black" panose="020B0A04020102020204" pitchFamily="34" charset="0"/>
            </a:endParaRPr>
          </a:p>
          <a:p>
            <a:pPr algn="just"/>
            <a:r>
              <a:rPr lang="hr-HR" b="1" dirty="0" smtClean="0">
                <a:latin typeface="Arial Black" panose="020B0A04020102020204" pitchFamily="34" charset="0"/>
              </a:rPr>
              <a:t>Progovorimo!</a:t>
            </a:r>
          </a:p>
          <a:p>
            <a:pPr marL="0" indent="0" algn="just">
              <a:buNone/>
            </a:pPr>
            <a:endParaRPr lang="hr-HR" b="1" dirty="0" smtClean="0">
              <a:latin typeface="Arial Black" panose="020B0A04020102020204" pitchFamily="34" charset="0"/>
            </a:endParaRPr>
          </a:p>
          <a:p>
            <a:pPr algn="just"/>
            <a:r>
              <a:rPr lang="hr-HR" b="1" dirty="0" smtClean="0">
                <a:latin typeface="Arial Black" panose="020B0A04020102020204" pitchFamily="34" charset="0"/>
              </a:rPr>
              <a:t>Djelujmo!</a:t>
            </a:r>
          </a:p>
          <a:p>
            <a:pPr marL="0" indent="0" algn="just">
              <a:buNone/>
            </a:pPr>
            <a:endParaRPr lang="hr-HR" b="1" dirty="0" smtClean="0">
              <a:latin typeface="Arial Black" panose="020B0A04020102020204" pitchFamily="34" charset="0"/>
            </a:endParaRPr>
          </a:p>
          <a:p>
            <a:pPr algn="just"/>
            <a:r>
              <a:rPr lang="hr-HR" b="1" dirty="0" smtClean="0">
                <a:latin typeface="Arial Black" panose="020B0A04020102020204" pitchFamily="34" charset="0"/>
              </a:rPr>
              <a:t>Pripremimo 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72" y="3556909"/>
            <a:ext cx="4032448" cy="255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17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194376" cy="12961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ZAŠTO ŽENE VLADAJU PR SVIJETOM?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3657600" cy="6397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499992" y="2780928"/>
            <a:ext cx="4392488" cy="352839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o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rganiziranost</a:t>
            </a:r>
            <a:endParaRPr lang="hr-H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k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reativnost</a:t>
            </a:r>
            <a:endParaRPr lang="hr-H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z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natiželja</a:t>
            </a:r>
            <a:endParaRPr lang="hr-H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posobnost </a:t>
            </a: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empatije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oć </a:t>
            </a: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uvjeravanja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godna </a:t>
            </a: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pojavnost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n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everbalna </a:t>
            </a: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komunikacija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obar/bolji </a:t>
            </a: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slušatelj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96752"/>
            <a:ext cx="493204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 smtClean="0">
                <a:latin typeface="Lucida Console" panose="020B0609040504020204" pitchFamily="49" charset="0"/>
              </a:rPr>
              <a:t>			</a:t>
            </a:r>
            <a:r>
              <a:rPr lang="hr-HR" b="1" dirty="0">
                <a:latin typeface="Arial Black" panose="020B0A04020102020204" pitchFamily="34" charset="0"/>
              </a:rPr>
              <a:t> </a:t>
            </a:r>
            <a:r>
              <a:rPr lang="hr-HR" b="1" dirty="0" smtClean="0">
                <a:latin typeface="Arial Black" panose="020B0A04020102020204" pitchFamily="34" charset="0"/>
              </a:rPr>
              <a:t> </a:t>
            </a:r>
            <a:r>
              <a:rPr lang="hr-HR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76 % žena</a:t>
            </a:r>
          </a:p>
          <a:p>
            <a:pPr marL="0" indent="0" algn="ctr">
              <a:buNone/>
            </a:pPr>
            <a:endParaRPr lang="hr-HR" b="1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HR" b="1" dirty="0" smtClean="0">
                <a:latin typeface="Arial Black" panose="020B0A04020102020204" pitchFamily="34" charset="0"/>
              </a:rPr>
              <a:t>	Poželjne osobine za PR:</a:t>
            </a:r>
          </a:p>
          <a:p>
            <a:pPr marL="0" indent="0">
              <a:buNone/>
            </a:pPr>
            <a:endParaRPr lang="hr-HR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l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aka komunikacija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e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lokvencija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trpljenje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e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mocionalna inteligencija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aktičnost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o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dmjerenost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iplomacija</a:t>
            </a:r>
          </a:p>
          <a:p>
            <a:pPr>
              <a:buFontTx/>
              <a:buChar char="-"/>
            </a:pPr>
            <a:r>
              <a:rPr lang="hr-HR" dirty="0">
                <a:latin typeface="Arial Black" panose="020B0A04020102020204" pitchFamily="34" charset="0"/>
                <a:cs typeface="Arial" panose="020B0604020202020204" pitchFamily="34" charset="0"/>
              </a:rPr>
              <a:t>e</a:t>
            </a:r>
            <a:r>
              <a:rPr lang="hr-HR" dirty="0" smtClean="0">
                <a:latin typeface="Arial Black" panose="020B0A04020102020204" pitchFamily="34" charset="0"/>
                <a:cs typeface="Arial" panose="020B0604020202020204" pitchFamily="34" charset="0"/>
              </a:rPr>
              <a:t>legancija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18" y="1268760"/>
            <a:ext cx="2272210" cy="194421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666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756" y="692696"/>
            <a:ext cx="8964488" cy="1008112"/>
          </a:xfrm>
        </p:spPr>
        <p:txBody>
          <a:bodyPr>
            <a:normAutofit fontScale="4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hr-HR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</a:endParaRPr>
          </a:p>
          <a:p>
            <a:pPr marL="0" indent="0" algn="ctr">
              <a:buNone/>
            </a:pPr>
            <a:r>
              <a:rPr lang="hr-HR" sz="8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MUŠKARCI  </a:t>
            </a:r>
          </a:p>
          <a:p>
            <a:pPr marL="0" indent="0" algn="ctr">
              <a:buNone/>
            </a:pPr>
            <a:endParaRPr lang="hr-H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r-H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9168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Nadmoćniji u menadžerskom svijetu i donose poslovne odluke i raspodjeljuju financijski budžet.	</a:t>
            </a:r>
          </a:p>
          <a:p>
            <a:pPr algn="ctr"/>
            <a:endParaRPr lang="hr-HR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hr-HR" dirty="0">
                <a:solidFill>
                  <a:schemeClr val="accent1"/>
                </a:solidFill>
                <a:latin typeface="Arial Black" panose="020B0A04020102020204" pitchFamily="34" charset="0"/>
              </a:rPr>
              <a:t>„Bit će onako kako ja kažem!”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816424" cy="23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554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27784" y="1052736"/>
            <a:ext cx="705678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latin typeface="Arial Black" panose="020B0A04020102020204" pitchFamily="34" charset="0"/>
              </a:rPr>
              <a:t>KAKO? KADA? ŠTO? GDJE? KOLIKO?</a:t>
            </a:r>
          </a:p>
          <a:p>
            <a:pPr marL="0" indent="0" algn="ctr">
              <a:buNone/>
            </a:pPr>
            <a:r>
              <a:rPr lang="hr-HR" b="1" dirty="0" smtClean="0"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hr-HR" b="1" dirty="0" smtClean="0">
                <a:latin typeface="Arial Black" panose="020B0A04020102020204" pitchFamily="34" charset="0"/>
              </a:rPr>
              <a:t>Ne postavljajte</a:t>
            </a:r>
            <a:endParaRPr lang="hr-HR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HR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HR" b="1" dirty="0">
                <a:latin typeface="Arial Black" panose="020B0A04020102020204" pitchFamily="34" charset="0"/>
              </a:rPr>
              <a:t>ZAŠTO?</a:t>
            </a:r>
          </a:p>
          <a:p>
            <a:pPr marL="0" indent="0" algn="ctr">
              <a:buNone/>
            </a:pPr>
            <a:endParaRPr lang="hr-HR" b="1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hr-HR" b="1" dirty="0" smtClean="0">
                <a:latin typeface="Arial Black" panose="020B0A04020102020204" pitchFamily="34" charset="0"/>
              </a:rPr>
              <a:t>djeluje agresivno i optužujuće</a:t>
            </a:r>
          </a:p>
          <a:p>
            <a:pPr algn="ctr">
              <a:buFontTx/>
              <a:buChar char="-"/>
            </a:pPr>
            <a:r>
              <a:rPr lang="hr-HR" b="1" dirty="0" smtClean="0">
                <a:latin typeface="Arial Black" panose="020B0A04020102020204" pitchFamily="34" charset="0"/>
              </a:rPr>
              <a:t>pasivizira sugovornika i ne potiče razgovor.</a:t>
            </a:r>
          </a:p>
          <a:p>
            <a:pPr marL="0" indent="0" algn="ctr">
              <a:buNone/>
            </a:pPr>
            <a:endParaRPr lang="hr-HR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r-HR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r-HR" b="1" dirty="0" smtClean="0">
                <a:latin typeface="Arial Black" panose="020B0A04020102020204" pitchFamily="34" charset="0"/>
              </a:rPr>
              <a:t>KRIZA KOMUNIKACIJE!?</a:t>
            </a:r>
          </a:p>
          <a:p>
            <a:pPr marL="0" indent="0" algn="ctr">
              <a:buNone/>
            </a:pP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5" y="621917"/>
            <a:ext cx="2859746" cy="50045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549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0" y="620688"/>
            <a:ext cx="3960440" cy="58192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7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572000"/>
            <a:ext cx="2304256" cy="16002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464496" cy="60486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91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7338392" cy="10081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Što je kriza?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453650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sz="5000" b="1" dirty="0" smtClean="0">
              <a:latin typeface="Lucida Console" panose="020B0609040504020204" pitchFamily="49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5500" b="1" dirty="0" smtClean="0">
                <a:solidFill>
                  <a:schemeClr val="accent1"/>
                </a:solidFill>
                <a:latin typeface="Lucida Console" panose="020B0609040504020204" pitchFamily="49" charset="0"/>
                <a:cs typeface="Times New Roman"/>
              </a:rPr>
              <a:t>●</a:t>
            </a:r>
            <a:r>
              <a:rPr lang="hr-HR" sz="5500" b="1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hr-HR" sz="5500" b="1" dirty="0" smtClean="0">
                <a:latin typeface="Arial Black" panose="020B0A04020102020204" pitchFamily="34" charset="0"/>
                <a:cs typeface="Times New Roman"/>
              </a:rPr>
              <a:t>nastupajući rizik</a:t>
            </a:r>
          </a:p>
          <a:p>
            <a:pPr marL="0" indent="0">
              <a:lnSpc>
                <a:spcPct val="150000"/>
              </a:lnSpc>
              <a:buNone/>
            </a:pPr>
            <a:endParaRPr lang="hr-HR" sz="5500" b="1" dirty="0" smtClean="0">
              <a:latin typeface="Lucida Console" panose="020B0609040504020204" pitchFamily="49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5500" b="1" dirty="0" smtClean="0">
                <a:solidFill>
                  <a:schemeClr val="accent1"/>
                </a:solidFill>
                <a:latin typeface="Lucida Console" panose="020B0609040504020204" pitchFamily="49" charset="0"/>
                <a:cs typeface="Times New Roman"/>
              </a:rPr>
              <a:t>●</a:t>
            </a:r>
            <a:r>
              <a:rPr lang="hr-HR" sz="5500" b="1" dirty="0" smtClean="0">
                <a:latin typeface="Lucida Console" panose="020B0609040504020204" pitchFamily="49" charset="0"/>
                <a:cs typeface="Times New Roman"/>
              </a:rPr>
              <a:t> </a:t>
            </a:r>
            <a:r>
              <a:rPr lang="hr-HR" sz="5500" b="1" dirty="0" smtClean="0">
                <a:latin typeface="Arial Black" panose="020B0A04020102020204" pitchFamily="34" charset="0"/>
                <a:cs typeface="Times New Roman"/>
              </a:rPr>
              <a:t>„ozbiljan incident koji utječe na čovjekovu sigurnost, okolinu, proizvode ili ugled organizacije”</a:t>
            </a:r>
          </a:p>
          <a:p>
            <a:pPr marL="0" indent="0">
              <a:lnSpc>
                <a:spcPct val="150000"/>
              </a:lnSpc>
              <a:buNone/>
            </a:pPr>
            <a:endParaRPr lang="hr-HR" sz="5500" b="1" dirty="0" smtClean="0">
              <a:latin typeface="Arial Black" panose="020B0A04020102020204" pitchFamily="34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55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Times New Roman"/>
              </a:rPr>
              <a:t>●</a:t>
            </a:r>
            <a:r>
              <a:rPr lang="hr-HR" sz="5500" b="1" dirty="0" smtClean="0">
                <a:latin typeface="Arial Black" panose="020B0A04020102020204" pitchFamily="34" charset="0"/>
                <a:cs typeface="Times New Roman"/>
              </a:rPr>
              <a:t> „neplanirani i neželjeni proces koji traje određeno vrijeme, a na koji je moguće samo djelomično utjecati te se može završiti na različite načine” </a:t>
            </a:r>
          </a:p>
          <a:p>
            <a:pPr marL="0" indent="0">
              <a:lnSpc>
                <a:spcPct val="150000"/>
              </a:lnSpc>
              <a:buNone/>
            </a:pPr>
            <a:endParaRPr lang="hr-HR" sz="5500" b="1" dirty="0" smtClean="0">
              <a:latin typeface="Arial Black" panose="020B0A04020102020204" pitchFamily="34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5500" b="1" dirty="0" smtClean="0">
                <a:latin typeface="Arial Black" panose="020B0A04020102020204" pitchFamily="34" charset="0"/>
                <a:cs typeface="Times New Roman"/>
              </a:rPr>
              <a:t>(B. Novak: </a:t>
            </a:r>
            <a:r>
              <a:rPr lang="hr-HR" sz="5500" b="1" i="1" dirty="0" smtClean="0">
                <a:latin typeface="Arial Black" panose="020B0A04020102020204" pitchFamily="34" charset="0"/>
                <a:cs typeface="Times New Roman"/>
              </a:rPr>
              <a:t>Krizno komuniciranje</a:t>
            </a:r>
            <a:r>
              <a:rPr lang="hr-HR" sz="5500" b="1" dirty="0" smtClean="0">
                <a:latin typeface="Arial Black" panose="020B0A04020102020204" pitchFamily="34" charset="0"/>
                <a:cs typeface="Times New Roman"/>
              </a:rPr>
              <a:t>, 2005.)</a:t>
            </a:r>
          </a:p>
          <a:p>
            <a:pPr marL="0" indent="0">
              <a:buNone/>
            </a:pPr>
            <a:endParaRPr lang="hr-HR" dirty="0" smtClean="0">
              <a:latin typeface="Lucida Console" panose="020B0609040504020204" pitchFamily="49" charset="0"/>
              <a:cs typeface="Times New Roman"/>
            </a:endParaRPr>
          </a:p>
          <a:p>
            <a:pPr marL="0" indent="0">
              <a:buNone/>
            </a:pPr>
            <a:endParaRPr lang="hr-HR" dirty="0" smtClean="0">
              <a:latin typeface="Lucida Console" panose="020B0609040504020204" pitchFamily="49" charset="0"/>
              <a:cs typeface="Times New Roman"/>
            </a:endParaRPr>
          </a:p>
          <a:p>
            <a:pPr marL="0" indent="0">
              <a:buNone/>
            </a:pPr>
            <a:endParaRPr lang="hr-HR" dirty="0">
              <a:latin typeface="Lucida Console" panose="020B060904050402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1765578" cy="157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74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1"/>
            <a:ext cx="7266384" cy="112275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 KRIZA  </a:t>
            </a:r>
            <a:b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OPASNOST + PRILIKA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6792"/>
            <a:ext cx="3657600" cy="44644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hr-HR" sz="2000" b="1" dirty="0">
                <a:latin typeface="Arial Black" panose="020B0A04020102020204" pitchFamily="34" charset="0"/>
              </a:rPr>
              <a:t>l</a:t>
            </a:r>
            <a:r>
              <a:rPr lang="hr-HR" sz="2000" b="1" dirty="0" smtClean="0">
                <a:latin typeface="Arial Black" panose="020B0A04020102020204" pitchFamily="34" charset="0"/>
              </a:rPr>
              <a:t>oš publicitet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2000" b="1" dirty="0">
                <a:latin typeface="Arial Black" panose="020B0A04020102020204" pitchFamily="34" charset="0"/>
              </a:rPr>
              <a:t>u</a:t>
            </a:r>
            <a:r>
              <a:rPr lang="hr-HR" sz="2000" b="1" dirty="0" smtClean="0">
                <a:latin typeface="Arial Black" panose="020B0A04020102020204" pitchFamily="34" charset="0"/>
              </a:rPr>
              <a:t>groza ustanove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2000" b="1" dirty="0">
                <a:latin typeface="Arial Black" panose="020B0A04020102020204" pitchFamily="34" charset="0"/>
              </a:rPr>
              <a:t>o</a:t>
            </a:r>
            <a:r>
              <a:rPr lang="hr-HR" sz="2000" b="1" dirty="0" smtClean="0">
                <a:latin typeface="Arial Black" panose="020B0A04020102020204" pitchFamily="34" charset="0"/>
              </a:rPr>
              <a:t>pstanak ustanove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6853" y="1484784"/>
            <a:ext cx="4038947" cy="51845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hr-HR" sz="1800" b="1" dirty="0">
                <a:latin typeface="Arial Black" panose="020B0A04020102020204" pitchFamily="34" charset="0"/>
                <a:ea typeface="Adobe Kaiti Std R" pitchFamily="18" charset="-128"/>
              </a:rPr>
              <a:t>o</a:t>
            </a:r>
            <a:r>
              <a:rPr lang="hr-HR" sz="1800" b="1" dirty="0" smtClean="0">
                <a:latin typeface="Arial Black" panose="020B0A04020102020204" pitchFamily="34" charset="0"/>
                <a:ea typeface="Adobe Kaiti Std R" pitchFamily="18" charset="-128"/>
              </a:rPr>
              <a:t>rganizacijske promjene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1800" b="1" dirty="0">
                <a:latin typeface="Arial Black" panose="020B0A04020102020204" pitchFamily="34" charset="0"/>
                <a:ea typeface="Adobe Kaiti Std R" pitchFamily="18" charset="-128"/>
              </a:rPr>
              <a:t>r</a:t>
            </a:r>
            <a:r>
              <a:rPr lang="hr-HR" sz="1800" b="1" dirty="0" smtClean="0">
                <a:latin typeface="Arial Black" panose="020B0A04020102020204" pitchFamily="34" charset="0"/>
                <a:ea typeface="Adobe Kaiti Std R" pitchFamily="18" charset="-128"/>
              </a:rPr>
              <a:t>evizija zaposlenog kadra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1800" b="1" dirty="0">
                <a:latin typeface="Arial Black" panose="020B0A04020102020204" pitchFamily="34" charset="0"/>
                <a:ea typeface="Adobe Kaiti Std R" pitchFamily="18" charset="-128"/>
              </a:rPr>
              <a:t>n</a:t>
            </a:r>
            <a:r>
              <a:rPr lang="hr-HR" sz="1800" b="1" dirty="0" smtClean="0">
                <a:latin typeface="Arial Black" panose="020B0A04020102020204" pitchFamily="34" charset="0"/>
                <a:ea typeface="Adobe Kaiti Std R" pitchFamily="18" charset="-128"/>
              </a:rPr>
              <a:t>ovi sustav nadzora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1800" b="1" dirty="0">
                <a:latin typeface="Arial Black" panose="020B0A04020102020204" pitchFamily="34" charset="0"/>
                <a:ea typeface="Adobe Kaiti Std R" pitchFamily="18" charset="-128"/>
              </a:rPr>
              <a:t>n</a:t>
            </a:r>
            <a:r>
              <a:rPr lang="hr-HR" sz="1800" b="1" dirty="0" smtClean="0">
                <a:latin typeface="Arial Black" panose="020B0A04020102020204" pitchFamily="34" charset="0"/>
                <a:ea typeface="Adobe Kaiti Std R" pitchFamily="18" charset="-128"/>
              </a:rPr>
              <a:t>ova organizacijska kultura</a:t>
            </a:r>
            <a:endParaRPr lang="hr-HR" sz="1800" b="1" dirty="0">
              <a:latin typeface="Arial Black" panose="020B0A04020102020204" pitchFamily="34" charset="0"/>
              <a:ea typeface="Adobe Kaiti Std R" pitchFamily="18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23728" y="1706338"/>
            <a:ext cx="864096" cy="107294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52636" y="1775912"/>
            <a:ext cx="1008112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14875"/>
            <a:ext cx="2376264" cy="21431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842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93610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UZROCI KRIZÂ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460" y="188640"/>
            <a:ext cx="3657600" cy="5036450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2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VANJSKI</a:t>
            </a:r>
          </a:p>
          <a:p>
            <a:pPr marL="0" indent="0" algn="ctr">
              <a:buNone/>
            </a:pPr>
            <a:endParaRPr lang="hr-HR" sz="1800" dirty="0">
              <a:latin typeface="Lucida Console" panose="020B0609040504020204" pitchFamily="49" charset="0"/>
            </a:endParaRPr>
          </a:p>
          <a:p>
            <a:pPr marL="0" indent="0" algn="ctr">
              <a:buNone/>
            </a:pPr>
            <a:r>
              <a:rPr lang="hr-HR" sz="1800" dirty="0" smtClean="0">
                <a:latin typeface="Arial Black" panose="020B0A04020102020204" pitchFamily="34" charset="0"/>
              </a:rPr>
              <a:t>Prirodne katastrofe:</a:t>
            </a:r>
          </a:p>
          <a:p>
            <a:pPr marL="0" indent="0" algn="ctr">
              <a:buNone/>
            </a:pPr>
            <a:endParaRPr lang="hr-HR" sz="1800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p</a:t>
            </a:r>
            <a:r>
              <a:rPr lang="hr-HR" sz="1800" dirty="0" smtClean="0">
                <a:latin typeface="Arial Black" panose="020B0A04020102020204" pitchFamily="34" charset="0"/>
              </a:rPr>
              <a:t>oplave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esreće</a:t>
            </a:r>
          </a:p>
          <a:p>
            <a:pPr>
              <a:buFontTx/>
              <a:buChar char="-"/>
            </a:pPr>
            <a:r>
              <a:rPr lang="hr-HR" sz="1800" dirty="0" smtClean="0">
                <a:latin typeface="Arial Black" panose="020B0A04020102020204" pitchFamily="34" charset="0"/>
              </a:rPr>
              <a:t>uragani</a:t>
            </a:r>
            <a:endParaRPr lang="hr-HR" sz="1800" dirty="0">
              <a:latin typeface="Arial Black" panose="020B0A040201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3657600" cy="38884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2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UNUTARNJI</a:t>
            </a:r>
          </a:p>
          <a:p>
            <a:pPr marL="0" indent="0">
              <a:buNone/>
            </a:pPr>
            <a:endParaRPr lang="hr-HR" sz="1800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l</a:t>
            </a:r>
            <a:r>
              <a:rPr lang="hr-HR" sz="1800" dirty="0" smtClean="0">
                <a:latin typeface="Arial Black" panose="020B0A04020102020204" pitchFamily="34" charset="0"/>
              </a:rPr>
              <a:t>oša organizacija rada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arušeni međuljudski odnosi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estručnost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emoral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k</a:t>
            </a:r>
            <a:r>
              <a:rPr lang="hr-HR" sz="1800" dirty="0" smtClean="0">
                <a:latin typeface="Arial Black" panose="020B0A04020102020204" pitchFamily="34" charset="0"/>
              </a:rPr>
              <a:t>orupcija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l</a:t>
            </a:r>
            <a:r>
              <a:rPr lang="hr-HR" sz="1800" dirty="0" smtClean="0">
                <a:latin typeface="Arial Black" panose="020B0A04020102020204" pitchFamily="34" charset="0"/>
              </a:rPr>
              <a:t>oši uvjeti rada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erealni ciljevi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epravilnost u radu uprave</a:t>
            </a:r>
          </a:p>
          <a:p>
            <a:pPr>
              <a:buFontTx/>
              <a:buChar char="-"/>
            </a:pPr>
            <a:r>
              <a:rPr lang="hr-HR" sz="1800" dirty="0">
                <a:latin typeface="Arial Black" panose="020B0A04020102020204" pitchFamily="34" charset="0"/>
              </a:rPr>
              <a:t>n</a:t>
            </a:r>
            <a:r>
              <a:rPr lang="hr-HR" sz="1800" dirty="0" smtClean="0">
                <a:latin typeface="Arial Black" panose="020B0A04020102020204" pitchFamily="34" charset="0"/>
              </a:rPr>
              <a:t>edostatak komunikacije</a:t>
            </a:r>
            <a:endParaRPr lang="hr-HR" sz="18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683"/>
            <a:ext cx="2304256" cy="14455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12405"/>
            <a:ext cx="2727699" cy="13681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03877"/>
            <a:ext cx="2533650" cy="14455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3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7266384" cy="165618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r>
              <a:rPr lang="hr-H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r>
              <a:rPr lang="hr-H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r>
              <a:rPr lang="hr-H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  <a:t/>
            </a:r>
            <a:br>
              <a:rPr lang="hr-H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</a:rPr>
            </a:br>
            <a: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KRIZNE SITUACIJE </a:t>
            </a:r>
            <a:b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OBLICI-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412776"/>
            <a:ext cx="4594934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PITON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sz="1600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1600" dirty="0" smtClean="0">
                <a:latin typeface="Arial Black" panose="020B0A04020102020204" pitchFamily="34" charset="0"/>
              </a:rPr>
              <a:t>„sporogoreća”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1600" dirty="0" smtClean="0">
                <a:latin typeface="Arial Black" panose="020B0A04020102020204" pitchFamily="34" charset="0"/>
              </a:rPr>
              <a:t>„</a:t>
            </a:r>
            <a:r>
              <a:rPr lang="hr-HR" sz="1600" dirty="0" err="1" smtClean="0">
                <a:latin typeface="Arial Black" panose="020B0A04020102020204" pitchFamily="34" charset="0"/>
              </a:rPr>
              <a:t>puzajuća</a:t>
            </a:r>
            <a:r>
              <a:rPr lang="hr-HR" sz="1600" dirty="0" smtClean="0">
                <a:latin typeface="Arial Black" panose="020B0A04020102020204" pitchFamily="34" charset="0"/>
              </a:rPr>
              <a:t>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sz="1600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1600" dirty="0" smtClean="0">
                <a:latin typeface="Arial Black" panose="020B0A04020102020204" pitchFamily="34" charset="0"/>
              </a:rPr>
              <a:t>Skup problema koji se javljaju jedan za drugim i polako uništavaju ustanovu.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62001" y="1196752"/>
            <a:ext cx="2801887" cy="374441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r-H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KOBRA</a:t>
            </a:r>
          </a:p>
          <a:p>
            <a:pPr algn="ctr"/>
            <a:endParaRPr lang="hr-HR" sz="1600" dirty="0">
              <a:latin typeface="Arial Black" panose="020B0A04020102020204" pitchFamily="34" charset="0"/>
            </a:endParaRPr>
          </a:p>
          <a:p>
            <a:pPr algn="ctr"/>
            <a:r>
              <a:rPr lang="hr-HR" sz="1600" dirty="0" smtClean="0">
                <a:latin typeface="Arial Black" panose="020B0A04020102020204" pitchFamily="34" charset="0"/>
              </a:rPr>
              <a:t>„iznenadna kriza”</a:t>
            </a:r>
          </a:p>
          <a:p>
            <a:pPr algn="ctr"/>
            <a:endParaRPr lang="hr-HR" sz="1600" dirty="0" smtClean="0">
              <a:latin typeface="Arial Black" panose="020B0A04020102020204" pitchFamily="34" charset="0"/>
            </a:endParaRPr>
          </a:p>
          <a:p>
            <a:pPr algn="ctr"/>
            <a:r>
              <a:rPr lang="hr-HR" sz="1600" dirty="0" smtClean="0">
                <a:latin typeface="Arial Black" panose="020B0A04020102020204" pitchFamily="34" charset="0"/>
              </a:rPr>
              <a:t>Katastrofa koja napada iznenada.</a:t>
            </a:r>
            <a:endParaRPr lang="hr-HR" sz="1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21496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  <a:softEdge rad="31750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121773" y="2541365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67351" y="2722897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0399"/>
            <a:ext cx="8424935" cy="5664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92888" cy="72008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KAKO KRIZU POBIJEDITI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5438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1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hr-HR" sz="1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Arial Black" panose="020B0A04020102020204" pitchFamily="34" charset="0"/>
              </a:rPr>
              <a:t>Zaposlenici ustanove – izazivaju najviše kriza</a:t>
            </a:r>
          </a:p>
          <a:p>
            <a:pPr marL="0" indent="0">
              <a:buNone/>
            </a:pPr>
            <a:r>
              <a:rPr lang="hr-HR" sz="1400" dirty="0" smtClean="0">
                <a:latin typeface="Arial Black" panose="020B0A04020102020204" pitchFamily="34" charset="0"/>
              </a:rPr>
              <a:t>5 pretpostavki:</a:t>
            </a:r>
          </a:p>
          <a:p>
            <a:pPr marL="0" indent="0">
              <a:buNone/>
            </a:pPr>
            <a:endParaRPr lang="hr-HR" sz="1400" dirty="0" smtClean="0">
              <a:latin typeface="Arial Black" panose="020B0A04020102020204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hr-HR" sz="1400" b="1" dirty="0" smtClean="0">
                <a:latin typeface="Arial Black" panose="020B0A04020102020204" pitchFamily="34" charset="0"/>
              </a:rPr>
              <a:t>Uvijek pretpostavite da je </a:t>
            </a:r>
            <a:r>
              <a:rPr lang="hr-HR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problem teži </a:t>
            </a:r>
            <a:r>
              <a:rPr lang="hr-HR" sz="1400" b="1" dirty="0" smtClean="0">
                <a:latin typeface="Arial Black" panose="020B0A04020102020204" pitchFamily="34" charset="0"/>
              </a:rPr>
              <a:t>nego što se čini na prvi pogled.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hr-HR" sz="1400" b="1" dirty="0" smtClean="0">
                <a:latin typeface="Arial Black" panose="020B0A04020102020204" pitchFamily="34" charset="0"/>
              </a:rPr>
              <a:t>Pretpostavite da u stvarnom svijetu </a:t>
            </a:r>
            <a:r>
              <a:rPr lang="hr-HR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ne postoje tajne </a:t>
            </a:r>
            <a:r>
              <a:rPr lang="hr-HR" sz="1400" b="1" dirty="0" smtClean="0">
                <a:latin typeface="Arial Black" panose="020B0A04020102020204" pitchFamily="34" charset="0"/>
              </a:rPr>
              <a:t>i da će na kraju svi sve doznati.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hr-HR" sz="1400" b="1" dirty="0" smtClean="0">
                <a:latin typeface="Arial Black" panose="020B0A04020102020204" pitchFamily="34" charset="0"/>
              </a:rPr>
              <a:t>Pretpostavite da će Vas osobno, kao i način na koji će Vaša ustanova rješavati krizu, mediji prikazati </a:t>
            </a:r>
            <a:r>
              <a:rPr lang="hr-HR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u najgorem mogućem svjetlu</a:t>
            </a:r>
            <a:r>
              <a:rPr lang="hr-HR" sz="1400" b="1" dirty="0" smtClean="0"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hr-HR" sz="1400" b="1" dirty="0" smtClean="0">
                <a:latin typeface="Arial Black" panose="020B0A04020102020204" pitchFamily="34" charset="0"/>
              </a:rPr>
              <a:t>Pretpostavite da će poslije krize </a:t>
            </a:r>
            <a:r>
              <a:rPr lang="hr-HR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uslijediti promjene</a:t>
            </a:r>
            <a:r>
              <a:rPr lang="hr-HR" sz="1400" b="1" dirty="0" smtClean="0">
                <a:latin typeface="Arial Black" panose="020B0A04020102020204" pitchFamily="34" charset="0"/>
              </a:rPr>
              <a:t>, kako u procesima, tako i u ljudstvu.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hr-HR" sz="1400" b="1" dirty="0" smtClean="0">
                <a:latin typeface="Arial Black" panose="020B0A04020102020204" pitchFamily="34" charset="0"/>
              </a:rPr>
              <a:t>Pretpostavite da će Vaša ustanova ne samo </a:t>
            </a:r>
            <a:r>
              <a:rPr lang="hr-HR" sz="1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prebroditi krizu</a:t>
            </a:r>
            <a:r>
              <a:rPr lang="hr-HR" sz="1400" b="1" dirty="0" smtClean="0">
                <a:latin typeface="Arial Black" panose="020B0A04020102020204" pitchFamily="34" charset="0"/>
              </a:rPr>
              <a:t>, nego će iz nje izići još jača.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1400" b="1" dirty="0" smtClean="0">
                <a:latin typeface="Arial Black" panose="020B0A04020102020204" pitchFamily="34" charset="0"/>
              </a:rPr>
              <a:t>(</a:t>
            </a:r>
            <a:r>
              <a:rPr lang="hr-HR" sz="1400" b="1" dirty="0" err="1" smtClean="0">
                <a:latin typeface="Arial Black" panose="020B0A04020102020204" pitchFamily="34" charset="0"/>
              </a:rPr>
              <a:t>Jack</a:t>
            </a:r>
            <a:r>
              <a:rPr lang="hr-HR" sz="1400" b="1" dirty="0" smtClean="0">
                <a:latin typeface="Arial Black" panose="020B0A04020102020204" pitchFamily="34" charset="0"/>
              </a:rPr>
              <a:t> </a:t>
            </a:r>
            <a:r>
              <a:rPr lang="hr-HR" sz="1400" b="1" dirty="0" err="1" smtClean="0">
                <a:latin typeface="Arial Black" panose="020B0A04020102020204" pitchFamily="34" charset="0"/>
              </a:rPr>
              <a:t>Welch</a:t>
            </a:r>
            <a:r>
              <a:rPr lang="hr-HR" sz="1400" b="1" dirty="0" smtClean="0">
                <a:latin typeface="Arial Black" panose="020B0A04020102020204" pitchFamily="34" charset="0"/>
              </a:rPr>
              <a:t>)</a:t>
            </a:r>
            <a:endParaRPr lang="hr-HR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410400" cy="12961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PRAVILO ZLATNOG TROKUTA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48880"/>
            <a:ext cx="3744416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 smtClean="0">
                <a:latin typeface="Arial Black" panose="020B0A04020102020204" pitchFamily="34" charset="0"/>
              </a:rPr>
              <a:t>Treba odmah odgovoriti na 3 glavna pitanja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b="1" dirty="0" smtClean="0">
                <a:latin typeface="Lucida Console" panose="020B0609040504020204" pitchFamily="49" charset="0"/>
              </a:rPr>
              <a:t>			</a:t>
            </a:r>
            <a:endParaRPr lang="hr-HR" b="1" dirty="0">
              <a:latin typeface="Lucida Console" panose="020B0609040504020204" pitchFamily="49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6645236"/>
              </p:ext>
            </p:extLst>
          </p:nvPr>
        </p:nvGraphicFramePr>
        <p:xfrm>
          <a:off x="3131840" y="1700808"/>
          <a:ext cx="50642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620"/>
            <a:ext cx="8352928" cy="631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72008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Kako se nositi s novinarima?</a:t>
            </a:r>
            <a:endParaRPr lang="hr-H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„KRIZA” je dobra priča (1/5 najvažnijih događaja)</a:t>
            </a:r>
          </a:p>
          <a:p>
            <a:pPr marL="0" indent="0">
              <a:lnSpc>
                <a:spcPct val="170000"/>
              </a:lnSpc>
              <a:buNone/>
            </a:pPr>
            <a:endParaRPr lang="hr-HR" sz="6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64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loše vijesti prodaju novine – „medijski linč”</a:t>
            </a:r>
          </a:p>
          <a:p>
            <a:pPr marL="0" indent="0">
              <a:lnSpc>
                <a:spcPct val="170000"/>
              </a:lnSpc>
              <a:buNone/>
            </a:pPr>
            <a:endParaRPr lang="hr-HR" sz="6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„</a:t>
            </a:r>
            <a:r>
              <a:rPr lang="hr-HR" sz="6400" b="1" dirty="0">
                <a:latin typeface="Arial Black" panose="020B0A04020102020204" pitchFamily="34" charset="0"/>
                <a:cs typeface="Arial" panose="020B0604020202020204" pitchFamily="34" charset="0"/>
              </a:rPr>
              <a:t>Informacijska praznina” – bitna reakcija u prva 24 sata (</a:t>
            </a: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glasine, </a:t>
            </a:r>
            <a:r>
              <a:rPr lang="hr-HR" sz="64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poluinformacije</a:t>
            </a: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…)</a:t>
            </a:r>
          </a:p>
          <a:p>
            <a:pPr marL="0" indent="0">
              <a:lnSpc>
                <a:spcPct val="170000"/>
              </a:lnSpc>
              <a:buNone/>
            </a:pPr>
            <a:endParaRPr lang="hr-HR" sz="6400" b="1" dirty="0" smtClean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72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64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učinkovita unutarnja i vanjska krizna komunikacija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64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hr-HR" sz="6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glasnogovornik – eksterna komunikacija</a:t>
            </a:r>
          </a:p>
          <a:p>
            <a:pPr>
              <a:lnSpc>
                <a:spcPct val="170000"/>
              </a:lnSpc>
              <a:buFontTx/>
              <a:buChar char="-"/>
            </a:pPr>
            <a:endParaRPr lang="hr-HR" sz="6400" b="1" dirty="0" smtClean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hr-HR" sz="72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„Tko informira taj i formira.”</a:t>
            </a:r>
          </a:p>
          <a:p>
            <a:pPr marL="0" indent="0" algn="ctr">
              <a:lnSpc>
                <a:spcPct val="170000"/>
              </a:lnSpc>
              <a:buNone/>
            </a:pPr>
            <a:endParaRPr lang="hr-HR" sz="1800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618</TotalTime>
  <Words>530</Words>
  <Application>Microsoft Office PowerPoint</Application>
  <PresentationFormat>On-screen Show (4:3)</PresentationFormat>
  <Paragraphs>163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NewsPrint</vt:lpstr>
      <vt:lpstr>   KRIZNO KOMUNICIRANJE I ODNOSI S JAVNOŠĆU U USTANOVAMA ZA OBRAZOVANJE ODRASLIH  37. Jesenska andragoška konferencija Vodice, 3. listopada 2014. </vt:lpstr>
      <vt:lpstr>PowerPoint Presentation</vt:lpstr>
      <vt:lpstr>Što je kriza?</vt:lpstr>
      <vt:lpstr>    KRIZA   OPASNOST + PRILIKA</vt:lpstr>
      <vt:lpstr>UZROCI KRIZÂ</vt:lpstr>
      <vt:lpstr>      KRIZNE SITUACIJE  -OBLICI-</vt:lpstr>
      <vt:lpstr>KAKO KRIZU POBIJEDITI</vt:lpstr>
      <vt:lpstr>PRAVILO ZLATNOG TROKUTA</vt:lpstr>
      <vt:lpstr>Kako se nositi s novinarima?</vt:lpstr>
      <vt:lpstr>PowerPoint Presentation</vt:lpstr>
      <vt:lpstr>BEZ KOMENTARA?</vt:lpstr>
      <vt:lpstr>KRIZNI PLAN</vt:lpstr>
      <vt:lpstr>ULOGA ČELNE OSOBE</vt:lpstr>
      <vt:lpstr>ZAŠTO ŽENE VLADAJU PR SVIJETOM?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Krizno komuniciranje i odnosi s javnošću Hrvatsko andragoško društvo Vodice, 3. listopada 2014.</dc:title>
  <dc:creator>Danko</dc:creator>
  <cp:lastModifiedBy>vsutalo</cp:lastModifiedBy>
  <cp:revision>60</cp:revision>
  <cp:lastPrinted>2014-09-26T11:12:58Z</cp:lastPrinted>
  <dcterms:created xsi:type="dcterms:W3CDTF">2014-09-24T19:08:43Z</dcterms:created>
  <dcterms:modified xsi:type="dcterms:W3CDTF">2014-10-01T13:15:52Z</dcterms:modified>
</cp:coreProperties>
</file>