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9"/>
  </p:notesMasterIdLst>
  <p:handoutMasterIdLst>
    <p:handoutMasterId r:id="rId30"/>
  </p:handoutMasterIdLst>
  <p:sldIdLst>
    <p:sldId id="259" r:id="rId2"/>
    <p:sldId id="346" r:id="rId3"/>
    <p:sldId id="347" r:id="rId4"/>
    <p:sldId id="348" r:id="rId5"/>
    <p:sldId id="265" r:id="rId6"/>
    <p:sldId id="313" r:id="rId7"/>
    <p:sldId id="340" r:id="rId8"/>
    <p:sldId id="343" r:id="rId9"/>
    <p:sldId id="350" r:id="rId10"/>
    <p:sldId id="366" r:id="rId11"/>
    <p:sldId id="351" r:id="rId12"/>
    <p:sldId id="352" r:id="rId13"/>
    <p:sldId id="353" r:id="rId14"/>
    <p:sldId id="354" r:id="rId15"/>
    <p:sldId id="355" r:id="rId16"/>
    <p:sldId id="356" r:id="rId17"/>
    <p:sldId id="357" r:id="rId18"/>
    <p:sldId id="358" r:id="rId19"/>
    <p:sldId id="359" r:id="rId20"/>
    <p:sldId id="360" r:id="rId21"/>
    <p:sldId id="361" r:id="rId22"/>
    <p:sldId id="362" r:id="rId23"/>
    <p:sldId id="363" r:id="rId24"/>
    <p:sldId id="364" r:id="rId25"/>
    <p:sldId id="365" r:id="rId26"/>
    <p:sldId id="273" r:id="rId27"/>
    <p:sldId id="258" r:id="rId28"/>
  </p:sldIdLst>
  <p:sldSz cx="9144000" cy="6858000" type="screen4x3"/>
  <p:notesSz cx="6797675" cy="9928225"/>
  <p:defaultTextStyle>
    <a:defPPr>
      <a:defRPr lang="sr-Latn-CS"/>
    </a:defPPr>
    <a:lvl1pPr algn="l" rtl="0" fontAlgn="base">
      <a:spcBef>
        <a:spcPct val="0"/>
      </a:spcBef>
      <a:spcAft>
        <a:spcPct val="0"/>
      </a:spcAft>
      <a:defRPr kern="1200">
        <a:solidFill>
          <a:schemeClr val="tx1"/>
        </a:solidFill>
        <a:latin typeface="Lucida Sans Unicode" pitchFamily="34" charset="0"/>
        <a:ea typeface="+mn-ea"/>
        <a:cs typeface="+mn-cs"/>
      </a:defRPr>
    </a:lvl1pPr>
    <a:lvl2pPr marL="457200" algn="l" rtl="0" fontAlgn="base">
      <a:spcBef>
        <a:spcPct val="0"/>
      </a:spcBef>
      <a:spcAft>
        <a:spcPct val="0"/>
      </a:spcAft>
      <a:defRPr kern="1200">
        <a:solidFill>
          <a:schemeClr val="tx1"/>
        </a:solidFill>
        <a:latin typeface="Lucida Sans Unicode" pitchFamily="34" charset="0"/>
        <a:ea typeface="+mn-ea"/>
        <a:cs typeface="+mn-cs"/>
      </a:defRPr>
    </a:lvl2pPr>
    <a:lvl3pPr marL="914400" algn="l" rtl="0" fontAlgn="base">
      <a:spcBef>
        <a:spcPct val="0"/>
      </a:spcBef>
      <a:spcAft>
        <a:spcPct val="0"/>
      </a:spcAft>
      <a:defRPr kern="1200">
        <a:solidFill>
          <a:schemeClr val="tx1"/>
        </a:solidFill>
        <a:latin typeface="Lucida Sans Unicode" pitchFamily="34" charset="0"/>
        <a:ea typeface="+mn-ea"/>
        <a:cs typeface="+mn-cs"/>
      </a:defRPr>
    </a:lvl3pPr>
    <a:lvl4pPr marL="1371600" algn="l" rtl="0" fontAlgn="base">
      <a:spcBef>
        <a:spcPct val="0"/>
      </a:spcBef>
      <a:spcAft>
        <a:spcPct val="0"/>
      </a:spcAft>
      <a:defRPr kern="1200">
        <a:solidFill>
          <a:schemeClr val="tx1"/>
        </a:solidFill>
        <a:latin typeface="Lucida Sans Unicode" pitchFamily="34" charset="0"/>
        <a:ea typeface="+mn-ea"/>
        <a:cs typeface="+mn-cs"/>
      </a:defRPr>
    </a:lvl4pPr>
    <a:lvl5pPr marL="1828800" algn="l" rtl="0" fontAlgn="base">
      <a:spcBef>
        <a:spcPct val="0"/>
      </a:spcBef>
      <a:spcAft>
        <a:spcPct val="0"/>
      </a:spcAft>
      <a:defRPr kern="1200">
        <a:solidFill>
          <a:schemeClr val="tx1"/>
        </a:solidFill>
        <a:latin typeface="Lucida Sans Unicode" pitchFamily="34" charset="0"/>
        <a:ea typeface="+mn-ea"/>
        <a:cs typeface="+mn-cs"/>
      </a:defRPr>
    </a:lvl5pPr>
    <a:lvl6pPr marL="2286000" algn="l" defTabSz="914400" rtl="0" eaLnBrk="1" latinLnBrk="0" hangingPunct="1">
      <a:defRPr kern="1200">
        <a:solidFill>
          <a:schemeClr val="tx1"/>
        </a:solidFill>
        <a:latin typeface="Lucida Sans Unicode" pitchFamily="34" charset="0"/>
        <a:ea typeface="+mn-ea"/>
        <a:cs typeface="+mn-cs"/>
      </a:defRPr>
    </a:lvl6pPr>
    <a:lvl7pPr marL="2743200" algn="l" defTabSz="914400" rtl="0" eaLnBrk="1" latinLnBrk="0" hangingPunct="1">
      <a:defRPr kern="1200">
        <a:solidFill>
          <a:schemeClr val="tx1"/>
        </a:solidFill>
        <a:latin typeface="Lucida Sans Unicode" pitchFamily="34" charset="0"/>
        <a:ea typeface="+mn-ea"/>
        <a:cs typeface="+mn-cs"/>
      </a:defRPr>
    </a:lvl7pPr>
    <a:lvl8pPr marL="3200400" algn="l" defTabSz="914400" rtl="0" eaLnBrk="1" latinLnBrk="0" hangingPunct="1">
      <a:defRPr kern="1200">
        <a:solidFill>
          <a:schemeClr val="tx1"/>
        </a:solidFill>
        <a:latin typeface="Lucida Sans Unicode" pitchFamily="34" charset="0"/>
        <a:ea typeface="+mn-ea"/>
        <a:cs typeface="+mn-cs"/>
      </a:defRPr>
    </a:lvl8pPr>
    <a:lvl9pPr marL="3657600" algn="l" defTabSz="914400" rtl="0" eaLnBrk="1" latinLnBrk="0" hangingPunct="1">
      <a:defRPr kern="1200">
        <a:solidFill>
          <a:schemeClr val="tx1"/>
        </a:solidFill>
        <a:latin typeface="Lucida Sans Unicod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90000"/>
    <a:srgbClr val="FF0000"/>
    <a:srgbClr val="CC3300"/>
    <a:srgbClr val="7A7D86"/>
    <a:srgbClr val="646B86"/>
  </p:clrMru>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Tamni stil 1 - Isticanj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Svijetli stil 1 - Isticanj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Srednji stil 1 - Isticanj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Svijetli stil 2 - Isticanj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Tamni stil 2 - Isticanje 1/Isticanj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Srednji stil 4 - Isticanj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Srednji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Srednji stil 4 - Isticanj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Srednji stil 4 - Isticanj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46" autoAdjust="0"/>
    <p:restoredTop sz="94660"/>
  </p:normalViewPr>
  <p:slideViewPr>
    <p:cSldViewPr>
      <p:cViewPr>
        <p:scale>
          <a:sx n="66" d="100"/>
          <a:sy n="66" d="100"/>
        </p:scale>
        <p:origin x="-1218" y="-89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8B80B20-0CBF-45DB-AC9C-5DF09EC3D0AB}" type="datetimeFigureOut">
              <a:rPr lang="en-US"/>
              <a:pPr>
                <a:defRPr/>
              </a:pPr>
              <a:t>2/23/2013</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EF7ED48-6639-449E-A706-4A5E5385561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hr-HR"/>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8240E91-AE2E-4A2C-88AA-512AEB996DE2}" type="datetimeFigureOut">
              <a:rPr lang="hr-HR"/>
              <a:pPr>
                <a:defRPr/>
              </a:pPr>
              <a:t>23.2.2013.</a:t>
            </a:fld>
            <a:endParaRPr lang="hr-HR"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hr-HR" noProof="0" dirty="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hr-HR"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hr-HR"/>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332A870-5ADC-47B1-ACF4-86E24A702936}" type="slidenum">
              <a:rPr lang="hr-HR"/>
              <a:pPr>
                <a:defRPr/>
              </a:pPr>
              <a:t>‹#›</a:t>
            </a:fld>
            <a:endParaRPr lang="hr-H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pic>
        <p:nvPicPr>
          <p:cNvPr id="5" name="Picture 2"/>
          <p:cNvPicPr>
            <a:picLocks noChangeAspect="1"/>
          </p:cNvPicPr>
          <p:nvPr userDrawn="1"/>
        </p:nvPicPr>
        <p:blipFill>
          <a:blip r:embed="rId2"/>
          <a:srcRect l="21326" r="23402"/>
          <a:stretch>
            <a:fillRect/>
          </a:stretch>
        </p:blipFill>
        <p:spPr bwMode="auto">
          <a:xfrm>
            <a:off x="107950" y="71438"/>
            <a:ext cx="1114425" cy="1412875"/>
          </a:xfrm>
          <a:prstGeom prst="rect">
            <a:avLst/>
          </a:prstGeom>
          <a:noFill/>
          <a:ln w="9525">
            <a:noFill/>
            <a:miter lim="800000"/>
            <a:headEnd/>
            <a:tailEnd/>
          </a:ln>
        </p:spPr>
      </p:pic>
      <p:sp>
        <p:nvSpPr>
          <p:cNvPr id="6" name="Right Triangle 13"/>
          <p:cNvSpPr>
            <a:spLocks/>
          </p:cNvSpPr>
          <p:nvPr userDrawn="1"/>
        </p:nvSpPr>
        <p:spPr bwMode="auto">
          <a:xfrm>
            <a:off x="5748773" y="5777132"/>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a:scene3d>
            <a:camera prst="orthographicFront">
              <a:rot lat="0" lon="10800000" rev="0"/>
            </a:camera>
            <a:lightRig rig="threePt" dir="t"/>
          </a:scene3d>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29"/>
          <p:cNvSpPr>
            <a:spLocks noGrp="1"/>
          </p:cNvSpPr>
          <p:nvPr>
            <p:ph type="dt" sz="half" idx="10"/>
          </p:nvPr>
        </p:nvSpPr>
        <p:spPr/>
        <p:txBody>
          <a:bodyPr/>
          <a:lstStyle>
            <a:lvl1pPr>
              <a:defRPr>
                <a:solidFill>
                  <a:srgbClr val="FFFFFF"/>
                </a:solidFill>
              </a:defRPr>
            </a:lvl1pPr>
            <a:extLst/>
          </a:lstStyle>
          <a:p>
            <a:pPr>
              <a:defRPr/>
            </a:pPr>
            <a:fld id="{1EDD4920-8F8D-47FB-88D2-AE27A614E0E3}" type="datetime1">
              <a:rPr lang="hr-HR"/>
              <a:pPr>
                <a:defRPr/>
              </a:pPr>
              <a:t>23.2.2013.</a:t>
            </a:fld>
            <a:endParaRPr lang="hr-HR" dirty="0"/>
          </a:p>
        </p:txBody>
      </p:sp>
      <p:sp>
        <p:nvSpPr>
          <p:cNvPr id="8" name="Footer Placeholder 18"/>
          <p:cNvSpPr>
            <a:spLocks noGrp="1"/>
          </p:cNvSpPr>
          <p:nvPr>
            <p:ph type="ftr" sz="quarter" idx="11"/>
          </p:nvPr>
        </p:nvSpPr>
        <p:spPr/>
        <p:txBody>
          <a:bodyPr/>
          <a:lstStyle>
            <a:lvl1pPr>
              <a:defRPr>
                <a:solidFill>
                  <a:srgbClr val="F7EAE9"/>
                </a:solidFill>
              </a:defRPr>
            </a:lvl1pPr>
          </a:lstStyle>
          <a:p>
            <a:pPr>
              <a:defRPr/>
            </a:pPr>
            <a:endParaRPr lang="hr-HR"/>
          </a:p>
        </p:txBody>
      </p:sp>
      <p:sp>
        <p:nvSpPr>
          <p:cNvPr id="10" name="Slide Number Placeholder 26"/>
          <p:cNvSpPr>
            <a:spLocks noGrp="1"/>
          </p:cNvSpPr>
          <p:nvPr>
            <p:ph type="sldNum" sz="quarter" idx="12"/>
          </p:nvPr>
        </p:nvSpPr>
        <p:spPr/>
        <p:txBody>
          <a:bodyPr/>
          <a:lstStyle>
            <a:lvl1pPr>
              <a:defRPr>
                <a:solidFill>
                  <a:srgbClr val="FFFFFF"/>
                </a:solidFill>
              </a:defRPr>
            </a:lvl1pPr>
            <a:extLst/>
          </a:lstStyle>
          <a:p>
            <a:pPr>
              <a:defRPr/>
            </a:pPr>
            <a:fld id="{2F4747FC-7B84-4B24-BD56-E026A75DB8D6}" type="slidenum">
              <a:rPr lang="hr-HR"/>
              <a:pPr>
                <a:defRPr/>
              </a:pPr>
              <a:t>‹#›</a:t>
            </a:fld>
            <a:endParaRPr lang="hr-H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256F3A6-C0AD-4888-8A1B-2E82904A785B}" type="datetime1">
              <a:rPr lang="hr-HR"/>
              <a:pPr>
                <a:defRPr/>
              </a:pPr>
              <a:t>23.2.2013.</a:t>
            </a:fld>
            <a:endParaRPr lang="hr-HR" dirty="0"/>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7296299A-A3BB-40A0-AAD8-7A0646F6CD5B}" type="slidenum">
              <a:rPr lang="hr-HR"/>
              <a:pPr>
                <a:defRPr/>
              </a:pPr>
              <a:t>‹#›</a:t>
            </a:fld>
            <a:endParaRPr lang="hr-H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4747446-8977-4830-9A73-0EF6CD2A1909}" type="datetime1">
              <a:rPr lang="hr-HR"/>
              <a:pPr>
                <a:defRPr/>
              </a:pPr>
              <a:t>23.2.2013.</a:t>
            </a:fld>
            <a:endParaRPr lang="hr-HR" dirty="0"/>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AA233BA8-4BDF-483E-B7D8-81D2EB951E36}" type="slidenum">
              <a:rPr lang="hr-HR"/>
              <a:pPr>
                <a:defRPr/>
              </a:pPr>
              <a:t>‹#›</a:t>
            </a:fld>
            <a:endParaRPr lang="hr-H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rtlCol="0"/>
          <a:lstStyle>
            <a:lvl1pPr>
              <a:defRPr>
                <a:solidFill>
                  <a:schemeClr val="tx1"/>
                </a:solidFill>
              </a:defRPr>
            </a:lvl1pPr>
            <a:extLst/>
          </a:lstStyle>
          <a:p>
            <a:r>
              <a:rPr lang="en-US" smtClean="0"/>
              <a:t>Click to edit Master title style</a:t>
            </a:r>
            <a:endParaRPr lang="en-US" dirty="0"/>
          </a:p>
        </p:txBody>
      </p:sp>
      <p:sp>
        <p:nvSpPr>
          <p:cNvPr id="4" name="Date Placeholder 9"/>
          <p:cNvSpPr>
            <a:spLocks noGrp="1"/>
          </p:cNvSpPr>
          <p:nvPr>
            <p:ph type="dt" sz="half" idx="10"/>
          </p:nvPr>
        </p:nvSpPr>
        <p:spPr/>
        <p:txBody>
          <a:bodyPr/>
          <a:lstStyle>
            <a:lvl1pPr>
              <a:defRPr/>
            </a:lvl1pPr>
          </a:lstStyle>
          <a:p>
            <a:pPr>
              <a:defRPr/>
            </a:pPr>
            <a:fld id="{E83D9B7B-8AE5-4DDC-A597-F66B7B5C2CFE}" type="datetime1">
              <a:rPr lang="hr-HR"/>
              <a:pPr>
                <a:defRPr/>
              </a:pPr>
              <a:t>23.2.2013.</a:t>
            </a:fld>
            <a:endParaRPr lang="hr-HR" dirty="0"/>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CDAAD229-6840-4619-A656-00C8420FD9AD}" type="slidenum">
              <a:rPr lang="hr-HR"/>
              <a:pPr>
                <a:defRPr/>
              </a:pPr>
              <a:t>‹#›</a:t>
            </a:fld>
            <a:endParaRPr lang="hr-H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B6ACB09A-D010-4683-A5EF-6D5C03F1DBA9}" type="datetime1">
              <a:rPr lang="hr-HR"/>
              <a:pPr>
                <a:defRPr/>
              </a:pPr>
              <a:t>23.2.2013.</a:t>
            </a:fld>
            <a:endParaRPr lang="hr-HR" dirty="0"/>
          </a:p>
        </p:txBody>
      </p:sp>
      <p:sp>
        <p:nvSpPr>
          <p:cNvPr id="7" name="Footer Placeholder 4"/>
          <p:cNvSpPr>
            <a:spLocks noGrp="1"/>
          </p:cNvSpPr>
          <p:nvPr>
            <p:ph type="ftr" sz="quarter" idx="11"/>
          </p:nvPr>
        </p:nvSpPr>
        <p:spPr/>
        <p:txBody>
          <a:bodyPr/>
          <a:lstStyle>
            <a:lvl1pPr>
              <a:defRPr/>
            </a:lvl1pPr>
          </a:lstStyle>
          <a:p>
            <a:pPr>
              <a:defRPr/>
            </a:pPr>
            <a:endParaRPr lang="hr-HR"/>
          </a:p>
        </p:txBody>
      </p:sp>
      <p:sp>
        <p:nvSpPr>
          <p:cNvPr id="8" name="Slide Number Placeholder 5"/>
          <p:cNvSpPr>
            <a:spLocks noGrp="1"/>
          </p:cNvSpPr>
          <p:nvPr>
            <p:ph type="sldNum" sz="quarter" idx="12"/>
          </p:nvPr>
        </p:nvSpPr>
        <p:spPr/>
        <p:txBody>
          <a:bodyPr/>
          <a:lstStyle>
            <a:lvl1pPr>
              <a:defRPr/>
            </a:lvl1pPr>
            <a:extLst/>
          </a:lstStyle>
          <a:p>
            <a:pPr>
              <a:defRPr/>
            </a:pPr>
            <a:fld id="{0E774AF8-607B-4D83-A86E-CF19230297A6}" type="slidenum">
              <a:rPr lang="hr-HR"/>
              <a:pPr>
                <a:defRPr/>
              </a:pPr>
              <a:t>‹#›</a:t>
            </a:fld>
            <a:endParaRPr lang="hr-H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9"/>
          <p:cNvSpPr>
            <a:spLocks noGrp="1"/>
          </p:cNvSpPr>
          <p:nvPr>
            <p:ph type="dt" sz="half" idx="10"/>
          </p:nvPr>
        </p:nvSpPr>
        <p:spPr/>
        <p:txBody>
          <a:bodyPr/>
          <a:lstStyle>
            <a:lvl1pPr>
              <a:defRPr/>
            </a:lvl1pPr>
          </a:lstStyle>
          <a:p>
            <a:pPr>
              <a:defRPr/>
            </a:pPr>
            <a:fld id="{11175A32-8653-43B1-A909-142462DA4055}" type="datetime1">
              <a:rPr lang="hr-HR"/>
              <a:pPr>
                <a:defRPr/>
              </a:pPr>
              <a:t>23.2.2013.</a:t>
            </a:fld>
            <a:endParaRPr lang="hr-HR" dirty="0"/>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42D47717-CEE6-48AF-8E91-5FA8FCB8F513}" type="slidenum">
              <a:rPr lang="hr-HR"/>
              <a:pPr>
                <a:defRPr/>
              </a:pPr>
              <a:t>‹#›</a:t>
            </a:fld>
            <a:endParaRPr lang="hr-H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783A3813-9FCA-496F-BA35-3FA58BEAB21B}" type="datetime1">
              <a:rPr lang="hr-HR"/>
              <a:pPr>
                <a:defRPr/>
              </a:pPr>
              <a:t>23.2.2013.</a:t>
            </a:fld>
            <a:endParaRPr lang="hr-HR" dirty="0"/>
          </a:p>
        </p:txBody>
      </p:sp>
      <p:sp>
        <p:nvSpPr>
          <p:cNvPr id="8" name="Footer Placeholder 7"/>
          <p:cNvSpPr>
            <a:spLocks noGrp="1"/>
          </p:cNvSpPr>
          <p:nvPr>
            <p:ph type="ftr" sz="quarter" idx="11"/>
          </p:nvPr>
        </p:nvSpPr>
        <p:spPr/>
        <p:txBody>
          <a:bodyPr/>
          <a:lstStyle>
            <a:lvl1pPr>
              <a:defRPr/>
            </a:lvl1pPr>
          </a:lstStyle>
          <a:p>
            <a:pPr>
              <a:defRPr/>
            </a:pPr>
            <a:endParaRPr lang="hr-HR"/>
          </a:p>
        </p:txBody>
      </p:sp>
      <p:sp>
        <p:nvSpPr>
          <p:cNvPr id="9" name="Slide Number Placeholder 8"/>
          <p:cNvSpPr>
            <a:spLocks noGrp="1"/>
          </p:cNvSpPr>
          <p:nvPr>
            <p:ph type="sldNum" sz="quarter" idx="12"/>
          </p:nvPr>
        </p:nvSpPr>
        <p:spPr/>
        <p:txBody>
          <a:bodyPr/>
          <a:lstStyle>
            <a:lvl1pPr>
              <a:defRPr/>
            </a:lvl1pPr>
            <a:extLst/>
          </a:lstStyle>
          <a:p>
            <a:pPr>
              <a:defRPr/>
            </a:pPr>
            <a:fld id="{DBA98683-716B-4EE3-81FC-01726B3BFAE3}" type="slidenum">
              <a:rPr lang="hr-HR"/>
              <a:pPr>
                <a:defRPr/>
              </a:pPr>
              <a:t>‹#›</a:t>
            </a:fld>
            <a:endParaRPr lang="hr-H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DC2DC3B3-F6DC-4576-90A0-B274C90CAA5A}" type="datetime1">
              <a:rPr lang="hr-HR"/>
              <a:pPr>
                <a:defRPr/>
              </a:pPr>
              <a:t>23.2.2013.</a:t>
            </a:fld>
            <a:endParaRPr lang="hr-HR" dirty="0"/>
          </a:p>
        </p:txBody>
      </p:sp>
      <p:sp>
        <p:nvSpPr>
          <p:cNvPr id="4" name="Footer Placeholder 21"/>
          <p:cNvSpPr>
            <a:spLocks noGrp="1"/>
          </p:cNvSpPr>
          <p:nvPr>
            <p:ph type="ftr" sz="quarter" idx="11"/>
          </p:nvPr>
        </p:nvSpPr>
        <p:spPr/>
        <p:txBody>
          <a:bodyPr/>
          <a:lstStyle>
            <a:lvl1pPr>
              <a:defRPr/>
            </a:lvl1pPr>
          </a:lstStyle>
          <a:p>
            <a:pPr>
              <a:defRPr/>
            </a:pPr>
            <a:endParaRPr lang="hr-HR"/>
          </a:p>
        </p:txBody>
      </p:sp>
      <p:sp>
        <p:nvSpPr>
          <p:cNvPr id="5" name="Slide Number Placeholder 17"/>
          <p:cNvSpPr>
            <a:spLocks noGrp="1"/>
          </p:cNvSpPr>
          <p:nvPr>
            <p:ph type="sldNum" sz="quarter" idx="12"/>
          </p:nvPr>
        </p:nvSpPr>
        <p:spPr/>
        <p:txBody>
          <a:bodyPr/>
          <a:lstStyle>
            <a:lvl1pPr>
              <a:defRPr/>
            </a:lvl1pPr>
          </a:lstStyle>
          <a:p>
            <a:pPr>
              <a:defRPr/>
            </a:pPr>
            <a:fld id="{5C2CFD80-9755-4F72-A27D-AEE90390618B}" type="slidenum">
              <a:rPr lang="hr-HR"/>
              <a:pPr>
                <a:defRPr/>
              </a:pPr>
              <a:t>‹#›</a:t>
            </a:fld>
            <a:endParaRPr lang="hr-H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BF484D9-6CA3-4FDE-B78D-EFD7148CE381}" type="datetime1">
              <a:rPr lang="hr-HR"/>
              <a:pPr>
                <a:defRPr/>
              </a:pPr>
              <a:t>23.2.2013.</a:t>
            </a:fld>
            <a:endParaRPr lang="hr-HR" dirty="0"/>
          </a:p>
        </p:txBody>
      </p:sp>
      <p:sp>
        <p:nvSpPr>
          <p:cNvPr id="3" name="Footer Placeholder 21"/>
          <p:cNvSpPr>
            <a:spLocks noGrp="1"/>
          </p:cNvSpPr>
          <p:nvPr>
            <p:ph type="ftr" sz="quarter" idx="11"/>
          </p:nvPr>
        </p:nvSpPr>
        <p:spPr/>
        <p:txBody>
          <a:bodyPr/>
          <a:lstStyle>
            <a:lvl1pPr>
              <a:defRPr/>
            </a:lvl1pPr>
          </a:lstStyle>
          <a:p>
            <a:pPr>
              <a:defRPr/>
            </a:pPr>
            <a:endParaRPr lang="hr-HR"/>
          </a:p>
        </p:txBody>
      </p:sp>
      <p:sp>
        <p:nvSpPr>
          <p:cNvPr id="4" name="Slide Number Placeholder 17"/>
          <p:cNvSpPr>
            <a:spLocks noGrp="1"/>
          </p:cNvSpPr>
          <p:nvPr>
            <p:ph type="sldNum" sz="quarter" idx="12"/>
          </p:nvPr>
        </p:nvSpPr>
        <p:spPr/>
        <p:txBody>
          <a:bodyPr/>
          <a:lstStyle>
            <a:lvl1pPr>
              <a:defRPr/>
            </a:lvl1pPr>
          </a:lstStyle>
          <a:p>
            <a:pPr>
              <a:defRPr/>
            </a:pPr>
            <a:fld id="{74687BAC-D5CA-4635-9EC6-552E2B5FE90F}" type="slidenum">
              <a:rPr lang="hr-HR"/>
              <a:pPr>
                <a:defRPr/>
              </a:pPr>
              <a:t>‹#›</a:t>
            </a:fld>
            <a:endParaRPr lang="hr-H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C600FDF6-C879-4014-BE42-48614F9948C4}" type="datetime1">
              <a:rPr lang="hr-HR"/>
              <a:pPr>
                <a:defRPr/>
              </a:pPr>
              <a:t>23.2.2013.</a:t>
            </a:fld>
            <a:endParaRPr lang="hr-HR" dirty="0"/>
          </a:p>
        </p:txBody>
      </p:sp>
      <p:sp>
        <p:nvSpPr>
          <p:cNvPr id="6" name="Footer Placeholder 5"/>
          <p:cNvSpPr>
            <a:spLocks noGrp="1"/>
          </p:cNvSpPr>
          <p:nvPr>
            <p:ph type="ftr" sz="quarter" idx="11"/>
          </p:nvPr>
        </p:nvSpPr>
        <p:spPr/>
        <p:txBody>
          <a:bodyPr/>
          <a:lstStyle>
            <a:lvl1pPr>
              <a:defRPr/>
            </a:lvl1pPr>
          </a:lstStyle>
          <a:p>
            <a:pPr>
              <a:defRPr/>
            </a:pPr>
            <a:endParaRPr lang="hr-HR"/>
          </a:p>
        </p:txBody>
      </p:sp>
      <p:sp>
        <p:nvSpPr>
          <p:cNvPr id="7" name="Slide Number Placeholder 6"/>
          <p:cNvSpPr>
            <a:spLocks noGrp="1"/>
          </p:cNvSpPr>
          <p:nvPr>
            <p:ph type="sldNum" sz="quarter" idx="12"/>
          </p:nvPr>
        </p:nvSpPr>
        <p:spPr/>
        <p:txBody>
          <a:bodyPr/>
          <a:lstStyle>
            <a:lvl1pPr>
              <a:defRPr/>
            </a:lvl1pPr>
            <a:extLst/>
          </a:lstStyle>
          <a:p>
            <a:pPr>
              <a:defRPr/>
            </a:pPr>
            <a:fld id="{3B8DB326-EA23-4AF2-9E64-2C158D0C760E}" type="slidenum">
              <a:rPr lang="hr-HR"/>
              <a:pPr>
                <a:defRPr/>
              </a:pPr>
              <a:t>‹#›</a:t>
            </a:fld>
            <a:endParaRPr lang="hr-H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6" name="Freeform 8"/>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hr-HR"/>
          </a:p>
        </p:txBody>
      </p:sp>
      <p:sp>
        <p:nvSpPr>
          <p:cNvPr id="7"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3A234D55-ABC2-4EB9-B1B6-8F2A0758BE4C}" type="datetime1">
              <a:rPr lang="hr-HR"/>
              <a:pPr>
                <a:defRPr/>
              </a:pPr>
              <a:t>23.2.2013.</a:t>
            </a:fld>
            <a:endParaRPr lang="hr-HR" dirty="0"/>
          </a:p>
        </p:txBody>
      </p:sp>
      <p:sp>
        <p:nvSpPr>
          <p:cNvPr id="12" name="Footer Placeholder 5"/>
          <p:cNvSpPr>
            <a:spLocks noGrp="1"/>
          </p:cNvSpPr>
          <p:nvPr>
            <p:ph type="ftr" sz="quarter" idx="11"/>
          </p:nvPr>
        </p:nvSpPr>
        <p:spPr/>
        <p:txBody>
          <a:bodyPr/>
          <a:lstStyle>
            <a:lvl1pPr>
              <a:defRPr/>
            </a:lvl1pPr>
          </a:lstStyle>
          <a:p>
            <a:pPr>
              <a:defRPr/>
            </a:pPr>
            <a:endParaRPr lang="hr-H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8B691C68-BA2F-4BBA-BBC6-058EFBC33F69}" type="slidenum">
              <a:rPr lang="hr-HR"/>
              <a:pPr>
                <a:defRPr/>
              </a:pPr>
              <a:t>‹#›</a:t>
            </a:fld>
            <a:endParaRPr lang="hr-H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hr-H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1F25F9A9-04CD-4694-B580-3CB43FEA07C3}" type="datetime1">
              <a:rPr lang="hr-HR"/>
              <a:pPr>
                <a:defRPr/>
              </a:pPr>
              <a:t>23.2.2013.</a:t>
            </a:fld>
            <a:endParaRPr lang="hr-HR"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pPr>
              <a:defRPr/>
            </a:pPr>
            <a:endParaRPr lang="hr-H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825AC934-21AB-46DB-81F9-D465EE9A43A8}" type="slidenum">
              <a:rPr lang="hr-HR"/>
              <a:pPr>
                <a:defRPr/>
              </a:pPr>
              <a:t>‹#›</a:t>
            </a:fld>
            <a:endParaRPr lang="hr-HR" dirty="0"/>
          </a:p>
        </p:txBody>
      </p:sp>
    </p:spTree>
  </p:cSld>
  <p:clrMap bg1="lt1" tx1="dk1" bg2="lt2" tx2="dk2" accent1="accent1" accent2="accent2" accent3="accent3" accent4="accent4" accent5="accent5" accent6="accent6" hlink="hlink" folHlink="folHlink"/>
  <p:sldLayoutIdLst>
    <p:sldLayoutId id="2147483946" r:id="rId1"/>
    <p:sldLayoutId id="2147483940" r:id="rId2"/>
    <p:sldLayoutId id="2147483947" r:id="rId3"/>
    <p:sldLayoutId id="2147483941" r:id="rId4"/>
    <p:sldLayoutId id="2147483948" r:id="rId5"/>
    <p:sldLayoutId id="2147483942" r:id="rId6"/>
    <p:sldLayoutId id="2147483943" r:id="rId7"/>
    <p:sldLayoutId id="2147483949" r:id="rId8"/>
    <p:sldLayoutId id="2147483950" r:id="rId9"/>
    <p:sldLayoutId id="2147483944" r:id="rId10"/>
    <p:sldLayoutId id="2147483945"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9498" y="2495967"/>
            <a:ext cx="7772400" cy="2085203"/>
          </a:xfrm>
        </p:spPr>
        <p:txBody>
          <a:bodyPr>
            <a:noAutofit/>
          </a:bodyPr>
          <a:lstStyle/>
          <a:p>
            <a:pPr algn="ctr" eaLnBrk="1" fontAlgn="auto" hangingPunct="1">
              <a:spcAft>
                <a:spcPts val="0"/>
              </a:spcAft>
              <a:defRPr/>
            </a:pPr>
            <a:r>
              <a:rPr lang="hr-HR" sz="2000" dirty="0" smtClean="0">
                <a:effectLst/>
              </a:rPr>
              <a:t/>
            </a:r>
            <a:br>
              <a:rPr lang="hr-HR" sz="2000" dirty="0" smtClean="0">
                <a:effectLst/>
              </a:rPr>
            </a:br>
            <a:r>
              <a:rPr lang="hr-HR" sz="2000" dirty="0">
                <a:effectLst/>
              </a:rPr>
              <a:t/>
            </a:r>
            <a:br>
              <a:rPr lang="hr-HR" sz="2000" dirty="0">
                <a:effectLst/>
              </a:rPr>
            </a:br>
            <a:r>
              <a:rPr lang="hr-HR" sz="2000" dirty="0" smtClean="0">
                <a:effectLst/>
              </a:rPr>
              <a:t/>
            </a:r>
            <a:br>
              <a:rPr lang="hr-HR" sz="2000" dirty="0" smtClean="0">
                <a:effectLst/>
              </a:rPr>
            </a:br>
            <a:r>
              <a:rPr lang="hr-HR" sz="2000" dirty="0">
                <a:effectLst/>
              </a:rPr>
              <a:t/>
            </a:r>
            <a:br>
              <a:rPr lang="hr-HR" sz="2000" dirty="0">
                <a:effectLst/>
              </a:rPr>
            </a:br>
            <a:r>
              <a:rPr lang="hr-HR" sz="2000" dirty="0">
                <a:effectLst/>
              </a:rPr>
              <a:t>NOVOSTI U MJERAMA AKTIVNE POLITIKE ZAPOŠLJAVANJA</a:t>
            </a:r>
            <a:br>
              <a:rPr lang="hr-HR" sz="2000" dirty="0">
                <a:effectLst/>
              </a:rPr>
            </a:br>
            <a:r>
              <a:rPr lang="hr-HR" sz="2000" dirty="0">
                <a:effectLst/>
              </a:rPr>
              <a:t/>
            </a:r>
            <a:br>
              <a:rPr lang="hr-HR" sz="2000" dirty="0">
                <a:effectLst/>
              </a:rPr>
            </a:br>
            <a:endParaRPr lang="hr-HR" sz="3600" dirty="0"/>
          </a:p>
        </p:txBody>
      </p:sp>
      <p:sp>
        <p:nvSpPr>
          <p:cNvPr id="7171" name="Subtitle 2"/>
          <p:cNvSpPr>
            <a:spLocks noGrp="1"/>
          </p:cNvSpPr>
          <p:nvPr>
            <p:ph type="subTitle" idx="1"/>
          </p:nvPr>
        </p:nvSpPr>
        <p:spPr>
          <a:xfrm>
            <a:off x="755650" y="4652963"/>
            <a:ext cx="7777163" cy="1800225"/>
          </a:xfrm>
        </p:spPr>
        <p:txBody>
          <a:bodyPr/>
          <a:lstStyle/>
          <a:p>
            <a:pPr marR="0" eaLnBrk="1" hangingPunct="1">
              <a:lnSpc>
                <a:spcPct val="90000"/>
              </a:lnSpc>
            </a:pPr>
            <a:endParaRPr lang="hr-HR" smtClean="0"/>
          </a:p>
          <a:p>
            <a:pPr marR="0" eaLnBrk="1" hangingPunct="1">
              <a:lnSpc>
                <a:spcPct val="90000"/>
              </a:lnSpc>
            </a:pPr>
            <a:r>
              <a:rPr lang="hr-HR" sz="2400" smtClean="0"/>
              <a:t> </a:t>
            </a:r>
          </a:p>
          <a:p>
            <a:pPr marR="0" algn="ctr" eaLnBrk="1" hangingPunct="1">
              <a:lnSpc>
                <a:spcPct val="90000"/>
              </a:lnSpc>
            </a:pPr>
            <a:endParaRPr lang="hr-HR" sz="1600" smtClean="0"/>
          </a:p>
        </p:txBody>
      </p:sp>
      <p:sp>
        <p:nvSpPr>
          <p:cNvPr id="7172" name="TextBox 3"/>
          <p:cNvSpPr txBox="1">
            <a:spLocks noChangeArrowheads="1"/>
          </p:cNvSpPr>
          <p:nvPr/>
        </p:nvSpPr>
        <p:spPr bwMode="auto">
          <a:xfrm>
            <a:off x="1403350" y="488950"/>
            <a:ext cx="7345363" cy="708025"/>
          </a:xfrm>
          <a:prstGeom prst="rect">
            <a:avLst/>
          </a:prstGeom>
          <a:noFill/>
          <a:ln w="9525">
            <a:noFill/>
            <a:miter lim="800000"/>
            <a:headEnd/>
            <a:tailEnd/>
          </a:ln>
        </p:spPr>
        <p:txBody>
          <a:bodyPr>
            <a:spAutoFit/>
          </a:bodyPr>
          <a:lstStyle/>
          <a:p>
            <a:r>
              <a:rPr lang="hr-HR" sz="2000">
                <a:solidFill>
                  <a:srgbClr val="000000"/>
                </a:solidFill>
              </a:rPr>
              <a:t>MINISTARSTVO RADA I</a:t>
            </a:r>
          </a:p>
          <a:p>
            <a:r>
              <a:rPr lang="hr-HR" sz="2000">
                <a:solidFill>
                  <a:srgbClr val="000000"/>
                </a:solidFill>
              </a:rPr>
              <a:t>MIROVINSKOGA SUSTAVA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pPr>
              <a:buClr>
                <a:srgbClr val="D16349"/>
              </a:buClr>
              <a:defRPr/>
            </a:pPr>
            <a:r>
              <a:rPr lang="hr-HR" sz="1800" b="1" dirty="0">
                <a:solidFill>
                  <a:prstClr val="black"/>
                </a:solidFill>
              </a:rPr>
              <a:t>„Rad i staž“</a:t>
            </a:r>
            <a:r>
              <a:rPr lang="hr-HR" sz="1800" dirty="0">
                <a:solidFill>
                  <a:prstClr val="black"/>
                </a:solidFill>
              </a:rPr>
              <a:t> – stručno osposobljavanje za rad bez zasnivanja radnog odnosa (dostupan bez ograničenja dobi i ukupnog staža osiguranja, pod jednakim uvjetima za sve, jer po novom i doprinose za zdravstveno osiguranje i za osobe sa stažem sufinancira država). Jedino ograničenje je radni staž u zvanju za koje se osoba školovala koji ne može biti veći od 1 godine. Nakon stručnog osposobljavanja, za istu osobu i njezino zapošljavanje mogu se koristiti  ostale potpore mjera aktivne politike </a:t>
            </a:r>
            <a:r>
              <a:rPr lang="hr-HR" sz="1800" dirty="0" smtClean="0">
                <a:solidFill>
                  <a:prstClr val="black"/>
                </a:solidFill>
              </a:rPr>
              <a:t>zapošljavanja</a:t>
            </a:r>
          </a:p>
          <a:p>
            <a:pPr marL="109537" indent="0">
              <a:buClr>
                <a:srgbClr val="D16349"/>
              </a:buClr>
              <a:buFont typeface="Wingdings 3" pitchFamily="18" charset="2"/>
              <a:buNone/>
              <a:defRPr/>
            </a:pPr>
            <a:endParaRPr lang="hr-HR" sz="1800" b="1" i="1" dirty="0">
              <a:solidFill>
                <a:prstClr val="black"/>
              </a:solidFill>
            </a:endParaRPr>
          </a:p>
          <a:p>
            <a:pPr>
              <a:buClr>
                <a:srgbClr val="D16349"/>
              </a:buClr>
              <a:defRPr/>
            </a:pPr>
            <a:r>
              <a:rPr lang="hr-HR" sz="1800" dirty="0">
                <a:solidFill>
                  <a:prstClr val="black"/>
                </a:solidFill>
              </a:rPr>
              <a:t>„</a:t>
            </a:r>
            <a:r>
              <a:rPr lang="hr-HR" sz="1800" b="1" dirty="0">
                <a:solidFill>
                  <a:prstClr val="black"/>
                </a:solidFill>
              </a:rPr>
              <a:t>Pomoć sebi i drugima</a:t>
            </a:r>
            <a:r>
              <a:rPr lang="hr-HR" sz="1800" dirty="0">
                <a:solidFill>
                  <a:prstClr val="black"/>
                </a:solidFill>
              </a:rPr>
              <a:t>“ – zapošljavanje kroz pojedinačne projekte javnih radova (država sufinancira zapošljavanje posebno ranjivih skupina unutar ustanova i udruga koje se bave istom problematikom ili stručnjaka koji obavljaju za iste udruge/ustanove stručne poslove)  </a:t>
            </a:r>
            <a:endParaRPr lang="hr-HR" sz="1800" b="1" i="1" dirty="0">
              <a:solidFill>
                <a:prstClr val="black"/>
              </a:solidFill>
            </a:endParaRPr>
          </a:p>
          <a:p>
            <a:pPr marL="109537" indent="0">
              <a:buFont typeface="Wingdings 3" pitchFamily="18" charset="2"/>
              <a:buNone/>
              <a:defRPr/>
            </a:pPr>
            <a:endParaRPr lang="hr-HR" dirty="0"/>
          </a:p>
        </p:txBody>
      </p:sp>
      <p:sp>
        <p:nvSpPr>
          <p:cNvPr id="3" name="Naslov 2"/>
          <p:cNvSpPr>
            <a:spLocks noGrp="1"/>
          </p:cNvSpPr>
          <p:nvPr>
            <p:ph type="title"/>
          </p:nvPr>
        </p:nvSpPr>
        <p:spPr/>
        <p:txBody>
          <a:bodyPr/>
          <a:lstStyle/>
          <a:p>
            <a:pPr>
              <a:defRPr/>
            </a:pPr>
            <a:r>
              <a:rPr lang="hr-HR" sz="2400" dirty="0">
                <a:solidFill>
                  <a:srgbClr val="C00000"/>
                </a:solidFill>
              </a:rPr>
              <a:t>1. 1. PAKET MJERA ZA MLADE „MLADI I KREATIVNI“</a:t>
            </a:r>
            <a:endParaRPr lang="hr-HR" dirty="0"/>
          </a:p>
        </p:txBody>
      </p:sp>
      <p:sp>
        <p:nvSpPr>
          <p:cNvPr id="4" name="Rezervirano mjesto broja slajda 3"/>
          <p:cNvSpPr>
            <a:spLocks noGrp="1"/>
          </p:cNvSpPr>
          <p:nvPr>
            <p:ph type="sldNum" sz="quarter" idx="12"/>
          </p:nvPr>
        </p:nvSpPr>
        <p:spPr/>
        <p:txBody>
          <a:bodyPr/>
          <a:lstStyle/>
          <a:p>
            <a:pPr>
              <a:defRPr/>
            </a:pPr>
            <a:fld id="{7F5A6FBC-AAA9-4DB6-B598-ED35AC4B330C}" type="slidenum">
              <a:rPr lang="hr-HR" smtClean="0"/>
              <a:pPr>
                <a:defRPr/>
              </a:pPr>
              <a:t>10</a:t>
            </a:fld>
            <a:endParaRPr lang="hr-H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a:xfrm>
            <a:off x="468313" y="1341438"/>
            <a:ext cx="8229600" cy="5043487"/>
          </a:xfrm>
        </p:spPr>
        <p:txBody>
          <a:bodyPr/>
          <a:lstStyle/>
          <a:p>
            <a:pPr>
              <a:defRPr/>
            </a:pPr>
            <a:r>
              <a:rPr lang="hr-HR" sz="1300" dirty="0" smtClean="0"/>
              <a:t>„</a:t>
            </a:r>
            <a:r>
              <a:rPr lang="hr-HR" sz="1300" b="1" dirty="0"/>
              <a:t>Pola – pola“ – </a:t>
            </a:r>
            <a:r>
              <a:rPr lang="hr-HR" sz="1300" dirty="0"/>
              <a:t>potpora za zapošljavanje (pola godine bruto plaće daje država, a pola poslodavac koji zaposli nezaposlenog hrvatskog branitelja ,djecu i supružnike poginulih i nestalih hrvatskih branitelja, roditelje s 4 i više malodobne djece, roditelje djece s posebnim potrebama, roditelje djece oboljele od malignih bolesti, samohrane roditelje, povratnike s odsluženja zatvorske kazne, osobe na uvjetnoj kazni, liječene ovisnike, žrtve trgovanja ljudima, žrtve obiteljskog nasilja, azilante, mlade osobe koje su izašle iz sustava skrbi domova za djecu) </a:t>
            </a:r>
          </a:p>
          <a:p>
            <a:pPr>
              <a:defRPr/>
            </a:pPr>
            <a:r>
              <a:rPr lang="hr-HR" sz="1300" dirty="0"/>
              <a:t>„</a:t>
            </a:r>
            <a:r>
              <a:rPr lang="hr-HR" sz="1300" b="1" dirty="0"/>
              <a:t>Tvoja inicijativa – tvoje radno mjesto</a:t>
            </a:r>
            <a:r>
              <a:rPr lang="hr-HR" sz="1300" dirty="0"/>
              <a:t>“ – p</a:t>
            </a:r>
            <a:r>
              <a:rPr lang="pl-PL" sz="1300" dirty="0"/>
              <a:t>otpora za samozapo</a:t>
            </a:r>
            <a:r>
              <a:rPr lang="hr-HR" sz="1300" dirty="0"/>
              <a:t>š</a:t>
            </a:r>
            <a:r>
              <a:rPr lang="pl-PL" sz="1300" dirty="0"/>
              <a:t>ljavanje </a:t>
            </a:r>
            <a:r>
              <a:rPr lang="hr-HR" sz="1300" dirty="0"/>
              <a:t>za iste posebne skupine</a:t>
            </a:r>
          </a:p>
          <a:p>
            <a:pPr>
              <a:defRPr/>
            </a:pPr>
            <a:r>
              <a:rPr lang="pl-PL" sz="1300" dirty="0"/>
              <a:t>„</a:t>
            </a:r>
            <a:r>
              <a:rPr lang="pl-PL" sz="1300" b="1" dirty="0"/>
              <a:t>Zajedno smo jači</a:t>
            </a:r>
            <a:r>
              <a:rPr lang="pl-PL" sz="1300" dirty="0"/>
              <a:t>” – potpora za zapošljavanje upravitelja zadruge za iste posebne skupine</a:t>
            </a:r>
            <a:endParaRPr lang="hr-HR" sz="1300" dirty="0"/>
          </a:p>
          <a:p>
            <a:pPr>
              <a:defRPr/>
            </a:pPr>
            <a:r>
              <a:rPr lang="pl-PL" sz="1300" b="1" dirty="0"/>
              <a:t>„Dijeljeno radno mjesto</a:t>
            </a:r>
            <a:r>
              <a:rPr lang="pl-PL" sz="1300" dirty="0"/>
              <a:t>” – sufinanirano zapsošljavanje dviju osoba na istom radnom mjestu” (zapošljavanje osoba koje ne mogu raditi puno radno vrijeme, poslodavcu donosi punu produktivnost na jednom radnom mjestu uz smanjene troškove jer država sufinancira puno radno vrijeme jedne osobe sa 75% potporom)</a:t>
            </a:r>
            <a:endParaRPr lang="hr-HR" sz="1300" dirty="0"/>
          </a:p>
          <a:p>
            <a:pPr>
              <a:defRPr/>
            </a:pPr>
            <a:r>
              <a:rPr lang="hr-HR" sz="1300" b="1" dirty="0"/>
              <a:t>„Učim uz posao</a:t>
            </a:r>
            <a:r>
              <a:rPr lang="hr-HR" sz="1300" dirty="0"/>
              <a:t>“ – potpore za usavršavanje novozaposlenih osoba iz istih posebnih skupina</a:t>
            </a:r>
            <a:endParaRPr lang="hr-HR" sz="1300" b="1" i="1" dirty="0"/>
          </a:p>
          <a:p>
            <a:pPr>
              <a:defRPr/>
            </a:pPr>
            <a:r>
              <a:rPr lang="hr-HR" sz="1300" dirty="0"/>
              <a:t>„</a:t>
            </a:r>
            <a:r>
              <a:rPr lang="hr-HR" sz="1300" b="1" dirty="0"/>
              <a:t>Znanje se isplati</a:t>
            </a:r>
            <a:r>
              <a:rPr lang="hr-HR" sz="1300" dirty="0"/>
              <a:t>“ – obrazovanje nezaposlenih iz istih posebnih skupina</a:t>
            </a:r>
            <a:endParaRPr lang="hr-HR" sz="1300" b="1" i="1" dirty="0"/>
          </a:p>
          <a:p>
            <a:pPr>
              <a:defRPr/>
            </a:pPr>
            <a:r>
              <a:rPr lang="hr-HR" sz="1300" dirty="0"/>
              <a:t>„</a:t>
            </a:r>
            <a:r>
              <a:rPr lang="hr-HR" sz="1300" b="1" dirty="0"/>
              <a:t>Rad i staž“ –</a:t>
            </a:r>
            <a:r>
              <a:rPr lang="hr-HR" sz="1300" dirty="0"/>
              <a:t> stručno osposobljavanje za rad bez zasnivanja radnog odnosa za nezaposlene osobe iz istih posebnih skupina</a:t>
            </a:r>
            <a:endParaRPr lang="hr-HR" sz="1300" b="1" i="1" dirty="0"/>
          </a:p>
          <a:p>
            <a:pPr>
              <a:defRPr/>
            </a:pPr>
            <a:r>
              <a:rPr lang="hr-HR" sz="1300" dirty="0"/>
              <a:t>„</a:t>
            </a:r>
            <a:r>
              <a:rPr lang="hr-HR" sz="1300" b="1" dirty="0"/>
              <a:t>Radom za zajednicu i sebe“</a:t>
            </a:r>
            <a:r>
              <a:rPr lang="hr-HR" sz="1300" dirty="0"/>
              <a:t> – sufinancirano zapošljavanje u javnom radu u društveno korisnim i neprofitnim djelatnostima nezaposlenih osoba iz navedene posebne skupine (šest mjeseci visokih potpora od 85 do 100% plaće, temeljem bruto iznosa minimalne plaće)</a:t>
            </a:r>
          </a:p>
          <a:p>
            <a:pPr>
              <a:defRPr/>
            </a:pPr>
            <a:r>
              <a:rPr lang="hr-HR" sz="1300" dirty="0"/>
              <a:t>„</a:t>
            </a:r>
            <a:r>
              <a:rPr lang="hr-HR" sz="1300" b="1" dirty="0"/>
              <a:t>Pomoć sebi i drugima</a:t>
            </a:r>
            <a:r>
              <a:rPr lang="hr-HR" sz="1300" dirty="0"/>
              <a:t>“ – zapošljavanje kroz pojedinačne projekte javnih radova nezaposlenih osoba iz istih posebnih skupina</a:t>
            </a:r>
            <a:endParaRPr lang="hr-HR" sz="1300" b="1" i="1" dirty="0"/>
          </a:p>
          <a:p>
            <a:pPr marL="109537" indent="0">
              <a:buFont typeface="Wingdings 3" pitchFamily="18" charset="2"/>
              <a:buNone/>
              <a:defRPr/>
            </a:pPr>
            <a:endParaRPr lang="hr-HR" dirty="0"/>
          </a:p>
        </p:txBody>
      </p:sp>
      <p:sp>
        <p:nvSpPr>
          <p:cNvPr id="3" name="Naslov 2"/>
          <p:cNvSpPr>
            <a:spLocks noGrp="1"/>
          </p:cNvSpPr>
          <p:nvPr>
            <p:ph type="title"/>
          </p:nvPr>
        </p:nvSpPr>
        <p:spPr/>
        <p:txBody>
          <a:bodyPr/>
          <a:lstStyle/>
          <a:p>
            <a:pPr>
              <a:defRPr/>
            </a:pPr>
            <a:r>
              <a:rPr lang="hr-HR" sz="2800" dirty="0">
                <a:solidFill>
                  <a:srgbClr val="C00000"/>
                </a:solidFill>
              </a:rPr>
              <a:t>1.2. PAKET MJERA ZA POSEBNE SKUPINE: „I POSEBNOST JE PREDNOST</a:t>
            </a:r>
            <a:r>
              <a:rPr lang="hr-HR" sz="2800" dirty="0" smtClean="0">
                <a:solidFill>
                  <a:srgbClr val="C00000"/>
                </a:solidFill>
              </a:rPr>
              <a:t>“</a:t>
            </a:r>
            <a:endParaRPr lang="hr-HR" sz="40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4833AC7C-0452-463F-B30B-370F62C03007}" type="slidenum">
              <a:rPr lang="hr-HR" smtClean="0"/>
              <a:pPr>
                <a:defRPr/>
              </a:pPr>
              <a:t>11</a:t>
            </a:fld>
            <a:endParaRPr lang="hr-H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pPr>
              <a:defRPr/>
            </a:pPr>
            <a:r>
              <a:rPr lang="hr-HR" sz="1300" b="1" dirty="0" smtClean="0"/>
              <a:t>Potpora </a:t>
            </a:r>
            <a:r>
              <a:rPr lang="hr-HR" sz="1300" b="1" dirty="0"/>
              <a:t>pola- pola   u većem iznosu - do 75% </a:t>
            </a:r>
            <a:endParaRPr lang="hr-HR" sz="1300" b="1" dirty="0" smtClean="0"/>
          </a:p>
          <a:p>
            <a:pPr marL="109537" indent="0">
              <a:buFont typeface="Wingdings 3" pitchFamily="18" charset="2"/>
              <a:buNone/>
              <a:defRPr/>
            </a:pPr>
            <a:endParaRPr lang="hr-HR" sz="1300" dirty="0"/>
          </a:p>
          <a:p>
            <a:pPr>
              <a:defRPr/>
            </a:pPr>
            <a:r>
              <a:rPr lang="hr-HR" sz="1300" b="1" dirty="0"/>
              <a:t> „Pola – pola za uključivanje“</a:t>
            </a:r>
            <a:r>
              <a:rPr lang="hr-HR" sz="1300" dirty="0"/>
              <a:t> –  potpora za zapošljavanje osoba s invaliditetom</a:t>
            </a:r>
          </a:p>
          <a:p>
            <a:pPr>
              <a:defRPr/>
            </a:pPr>
            <a:r>
              <a:rPr lang="hr-HR" sz="1300" dirty="0"/>
              <a:t>„</a:t>
            </a:r>
            <a:r>
              <a:rPr lang="hr-HR" sz="1300" b="1" dirty="0"/>
              <a:t>Tvoja inicijativa – tvoje radno mjesto</a:t>
            </a:r>
            <a:r>
              <a:rPr lang="hr-HR" sz="1300" dirty="0"/>
              <a:t>“- p</a:t>
            </a:r>
            <a:r>
              <a:rPr lang="pl-PL" sz="1300" dirty="0"/>
              <a:t>otpora za samozapo</a:t>
            </a:r>
            <a:r>
              <a:rPr lang="hr-HR" sz="1300" dirty="0"/>
              <a:t>š</a:t>
            </a:r>
            <a:r>
              <a:rPr lang="pl-PL" sz="1300" dirty="0"/>
              <a:t>ljavanje </a:t>
            </a:r>
            <a:r>
              <a:rPr lang="hr-HR" sz="1300" dirty="0"/>
              <a:t>osoba s invaliditetom (mogućnost samostalnog rada i kod kuće)</a:t>
            </a:r>
          </a:p>
          <a:p>
            <a:pPr>
              <a:defRPr/>
            </a:pPr>
            <a:r>
              <a:rPr lang="pl-PL" sz="1300" dirty="0"/>
              <a:t>„</a:t>
            </a:r>
            <a:r>
              <a:rPr lang="pl-PL" sz="1300" b="1" dirty="0"/>
              <a:t>Zajedno smo jači”</a:t>
            </a:r>
            <a:r>
              <a:rPr lang="pl-PL" sz="1300" dirty="0"/>
              <a:t> - potpora za zapošljavanje upravitelja zadruge i kod udruženih projekta samozaposlenih osoba s invaliditetom</a:t>
            </a:r>
            <a:endParaRPr lang="hr-HR" sz="1300" dirty="0"/>
          </a:p>
          <a:p>
            <a:pPr>
              <a:defRPr/>
            </a:pPr>
            <a:r>
              <a:rPr lang="pl-PL" sz="1300" dirty="0"/>
              <a:t>„</a:t>
            </a:r>
            <a:r>
              <a:rPr lang="pl-PL" sz="1300" b="1" dirty="0"/>
              <a:t>Dijeljeno radno mjesto”</a:t>
            </a:r>
            <a:r>
              <a:rPr lang="pl-PL" sz="1300" dirty="0"/>
              <a:t> – sufinanirano zapošljavanje dviju osoba na istom radnom mjestu i za osobe s invaliditetom </a:t>
            </a:r>
            <a:endParaRPr lang="hr-HR" sz="1300" dirty="0"/>
          </a:p>
          <a:p>
            <a:pPr>
              <a:defRPr/>
            </a:pPr>
            <a:r>
              <a:rPr lang="hr-HR" sz="1300" dirty="0"/>
              <a:t>„</a:t>
            </a:r>
            <a:r>
              <a:rPr lang="hr-HR" sz="1300" b="1" dirty="0"/>
              <a:t>Učim uz posao</a:t>
            </a:r>
            <a:r>
              <a:rPr lang="hr-HR" sz="1300" dirty="0"/>
              <a:t>“ – potpore za usavršavanje novozaposlenih osoba s invaliditetom</a:t>
            </a:r>
            <a:endParaRPr lang="hr-HR" sz="1300" b="1" i="1" dirty="0"/>
          </a:p>
          <a:p>
            <a:pPr>
              <a:defRPr/>
            </a:pPr>
            <a:r>
              <a:rPr lang="hr-HR" sz="1300" b="1" dirty="0"/>
              <a:t>„Znanje se isplati“</a:t>
            </a:r>
            <a:r>
              <a:rPr lang="hr-HR" sz="1300" dirty="0"/>
              <a:t> – obrazovanje nezaposlenih osoba s invaliditetom</a:t>
            </a:r>
            <a:endParaRPr lang="hr-HR" sz="1300" b="1" i="1" dirty="0"/>
          </a:p>
          <a:p>
            <a:pPr>
              <a:defRPr/>
            </a:pPr>
            <a:r>
              <a:rPr lang="hr-HR" sz="1300" dirty="0"/>
              <a:t>„</a:t>
            </a:r>
            <a:r>
              <a:rPr lang="hr-HR" sz="1300" b="1" dirty="0"/>
              <a:t>Rad i staž</a:t>
            </a:r>
            <a:r>
              <a:rPr lang="hr-HR" sz="1300" dirty="0"/>
              <a:t>“– stručno osposobljavanje za rad bez zasnivanja radnog odnosa i za osobe s invaliditetom</a:t>
            </a:r>
            <a:endParaRPr lang="hr-HR" sz="1300" b="1" i="1" dirty="0"/>
          </a:p>
          <a:p>
            <a:pPr>
              <a:defRPr/>
            </a:pPr>
            <a:r>
              <a:rPr lang="hr-HR" sz="1300" dirty="0"/>
              <a:t>„</a:t>
            </a:r>
            <a:r>
              <a:rPr lang="hr-HR" sz="1300" b="1" dirty="0"/>
              <a:t>Radom za zajednicu i sebe</a:t>
            </a:r>
            <a:r>
              <a:rPr lang="hr-HR" sz="1300" dirty="0"/>
              <a:t>“ – su/financirano zapošljavanje u javnom radu i za osobe s invaliditetom</a:t>
            </a:r>
          </a:p>
          <a:p>
            <a:pPr>
              <a:defRPr/>
            </a:pPr>
            <a:r>
              <a:rPr lang="hr-HR" sz="1300" dirty="0"/>
              <a:t>„</a:t>
            </a:r>
            <a:r>
              <a:rPr lang="hr-HR" sz="1300" b="1" dirty="0"/>
              <a:t>Pomoć sebi i drugima“</a:t>
            </a:r>
            <a:r>
              <a:rPr lang="hr-HR" sz="1300" dirty="0"/>
              <a:t> – zapošljavanje kroz pojedinačne projekte javnih radova i za osobe s </a:t>
            </a:r>
            <a:r>
              <a:rPr lang="hr-HR" sz="1300" dirty="0" smtClean="0"/>
              <a:t>invaliditetom</a:t>
            </a:r>
            <a:endParaRPr lang="hr-HR" sz="1300" dirty="0"/>
          </a:p>
        </p:txBody>
      </p:sp>
      <p:sp>
        <p:nvSpPr>
          <p:cNvPr id="3" name="Naslov 2"/>
          <p:cNvSpPr>
            <a:spLocks noGrp="1"/>
          </p:cNvSpPr>
          <p:nvPr>
            <p:ph type="title"/>
          </p:nvPr>
        </p:nvSpPr>
        <p:spPr/>
        <p:txBody>
          <a:bodyPr>
            <a:noAutofit/>
          </a:bodyPr>
          <a:lstStyle/>
          <a:p>
            <a:pPr>
              <a:defRPr/>
            </a:pPr>
            <a:r>
              <a:rPr lang="hr-HR" sz="2400" dirty="0">
                <a:solidFill>
                  <a:srgbClr val="C00000"/>
                </a:solidFill>
              </a:rPr>
              <a:t>1.3. PAKET MJERA ZA OSOBE S </a:t>
            </a:r>
            <a:r>
              <a:rPr lang="hr-HR" sz="2400" dirty="0" smtClean="0">
                <a:solidFill>
                  <a:srgbClr val="C00000"/>
                </a:solidFill>
              </a:rPr>
              <a:t>INVALIDITETOM “UKLJUČENI“</a:t>
            </a:r>
            <a:endParaRPr lang="hr-HR" sz="24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52D6E73B-8E77-4715-8A32-4673AFE9F47D}" type="slidenum">
              <a:rPr lang="hr-HR" smtClean="0"/>
              <a:pPr>
                <a:defRPr/>
              </a:pPr>
              <a:t>12</a:t>
            </a:fld>
            <a:endParaRPr lang="hr-H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pPr>
              <a:defRPr/>
            </a:pPr>
            <a:r>
              <a:rPr lang="hr-HR" sz="1400" b="1" dirty="0" smtClean="0"/>
              <a:t>Nezaposlene </a:t>
            </a:r>
            <a:r>
              <a:rPr lang="hr-HR" sz="1400" b="1" dirty="0"/>
              <a:t>osobe starije od 50 godina</a:t>
            </a:r>
            <a:endParaRPr lang="hr-HR" sz="1400" dirty="0"/>
          </a:p>
          <a:p>
            <a:pPr>
              <a:defRPr/>
            </a:pPr>
            <a:r>
              <a:rPr lang="hr-HR" sz="1400" dirty="0"/>
              <a:t>„</a:t>
            </a:r>
            <a:r>
              <a:rPr lang="hr-HR" sz="1400" b="1" dirty="0"/>
              <a:t>Pola – pola</a:t>
            </a:r>
            <a:r>
              <a:rPr lang="hr-HR" sz="1400" dirty="0"/>
              <a:t>“ – potpora za zapošljavanje </a:t>
            </a:r>
          </a:p>
          <a:p>
            <a:pPr>
              <a:defRPr/>
            </a:pPr>
            <a:r>
              <a:rPr lang="hr-HR" sz="1400" dirty="0"/>
              <a:t>„</a:t>
            </a:r>
            <a:r>
              <a:rPr lang="hr-HR" sz="1400" b="1" dirty="0"/>
              <a:t>Tvoja inicijativa</a:t>
            </a:r>
            <a:r>
              <a:rPr lang="hr-HR" sz="1400" dirty="0"/>
              <a:t>“ – tvoje radno mjesto“- p</a:t>
            </a:r>
            <a:r>
              <a:rPr lang="pl-PL" sz="1400" dirty="0"/>
              <a:t>otpora za samozapo</a:t>
            </a:r>
            <a:r>
              <a:rPr lang="hr-HR" sz="1400" dirty="0"/>
              <a:t>š</a:t>
            </a:r>
            <a:r>
              <a:rPr lang="pl-PL" sz="1400" dirty="0"/>
              <a:t>ljavanje </a:t>
            </a:r>
            <a:endParaRPr lang="hr-HR" sz="1400" dirty="0"/>
          </a:p>
          <a:p>
            <a:pPr>
              <a:defRPr/>
            </a:pPr>
            <a:r>
              <a:rPr lang="pl-PL" sz="1400" dirty="0"/>
              <a:t>„</a:t>
            </a:r>
            <a:r>
              <a:rPr lang="pl-PL" sz="1400" b="1" dirty="0"/>
              <a:t>Zajedno smo jači</a:t>
            </a:r>
            <a:r>
              <a:rPr lang="pl-PL" sz="1400" dirty="0"/>
              <a:t>” – potpora za zapošljavanje upravitelja zadruge</a:t>
            </a:r>
            <a:endParaRPr lang="hr-HR" sz="1400" dirty="0"/>
          </a:p>
          <a:p>
            <a:pPr>
              <a:defRPr/>
            </a:pPr>
            <a:r>
              <a:rPr lang="pl-PL" sz="1400" dirty="0"/>
              <a:t>„</a:t>
            </a:r>
            <a:r>
              <a:rPr lang="pl-PL" sz="1400" b="1" dirty="0"/>
              <a:t>Dijeljeno radno mjesto</a:t>
            </a:r>
            <a:r>
              <a:rPr lang="pl-PL" sz="1400" dirty="0"/>
              <a:t>” – sufinanirano zapošljavanje”dviju osoba na istom radnom mjestu”</a:t>
            </a:r>
            <a:endParaRPr lang="hr-HR" sz="1400" dirty="0"/>
          </a:p>
          <a:p>
            <a:pPr>
              <a:defRPr/>
            </a:pPr>
            <a:r>
              <a:rPr lang="hr-HR" sz="1400" dirty="0"/>
              <a:t>„</a:t>
            </a:r>
            <a:r>
              <a:rPr lang="hr-HR" sz="1400" b="1" dirty="0"/>
              <a:t>Učim uz posao“</a:t>
            </a:r>
            <a:r>
              <a:rPr lang="hr-HR" sz="1400" dirty="0"/>
              <a:t> – potpore za usavršavanje novozaposlenih osoba</a:t>
            </a:r>
            <a:endParaRPr lang="hr-HR" sz="1400" b="1" i="1" dirty="0"/>
          </a:p>
          <a:p>
            <a:pPr>
              <a:defRPr/>
            </a:pPr>
            <a:r>
              <a:rPr lang="hr-HR" sz="1400" dirty="0"/>
              <a:t>„</a:t>
            </a:r>
            <a:r>
              <a:rPr lang="hr-HR" sz="1400" b="1" dirty="0"/>
              <a:t>Znanje se isplati“ </a:t>
            </a:r>
            <a:r>
              <a:rPr lang="hr-HR" sz="1400" dirty="0"/>
              <a:t>– obrazovanje nezaposlenih </a:t>
            </a:r>
            <a:endParaRPr lang="hr-HR" sz="1400" b="1" i="1" dirty="0"/>
          </a:p>
          <a:p>
            <a:pPr>
              <a:defRPr/>
            </a:pPr>
            <a:r>
              <a:rPr lang="hr-HR" sz="1400" dirty="0"/>
              <a:t>„</a:t>
            </a:r>
            <a:r>
              <a:rPr lang="hr-HR" sz="1400" b="1" dirty="0"/>
              <a:t>Radom za zajednicu i sebe</a:t>
            </a:r>
            <a:r>
              <a:rPr lang="hr-HR" sz="1400" dirty="0"/>
              <a:t>“ – sufinancirano zapošljavanje u javnom radu</a:t>
            </a:r>
          </a:p>
          <a:p>
            <a:pPr>
              <a:defRPr/>
            </a:pPr>
            <a:r>
              <a:rPr lang="hr-HR" sz="1400" dirty="0"/>
              <a:t>„</a:t>
            </a:r>
            <a:r>
              <a:rPr lang="hr-HR" sz="1400" b="1" dirty="0"/>
              <a:t>Komunalni javni radovi</a:t>
            </a:r>
            <a:r>
              <a:rPr lang="hr-HR" sz="1400" dirty="0"/>
              <a:t>“ – sufinanciranje zapošljavanja na komunalnim poslovima lokalnih zajednica uz visoke potpore do 100% uz obvezu zadržavanja u radnom odnosu najmanje onoliko mjeseci koliko je lokalna zajednica koristila potpore. Mjera je usmjerena kao pomoć iznimno dugotrajno nezaposlenim i ugroženim osobama jer se potpora može dobiti samo za osobe koje su na evidenciji duže od 36 mjeseci.</a:t>
            </a:r>
          </a:p>
          <a:p>
            <a:pPr>
              <a:defRPr/>
            </a:pPr>
            <a:r>
              <a:rPr lang="hr-HR" sz="1400" dirty="0"/>
              <a:t>„</a:t>
            </a:r>
            <a:r>
              <a:rPr lang="hr-HR" sz="1400" b="1" dirty="0"/>
              <a:t>Pomoć sebi i drugima</a:t>
            </a:r>
            <a:r>
              <a:rPr lang="hr-HR" sz="1400" dirty="0"/>
              <a:t>“ – zapošljavanje kroz pojedinačne projekte javnih radova</a:t>
            </a:r>
          </a:p>
          <a:p>
            <a:pPr marL="109537" indent="0">
              <a:buFont typeface="Wingdings 3" pitchFamily="18" charset="2"/>
              <a:buNone/>
              <a:defRPr/>
            </a:pPr>
            <a:endParaRPr lang="hr-HR" dirty="0"/>
          </a:p>
        </p:txBody>
      </p:sp>
      <p:sp>
        <p:nvSpPr>
          <p:cNvPr id="3" name="Naslov 2"/>
          <p:cNvSpPr>
            <a:spLocks noGrp="1"/>
          </p:cNvSpPr>
          <p:nvPr>
            <p:ph type="title"/>
          </p:nvPr>
        </p:nvSpPr>
        <p:spPr/>
        <p:txBody>
          <a:bodyPr>
            <a:noAutofit/>
          </a:bodyPr>
          <a:lstStyle/>
          <a:p>
            <a:pPr>
              <a:defRPr/>
            </a:pPr>
            <a:r>
              <a:rPr lang="hr-HR" sz="2800" dirty="0">
                <a:solidFill>
                  <a:srgbClr val="C00000"/>
                </a:solidFill>
              </a:rPr>
              <a:t>1.4. PAKET MJERA ZA STARIJE OSOBE „ VAŽNO JE ISKUSTVO</a:t>
            </a:r>
            <a:r>
              <a:rPr lang="hr-HR" sz="2800" dirty="0" smtClean="0">
                <a:solidFill>
                  <a:srgbClr val="C00000"/>
                </a:solidFill>
              </a:rPr>
              <a:t>“</a:t>
            </a:r>
            <a:endParaRPr lang="hr-HR" sz="28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38322325-F3B8-4A72-B3CA-115E266F01C1}" type="slidenum">
              <a:rPr lang="hr-HR" smtClean="0"/>
              <a:pPr>
                <a:defRPr/>
              </a:pPr>
              <a:t>13</a:t>
            </a:fld>
            <a:endParaRPr lang="hr-H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pPr>
              <a:defRPr/>
            </a:pPr>
            <a:r>
              <a:rPr lang="hr-HR" sz="1300" b="1" dirty="0" smtClean="0"/>
              <a:t>Uvjet </a:t>
            </a:r>
            <a:r>
              <a:rPr lang="hr-HR" sz="1300" b="1" dirty="0"/>
              <a:t>za sve dugotrajno nezaposlene osobe 6 mjeseci u evidenciji nezaposlenih </a:t>
            </a:r>
            <a:endParaRPr lang="hr-HR" sz="1300" b="1" dirty="0" smtClean="0"/>
          </a:p>
          <a:p>
            <a:pPr marL="109537" indent="0">
              <a:buFont typeface="Wingdings 3" pitchFamily="18" charset="2"/>
              <a:buNone/>
              <a:defRPr/>
            </a:pPr>
            <a:endParaRPr lang="hr-HR" sz="1300" dirty="0"/>
          </a:p>
          <a:p>
            <a:pPr>
              <a:defRPr/>
            </a:pPr>
            <a:r>
              <a:rPr lang="hr-HR" sz="1300" b="1" dirty="0"/>
              <a:t>„Pola – pola“</a:t>
            </a:r>
            <a:r>
              <a:rPr lang="hr-HR" sz="1300" dirty="0"/>
              <a:t> – potpora za zapošljavanje </a:t>
            </a:r>
          </a:p>
          <a:p>
            <a:pPr>
              <a:defRPr/>
            </a:pPr>
            <a:r>
              <a:rPr lang="hr-HR" sz="1300" dirty="0"/>
              <a:t>„</a:t>
            </a:r>
            <a:r>
              <a:rPr lang="hr-HR" sz="1300" b="1" dirty="0"/>
              <a:t>Tvoja inicijativa – tvoje radno mjesto“-</a:t>
            </a:r>
            <a:r>
              <a:rPr lang="hr-HR" sz="1300" dirty="0"/>
              <a:t> p</a:t>
            </a:r>
            <a:r>
              <a:rPr lang="pl-PL" sz="1300" dirty="0"/>
              <a:t>otpora za samozapo</a:t>
            </a:r>
            <a:r>
              <a:rPr lang="hr-HR" sz="1300" dirty="0"/>
              <a:t>š</a:t>
            </a:r>
            <a:r>
              <a:rPr lang="pl-PL" sz="1300" dirty="0"/>
              <a:t>ljavanje </a:t>
            </a:r>
            <a:endParaRPr lang="hr-HR" sz="1300" dirty="0"/>
          </a:p>
          <a:p>
            <a:pPr>
              <a:defRPr/>
            </a:pPr>
            <a:r>
              <a:rPr lang="pl-PL" sz="1300" b="1" dirty="0"/>
              <a:t>„Zajedno smo jači</a:t>
            </a:r>
            <a:r>
              <a:rPr lang="pl-PL" sz="1300" dirty="0"/>
              <a:t>” – potpora za zapošljavanje upravitelja zadruge</a:t>
            </a:r>
            <a:endParaRPr lang="hr-HR" sz="1300" dirty="0"/>
          </a:p>
          <a:p>
            <a:pPr>
              <a:defRPr/>
            </a:pPr>
            <a:r>
              <a:rPr lang="pl-PL" sz="1300" dirty="0"/>
              <a:t>„</a:t>
            </a:r>
            <a:r>
              <a:rPr lang="pl-PL" sz="1300" b="1" dirty="0"/>
              <a:t>Dijeljeno radno mjesto</a:t>
            </a:r>
            <a:r>
              <a:rPr lang="pl-PL" sz="1300" dirty="0"/>
              <a:t>” – su/finanirano zapošljavanje”dviju osoba na istom radnom mjestu”</a:t>
            </a:r>
            <a:endParaRPr lang="hr-HR" sz="1300" dirty="0"/>
          </a:p>
          <a:p>
            <a:pPr>
              <a:defRPr/>
            </a:pPr>
            <a:r>
              <a:rPr lang="pl-PL" sz="1300" dirty="0"/>
              <a:t>„</a:t>
            </a:r>
            <a:r>
              <a:rPr lang="pl-PL" sz="1300" b="1" dirty="0"/>
              <a:t>Zamjenski radnik”</a:t>
            </a:r>
            <a:r>
              <a:rPr lang="pl-PL" sz="1300" dirty="0"/>
              <a:t> – potpora za zapošljavanje za radnika na obrazovanju (sufinancira se zapošljvanje nezaposlene osobe koja je zamjena za zaposlenog radnika koji ne može raditi zbog opravdane odsutnosti,a koja nije duža od 6 mjeseci)</a:t>
            </a:r>
            <a:endParaRPr lang="hr-HR" sz="1300" dirty="0"/>
          </a:p>
          <a:p>
            <a:pPr>
              <a:defRPr/>
            </a:pPr>
            <a:r>
              <a:rPr lang="hr-HR" sz="1300" dirty="0"/>
              <a:t>„</a:t>
            </a:r>
            <a:r>
              <a:rPr lang="hr-HR" sz="1300" b="1" dirty="0"/>
              <a:t>Učim uz posao</a:t>
            </a:r>
            <a:r>
              <a:rPr lang="hr-HR" sz="1300" dirty="0"/>
              <a:t>“ – potpore za usavršavanje novozaposlenih osoba</a:t>
            </a:r>
            <a:endParaRPr lang="hr-HR" sz="1300" b="1" i="1" dirty="0"/>
          </a:p>
          <a:p>
            <a:pPr>
              <a:defRPr/>
            </a:pPr>
            <a:r>
              <a:rPr lang="hr-HR" sz="1300" dirty="0"/>
              <a:t>„</a:t>
            </a:r>
            <a:r>
              <a:rPr lang="hr-HR" sz="1300" b="1" dirty="0"/>
              <a:t>Znanje se isplati</a:t>
            </a:r>
            <a:r>
              <a:rPr lang="hr-HR" sz="1300" dirty="0"/>
              <a:t>“ – obrazovanje nezaposlenih </a:t>
            </a:r>
            <a:endParaRPr lang="hr-HR" sz="1300" b="1" i="1" dirty="0"/>
          </a:p>
          <a:p>
            <a:pPr>
              <a:defRPr/>
            </a:pPr>
            <a:r>
              <a:rPr lang="hr-HR" sz="1300" dirty="0"/>
              <a:t>„</a:t>
            </a:r>
            <a:r>
              <a:rPr lang="hr-HR" sz="1300" b="1" dirty="0"/>
              <a:t>Rad i staž</a:t>
            </a:r>
            <a:r>
              <a:rPr lang="hr-HR" sz="1300" dirty="0"/>
              <a:t>“ – stručno osposobljavanje za rad bez zasnivanja radnog odnosa</a:t>
            </a:r>
          </a:p>
          <a:p>
            <a:pPr>
              <a:defRPr/>
            </a:pPr>
            <a:r>
              <a:rPr lang="hr-HR" sz="1300" dirty="0"/>
              <a:t>„</a:t>
            </a:r>
            <a:r>
              <a:rPr lang="hr-HR" sz="1300" b="1" dirty="0"/>
              <a:t>Radom za zajednicu i sebe</a:t>
            </a:r>
            <a:r>
              <a:rPr lang="hr-HR" sz="1300" dirty="0"/>
              <a:t>“ – su/financirano zapošljavanje u javnom radu</a:t>
            </a:r>
          </a:p>
          <a:p>
            <a:pPr>
              <a:defRPr/>
            </a:pPr>
            <a:r>
              <a:rPr lang="hr-HR" sz="1300" dirty="0"/>
              <a:t>„</a:t>
            </a:r>
            <a:r>
              <a:rPr lang="hr-HR" sz="1300" b="1" dirty="0"/>
              <a:t>Komunalni javni radovi</a:t>
            </a:r>
            <a:r>
              <a:rPr lang="hr-HR" sz="1300" dirty="0"/>
              <a:t>“ – su/financiranje zapošljavanja</a:t>
            </a:r>
          </a:p>
          <a:p>
            <a:pPr>
              <a:defRPr/>
            </a:pPr>
            <a:r>
              <a:rPr lang="hr-HR" sz="1300" dirty="0"/>
              <a:t>„</a:t>
            </a:r>
            <a:r>
              <a:rPr lang="hr-HR" sz="1300" b="1" dirty="0"/>
              <a:t>Pomoć sebi i drugima“</a:t>
            </a:r>
            <a:r>
              <a:rPr lang="hr-HR" sz="1300" dirty="0"/>
              <a:t> – zapošljavanje kroz pojedinačne projekte javnih radova</a:t>
            </a:r>
          </a:p>
          <a:p>
            <a:pPr marL="109537" indent="0">
              <a:buFont typeface="Wingdings 3" pitchFamily="18" charset="2"/>
              <a:buNone/>
              <a:defRPr/>
            </a:pPr>
            <a:endParaRPr lang="hr-HR" dirty="0"/>
          </a:p>
        </p:txBody>
      </p:sp>
      <p:sp>
        <p:nvSpPr>
          <p:cNvPr id="3" name="Naslov 2"/>
          <p:cNvSpPr>
            <a:spLocks noGrp="1"/>
          </p:cNvSpPr>
          <p:nvPr>
            <p:ph type="title"/>
          </p:nvPr>
        </p:nvSpPr>
        <p:spPr/>
        <p:txBody>
          <a:bodyPr>
            <a:noAutofit/>
          </a:bodyPr>
          <a:lstStyle/>
          <a:p>
            <a:pPr>
              <a:defRPr/>
            </a:pPr>
            <a:r>
              <a:rPr lang="hr-HR" sz="2400" dirty="0">
                <a:solidFill>
                  <a:srgbClr val="C00000"/>
                </a:solidFill>
              </a:rPr>
              <a:t>1.5. PAKET MJERA ZA DUGOTRAJNO NEZAPOSLENE“ I MI SMO ZA NOVI POSAO I UČENJE</a:t>
            </a:r>
            <a:r>
              <a:rPr lang="hr-HR" sz="2400" dirty="0" smtClean="0">
                <a:solidFill>
                  <a:srgbClr val="C00000"/>
                </a:solidFill>
              </a:rPr>
              <a:t>“</a:t>
            </a:r>
            <a:endParaRPr lang="hr-HR" sz="24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EB2E9AF2-12D8-4374-8B34-37E9D8100BF3}" type="slidenum">
              <a:rPr lang="hr-HR" smtClean="0"/>
              <a:pPr>
                <a:defRPr/>
              </a:pPr>
              <a:t>14</a:t>
            </a:fld>
            <a:endParaRPr lang="hr-H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lstStyle/>
          <a:p>
            <a:pPr>
              <a:defRPr/>
            </a:pPr>
            <a:endParaRPr lang="hr-HR" sz="1400" b="1" dirty="0" smtClean="0"/>
          </a:p>
          <a:p>
            <a:pPr>
              <a:defRPr/>
            </a:pPr>
            <a:r>
              <a:rPr lang="hr-HR" sz="1400" b="1" dirty="0" smtClean="0"/>
              <a:t>Veći </a:t>
            </a:r>
            <a:r>
              <a:rPr lang="hr-HR" sz="1400" b="1" dirty="0"/>
              <a:t>iznosi potpora-do 75%, duplo vrijeme trajanja sufinanciranja- do 24 </a:t>
            </a:r>
            <a:r>
              <a:rPr lang="hr-HR" sz="1400" b="1" dirty="0" smtClean="0"/>
              <a:t>mjeseca</a:t>
            </a:r>
          </a:p>
          <a:p>
            <a:pPr marL="109537" indent="0">
              <a:buFont typeface="Wingdings 3" pitchFamily="18" charset="2"/>
              <a:buNone/>
              <a:defRPr/>
            </a:pPr>
            <a:endParaRPr lang="hr-HR" sz="1400" dirty="0"/>
          </a:p>
          <a:p>
            <a:pPr>
              <a:defRPr/>
            </a:pPr>
            <a:r>
              <a:rPr lang="hr-HR" sz="1400" dirty="0"/>
              <a:t>„</a:t>
            </a:r>
            <a:r>
              <a:rPr lang="hr-HR" sz="1400" b="1" dirty="0"/>
              <a:t>Pola – pola</a:t>
            </a:r>
            <a:r>
              <a:rPr lang="hr-HR" sz="1400" dirty="0"/>
              <a:t>“ – potpora za zapošljavanje </a:t>
            </a:r>
          </a:p>
          <a:p>
            <a:pPr>
              <a:defRPr/>
            </a:pPr>
            <a:r>
              <a:rPr lang="hr-HR" sz="1400" dirty="0"/>
              <a:t>„</a:t>
            </a:r>
            <a:r>
              <a:rPr lang="hr-HR" sz="1400" b="1" dirty="0"/>
              <a:t>Tvoja inicijativa“ – tvoje radno mjesto“-</a:t>
            </a:r>
            <a:r>
              <a:rPr lang="hr-HR" sz="1400" dirty="0"/>
              <a:t> p</a:t>
            </a:r>
            <a:r>
              <a:rPr lang="pl-PL" sz="1400" dirty="0"/>
              <a:t>otpora za samozapo</a:t>
            </a:r>
            <a:r>
              <a:rPr lang="hr-HR" sz="1400" dirty="0"/>
              <a:t>š</a:t>
            </a:r>
            <a:r>
              <a:rPr lang="pl-PL" sz="1400" dirty="0"/>
              <a:t>ljavanje </a:t>
            </a:r>
            <a:endParaRPr lang="hr-HR" sz="1400" dirty="0"/>
          </a:p>
          <a:p>
            <a:pPr>
              <a:defRPr/>
            </a:pPr>
            <a:r>
              <a:rPr lang="pl-PL" sz="1400" dirty="0"/>
              <a:t>„</a:t>
            </a:r>
            <a:r>
              <a:rPr lang="pl-PL" sz="1400" b="1" dirty="0"/>
              <a:t>Zajedno smo jači</a:t>
            </a:r>
            <a:r>
              <a:rPr lang="pl-PL" sz="1400" dirty="0"/>
              <a:t>” – potpora za zapošljavanje upravitelja zadruge</a:t>
            </a:r>
            <a:endParaRPr lang="hr-HR" sz="1400" dirty="0"/>
          </a:p>
          <a:p>
            <a:pPr>
              <a:defRPr/>
            </a:pPr>
            <a:r>
              <a:rPr lang="hr-HR" sz="1400" b="1" dirty="0"/>
              <a:t>„Učim uz posao“</a:t>
            </a:r>
            <a:r>
              <a:rPr lang="hr-HR" sz="1400" dirty="0"/>
              <a:t> – potpore za usavršavanje novozaposlenih osoba</a:t>
            </a:r>
            <a:endParaRPr lang="hr-HR" sz="1400" b="1" i="1" dirty="0"/>
          </a:p>
          <a:p>
            <a:pPr>
              <a:defRPr/>
            </a:pPr>
            <a:r>
              <a:rPr lang="hr-HR" sz="1400" b="1" dirty="0"/>
              <a:t>„Znanje se isplati“</a:t>
            </a:r>
            <a:r>
              <a:rPr lang="hr-HR" sz="1400" dirty="0"/>
              <a:t> – obrazovanje nezaposlenih </a:t>
            </a:r>
            <a:endParaRPr lang="hr-HR" sz="1400" b="1" i="1" dirty="0"/>
          </a:p>
          <a:p>
            <a:pPr>
              <a:defRPr/>
            </a:pPr>
            <a:r>
              <a:rPr lang="hr-HR" sz="1400" dirty="0"/>
              <a:t>„</a:t>
            </a:r>
            <a:r>
              <a:rPr lang="hr-HR" sz="1400" b="1" dirty="0"/>
              <a:t>Radom za zajednicu i sebe</a:t>
            </a:r>
            <a:r>
              <a:rPr lang="hr-HR" sz="1400" dirty="0"/>
              <a:t>“ – su/financirano zapošljavanje u javnom radu</a:t>
            </a:r>
          </a:p>
          <a:p>
            <a:pPr>
              <a:defRPr/>
            </a:pPr>
            <a:r>
              <a:rPr lang="hr-HR" sz="1400" b="1" dirty="0"/>
              <a:t>„Pomoć sebi i drugima“ </a:t>
            </a:r>
            <a:r>
              <a:rPr lang="hr-HR" sz="1400" dirty="0"/>
              <a:t>– zapošljavanje kroz pojedinačne projekte javnih </a:t>
            </a:r>
            <a:r>
              <a:rPr lang="hr-HR" sz="1400" dirty="0" smtClean="0"/>
              <a:t>radova</a:t>
            </a:r>
            <a:endParaRPr lang="hr-HR" sz="1400" dirty="0"/>
          </a:p>
        </p:txBody>
      </p:sp>
      <p:sp>
        <p:nvSpPr>
          <p:cNvPr id="3" name="Naslov 2"/>
          <p:cNvSpPr>
            <a:spLocks noGrp="1"/>
          </p:cNvSpPr>
          <p:nvPr>
            <p:ph type="title"/>
          </p:nvPr>
        </p:nvSpPr>
        <p:spPr/>
        <p:txBody>
          <a:bodyPr>
            <a:noAutofit/>
          </a:bodyPr>
          <a:lstStyle/>
          <a:p>
            <a:pPr>
              <a:defRPr/>
            </a:pPr>
            <a:r>
              <a:rPr lang="hr-HR" sz="2800" dirty="0">
                <a:solidFill>
                  <a:srgbClr val="C00000"/>
                </a:solidFill>
              </a:rPr>
              <a:t>1.6. PAKET MJERA ZA NEZAPOSLENE OSOBE ROMSKE NACIONALNE </a:t>
            </a:r>
            <a:r>
              <a:rPr lang="hr-HR" sz="2800" dirty="0" smtClean="0">
                <a:solidFill>
                  <a:srgbClr val="C00000"/>
                </a:solidFill>
              </a:rPr>
              <a:t>MANJINE</a:t>
            </a:r>
            <a:endParaRPr lang="hr-HR" sz="28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B58E446D-0096-4CC3-9E79-42B329F6ACA1}" type="slidenum">
              <a:rPr lang="hr-HR" smtClean="0"/>
              <a:pPr>
                <a:defRPr/>
              </a:pPr>
              <a:t>15</a:t>
            </a:fld>
            <a:endParaRPr lang="hr-H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zervirano mjesto sadržaja 1"/>
          <p:cNvSpPr>
            <a:spLocks noGrp="1"/>
          </p:cNvSpPr>
          <p:nvPr>
            <p:ph idx="1"/>
          </p:nvPr>
        </p:nvSpPr>
        <p:spPr/>
        <p:txBody>
          <a:bodyPr/>
          <a:lstStyle/>
          <a:p>
            <a:r>
              <a:rPr lang="hr-HR" sz="1300" b="1" smtClean="0"/>
              <a:t>„Ostanak u zaposlenosti</a:t>
            </a:r>
            <a:r>
              <a:rPr lang="hr-HR" sz="1300" smtClean="0"/>
              <a:t>“- potpora za zapošljavanje radnika koji su u programu viška kod drugog poslodavca (za posebne skupine, starije osobe i osobe s invaliditetom). Bez dolaska u evidenciju HZZ-a navedene ciljne skupine iskazane kao višak, mogu uz potporu države od 50% za bruto plaću, radnu karijeru nastaviti kod drugog poslodavca</a:t>
            </a:r>
          </a:p>
          <a:p>
            <a:r>
              <a:rPr lang="hr-HR" sz="1300" smtClean="0"/>
              <a:t>„</a:t>
            </a:r>
            <a:r>
              <a:rPr lang="hr-HR" sz="1300" b="1" smtClean="0"/>
              <a:t>Znanje se isplati i za zaposlene</a:t>
            </a:r>
            <a:r>
              <a:rPr lang="hr-HR" sz="1300" smtClean="0"/>
              <a:t>“</a:t>
            </a:r>
            <a:r>
              <a:rPr lang="hr-HR" sz="1300" b="1" smtClean="0"/>
              <a:t> – </a:t>
            </a:r>
            <a:r>
              <a:rPr lang="hr-HR" sz="1300" smtClean="0"/>
              <a:t>potpore za usavršavanje – sufinanciranje obrazovanja zaposlenih u uvjetima uvođenja novih tehnologija, viših standarda i promjene proizvodnog programa poslodavca, s ciljem ostanka u radnom odnosu</a:t>
            </a:r>
          </a:p>
          <a:p>
            <a:r>
              <a:rPr lang="hr-HR" sz="1300" smtClean="0"/>
              <a:t>„</a:t>
            </a:r>
            <a:r>
              <a:rPr lang="hr-HR" sz="1300" b="1" smtClean="0"/>
              <a:t>Neradni petak“</a:t>
            </a:r>
            <a:r>
              <a:rPr lang="hr-HR" sz="1300" smtClean="0"/>
              <a:t> – potpora za očuvanje radnih mjesta (sufinanciranje razlike plaće u 100% iznosu za rad zaposlenog u nepunom radnom vremenu)</a:t>
            </a:r>
          </a:p>
          <a:p>
            <a:r>
              <a:rPr lang="hr-HR" sz="1300" b="1" smtClean="0"/>
              <a:t>„Stalni sezonci</a:t>
            </a:r>
            <a:r>
              <a:rPr lang="hr-HR" sz="1300" smtClean="0"/>
              <a:t>“ – sufinanciranje doprinosa za produženo mirovinsko osiguranje stalnim sezonskim radnicima uz uvjet zadržavanja od strane poslodavaca najmanje 20% stalnih sezonaca u radnom odnosu</a:t>
            </a:r>
          </a:p>
          <a:p>
            <a:r>
              <a:rPr lang="hr-HR" sz="1300" smtClean="0"/>
              <a:t>„</a:t>
            </a:r>
            <a:r>
              <a:rPr lang="hr-HR" sz="1300" b="1" smtClean="0"/>
              <a:t>Rad i nakon ljeta“ </a:t>
            </a:r>
            <a:r>
              <a:rPr lang="hr-HR" sz="1300" smtClean="0"/>
              <a:t>– potpora za zapošljavanje u turizmu (korištenje svih potpora i za sezonske radnike i sve ostale ciljne skupine nezaposlenih od strane poslodavaca koji se bave turizmom pod uvjetom da se prosječan broj </a:t>
            </a:r>
            <a:r>
              <a:rPr lang="hr-HR" sz="1300" b="1" smtClean="0"/>
              <a:t>stalno </a:t>
            </a:r>
            <a:r>
              <a:rPr lang="hr-HR" sz="1300" smtClean="0"/>
              <a:t>zaposlenih ne smanjuje). Svi nezaposleni nakon rada u sezoni bez stjecanja novog uvjeta dužine trajanja evidencije HZZ-a, mogu biti ciljna skupina za sve mjere.</a:t>
            </a:r>
          </a:p>
          <a:p>
            <a:r>
              <a:rPr lang="hr-HR" sz="1300" smtClean="0"/>
              <a:t>„</a:t>
            </a:r>
            <a:r>
              <a:rPr lang="hr-HR" sz="1300" b="1" smtClean="0"/>
              <a:t>Mobilni timovi Zavoda za zapošljavanje</a:t>
            </a:r>
            <a:r>
              <a:rPr lang="hr-HR" sz="1300" smtClean="0"/>
              <a:t>“-pokretni savjetnički timovi HZZ-a koji  odlaze u tvrtke koje su u procesu restrukturiranja i prije otkazivanja ugovora o radu posreduju, savjetuju i rade za konkretnog poslodavca u zbrinjavanju/zapošljavanju radnika u očekivanom višku, s ciljem njihovog ne dolaska u evidenciju HZZ-a</a:t>
            </a:r>
          </a:p>
        </p:txBody>
      </p:sp>
      <p:sp>
        <p:nvSpPr>
          <p:cNvPr id="3" name="Naslov 2"/>
          <p:cNvSpPr>
            <a:spLocks noGrp="1"/>
          </p:cNvSpPr>
          <p:nvPr>
            <p:ph type="title"/>
          </p:nvPr>
        </p:nvSpPr>
        <p:spPr/>
        <p:txBody>
          <a:bodyPr>
            <a:noAutofit/>
          </a:bodyPr>
          <a:lstStyle/>
          <a:p>
            <a:pPr>
              <a:defRPr/>
            </a:pPr>
            <a:r>
              <a:rPr lang="hr-HR" sz="2400" dirty="0">
                <a:solidFill>
                  <a:srgbClr val="C00000"/>
                </a:solidFill>
              </a:rPr>
              <a:t>1.7. PAKET MJERA ZA POSLODAVCE U TEŠKOĆAMA „VAŽNO JE OČUVATI RADNO MJESTO</a:t>
            </a:r>
            <a:r>
              <a:rPr lang="hr-HR" sz="2400" dirty="0" smtClean="0">
                <a:solidFill>
                  <a:srgbClr val="C00000"/>
                </a:solidFill>
              </a:rPr>
              <a:t>“</a:t>
            </a:r>
            <a:endParaRPr lang="hr-HR" sz="24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DBDC863F-2812-46C2-B468-7F01371F384C}" type="slidenum">
              <a:rPr lang="hr-HR" smtClean="0"/>
              <a:pPr>
                <a:defRPr/>
              </a:pPr>
              <a:t>16</a:t>
            </a:fld>
            <a:endParaRPr lang="hr-H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noAutofit/>
          </a:bodyPr>
          <a:lstStyle/>
          <a:p>
            <a:pPr algn="ctr">
              <a:defRPr/>
            </a:pPr>
            <a:r>
              <a:rPr lang="hr-HR" sz="2000" dirty="0">
                <a:solidFill>
                  <a:srgbClr val="C00000"/>
                </a:solidFill>
                <a:effectLst/>
              </a:rPr>
              <a:t>TABLIČNI PRIKAZ IZRAČUNAVANJA VISINE POTPORE OVISNO O VRSTI POTPORE, CILJNOJ SKUPINI I VELIČINI </a:t>
            </a:r>
            <a:r>
              <a:rPr lang="hr-HR" sz="2000" dirty="0" smtClean="0">
                <a:solidFill>
                  <a:srgbClr val="C00000"/>
                </a:solidFill>
                <a:effectLst/>
              </a:rPr>
              <a:t>POSLODAVCA</a:t>
            </a:r>
            <a:endParaRPr lang="hr-HR" sz="20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AAC05331-5AFB-493A-803B-E772C223E803}" type="slidenum">
              <a:rPr lang="hr-HR" smtClean="0"/>
              <a:pPr>
                <a:defRPr/>
              </a:pPr>
              <a:t>17</a:t>
            </a:fld>
            <a:endParaRPr lang="hr-HR" dirty="0"/>
          </a:p>
        </p:txBody>
      </p:sp>
      <p:graphicFrame>
        <p:nvGraphicFramePr>
          <p:cNvPr id="5" name="Tablica 4"/>
          <p:cNvGraphicFramePr>
            <a:graphicFrameLocks noGrp="1"/>
          </p:cNvGraphicFramePr>
          <p:nvPr/>
        </p:nvGraphicFramePr>
        <p:xfrm>
          <a:off x="684213" y="1844675"/>
          <a:ext cx="7632700" cy="2181225"/>
        </p:xfrm>
        <a:graphic>
          <a:graphicData uri="http://schemas.openxmlformats.org/drawingml/2006/table">
            <a:tbl>
              <a:tblPr firstRow="1" firstCol="1" bandRow="1" bandCol="1">
                <a:tableStyleId>{C4B1156A-380E-4F78-BDF5-A606A8083BF9}</a:tableStyleId>
              </a:tblPr>
              <a:tblGrid>
                <a:gridCol w="3816350"/>
                <a:gridCol w="1174600"/>
                <a:gridCol w="881652"/>
                <a:gridCol w="880049"/>
                <a:gridCol w="880049"/>
              </a:tblGrid>
              <a:tr h="385475">
                <a:tc rowSpan="2">
                  <a:txBody>
                    <a:bodyPr/>
                    <a:lstStyle/>
                    <a:p>
                      <a:pPr algn="ctr">
                        <a:lnSpc>
                          <a:spcPct val="115000"/>
                        </a:lnSpc>
                        <a:spcAft>
                          <a:spcPts val="1000"/>
                        </a:spcAft>
                      </a:pPr>
                      <a:r>
                        <a:rPr lang="hr-HR" sz="1100" dirty="0">
                          <a:effectLst/>
                        </a:rPr>
                        <a:t>Naziv mjere</a:t>
                      </a:r>
                      <a:endParaRPr lang="hr-HR" sz="1300" dirty="0">
                        <a:effectLst/>
                        <a:latin typeface="Calibri"/>
                        <a:ea typeface="Times New Roman"/>
                        <a:cs typeface="Times New Roman"/>
                      </a:endParaRPr>
                    </a:p>
                  </a:txBody>
                  <a:tcPr marL="80448" marR="80448" marT="0" marB="0" anchor="ctr"/>
                </a:tc>
                <a:tc rowSpan="2">
                  <a:txBody>
                    <a:bodyPr/>
                    <a:lstStyle/>
                    <a:p>
                      <a:pPr algn="ctr">
                        <a:lnSpc>
                          <a:spcPct val="115000"/>
                        </a:lnSpc>
                        <a:spcAft>
                          <a:spcPts val="1000"/>
                        </a:spcAft>
                      </a:pPr>
                      <a:r>
                        <a:rPr lang="hr-HR" sz="1100">
                          <a:effectLst/>
                        </a:rPr>
                        <a:t>poslodavac</a:t>
                      </a:r>
                      <a:endParaRPr lang="hr-HR" sz="1300">
                        <a:effectLst/>
                        <a:latin typeface="Calibri"/>
                        <a:ea typeface="Times New Roman"/>
                        <a:cs typeface="Times New Roman"/>
                      </a:endParaRPr>
                    </a:p>
                  </a:txBody>
                  <a:tcPr marL="80448" marR="80448" marT="0" marB="0" anchor="ctr"/>
                </a:tc>
                <a:tc gridSpan="3">
                  <a:txBody>
                    <a:bodyPr/>
                    <a:lstStyle/>
                    <a:p>
                      <a:pPr algn="ctr">
                        <a:lnSpc>
                          <a:spcPct val="115000"/>
                        </a:lnSpc>
                        <a:spcAft>
                          <a:spcPts val="1000"/>
                        </a:spcAft>
                      </a:pPr>
                      <a:r>
                        <a:rPr lang="hr-HR" sz="1100">
                          <a:effectLst/>
                        </a:rPr>
                        <a:t>Iznos subvencije </a:t>
                      </a:r>
                      <a:br>
                        <a:rPr lang="hr-HR" sz="1100">
                          <a:effectLst/>
                        </a:rPr>
                      </a:br>
                      <a:r>
                        <a:rPr lang="hr-HR" sz="1100">
                          <a:effectLst/>
                        </a:rPr>
                        <a:t>UKUPNO </a:t>
                      </a:r>
                      <a:endParaRPr lang="hr-HR" sz="1300">
                        <a:effectLst/>
                        <a:latin typeface="Calibri"/>
                        <a:ea typeface="Times New Roman"/>
                        <a:cs typeface="Times New Roman"/>
                      </a:endParaRPr>
                    </a:p>
                  </a:txBody>
                  <a:tcPr marL="80448" marR="80448" marT="0" marB="0" anchor="ctr"/>
                </a:tc>
                <a:tc hMerge="1">
                  <a:txBody>
                    <a:bodyPr/>
                    <a:lstStyle/>
                    <a:p>
                      <a:endParaRPr lang="hr-HR"/>
                    </a:p>
                  </a:txBody>
                  <a:tcPr/>
                </a:tc>
                <a:tc hMerge="1">
                  <a:txBody>
                    <a:bodyPr/>
                    <a:lstStyle/>
                    <a:p>
                      <a:endParaRPr lang="hr-HR"/>
                    </a:p>
                  </a:txBody>
                  <a:tcPr/>
                </a:tc>
              </a:tr>
              <a:tr h="1067857">
                <a:tc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100">
                          <a:effectLst/>
                        </a:rPr>
                        <a:t>RBZ</a:t>
                      </a:r>
                      <a:endParaRPr lang="hr-HR" sz="1300">
                        <a:effectLst/>
                      </a:endParaRPr>
                    </a:p>
                    <a:p>
                      <a:pPr algn="ctr">
                        <a:lnSpc>
                          <a:spcPct val="115000"/>
                        </a:lnSpc>
                        <a:spcAft>
                          <a:spcPts val="1000"/>
                        </a:spcAft>
                      </a:pPr>
                      <a:r>
                        <a:rPr lang="hr-HR" sz="1100">
                          <a:effectLst/>
                        </a:rPr>
                        <a:t>Bez zvanja/ zanimanja</a:t>
                      </a:r>
                      <a:endParaRPr lang="hr-HR" sz="1300">
                        <a:effectLst/>
                        <a:latin typeface="Calibri"/>
                        <a:ea typeface="Times New Roman"/>
                        <a:cs typeface="Times New Roman"/>
                      </a:endParaRPr>
                    </a:p>
                  </a:txBody>
                  <a:tcPr marL="80448" marR="80448" marT="0" marB="0" anchor="ctr"/>
                </a:tc>
                <a:tc>
                  <a:txBody>
                    <a:bodyPr/>
                    <a:lstStyle/>
                    <a:p>
                      <a:pPr algn="ctr">
                        <a:lnSpc>
                          <a:spcPct val="115000"/>
                        </a:lnSpc>
                        <a:spcAft>
                          <a:spcPts val="1000"/>
                        </a:spcAft>
                      </a:pPr>
                      <a:r>
                        <a:rPr lang="hr-HR" sz="1100">
                          <a:effectLst/>
                        </a:rPr>
                        <a:t>SSS</a:t>
                      </a:r>
                      <a:endParaRPr lang="hr-HR" sz="1300">
                        <a:effectLst/>
                        <a:latin typeface="Calibri"/>
                        <a:ea typeface="Times New Roman"/>
                        <a:cs typeface="Times New Roman"/>
                      </a:endParaRPr>
                    </a:p>
                  </a:txBody>
                  <a:tcPr marL="80448" marR="80448" marT="0" marB="0" anchor="ctr"/>
                </a:tc>
                <a:tc>
                  <a:txBody>
                    <a:bodyPr/>
                    <a:lstStyle/>
                    <a:p>
                      <a:pPr algn="ctr">
                        <a:lnSpc>
                          <a:spcPct val="115000"/>
                        </a:lnSpc>
                        <a:spcAft>
                          <a:spcPts val="1000"/>
                        </a:spcAft>
                      </a:pPr>
                      <a:r>
                        <a:rPr lang="hr-HR" sz="1100">
                          <a:effectLst/>
                        </a:rPr>
                        <a:t>VŠS/VSS</a:t>
                      </a:r>
                      <a:endParaRPr lang="hr-HR" sz="1300">
                        <a:effectLst/>
                        <a:latin typeface="Calibri"/>
                        <a:ea typeface="Times New Roman"/>
                        <a:cs typeface="Times New Roman"/>
                      </a:endParaRPr>
                    </a:p>
                  </a:txBody>
                  <a:tcPr marL="80448" marR="80448" marT="0" marB="0" anchor="ctr"/>
                </a:tc>
              </a:tr>
              <a:tr h="363946">
                <a:tc rowSpan="2">
                  <a:txBody>
                    <a:bodyPr/>
                    <a:lstStyle/>
                    <a:p>
                      <a:pPr algn="ctr">
                        <a:lnSpc>
                          <a:spcPct val="115000"/>
                        </a:lnSpc>
                        <a:spcAft>
                          <a:spcPts val="1000"/>
                        </a:spcAft>
                      </a:pPr>
                      <a:r>
                        <a:rPr lang="hr-HR" sz="1100">
                          <a:effectLst/>
                        </a:rPr>
                        <a:t>UZ POLA POLA DO PRVOG POSLA</a:t>
                      </a:r>
                      <a:endParaRPr lang="hr-HR" sz="1300">
                        <a:effectLst/>
                      </a:endParaRPr>
                    </a:p>
                    <a:p>
                      <a:pPr algn="ctr">
                        <a:lnSpc>
                          <a:spcPct val="115000"/>
                        </a:lnSpc>
                        <a:spcAft>
                          <a:spcPts val="1000"/>
                        </a:spcAft>
                      </a:pPr>
                      <a:r>
                        <a:rPr lang="hr-HR" sz="1100">
                          <a:effectLst/>
                        </a:rPr>
                        <a:t>Sufinanciranje zapošljavanja</a:t>
                      </a:r>
                      <a:br>
                        <a:rPr lang="hr-HR" sz="1100">
                          <a:effectLst/>
                        </a:rPr>
                      </a:br>
                      <a:r>
                        <a:rPr lang="hr-HR" sz="1100">
                          <a:effectLst/>
                        </a:rPr>
                        <a:t>mladih osoba bez radnog iskustva</a:t>
                      </a:r>
                      <a:endParaRPr lang="hr-HR" sz="1300">
                        <a:effectLst/>
                        <a:latin typeface="Calibri"/>
                        <a:ea typeface="Times New Roman"/>
                        <a:cs typeface="Times New Roman"/>
                      </a:endParaRPr>
                    </a:p>
                  </a:txBody>
                  <a:tcPr marL="80448" marR="80448" marT="0" marB="0" anchor="ctr"/>
                </a:tc>
                <a:tc>
                  <a:txBody>
                    <a:bodyPr/>
                    <a:lstStyle/>
                    <a:p>
                      <a:pPr algn="ctr">
                        <a:lnSpc>
                          <a:spcPct val="115000"/>
                        </a:lnSpc>
                        <a:spcAft>
                          <a:spcPts val="1000"/>
                        </a:spcAft>
                      </a:pPr>
                      <a:r>
                        <a:rPr lang="hr-HR" sz="1100">
                          <a:effectLst/>
                        </a:rPr>
                        <a:t>mali, srednji</a:t>
                      </a:r>
                      <a:endParaRPr lang="hr-HR" sz="1300">
                        <a:effectLst/>
                        <a:latin typeface="Calibri"/>
                        <a:ea typeface="Times New Roman"/>
                        <a:cs typeface="Times New Roman"/>
                      </a:endParaRPr>
                    </a:p>
                  </a:txBody>
                  <a:tcPr marL="80448" marR="80448" marT="0" marB="0" anchor="ctr"/>
                </a:tc>
                <a:tc>
                  <a:txBody>
                    <a:bodyPr/>
                    <a:lstStyle/>
                    <a:p>
                      <a:pPr algn="ctr">
                        <a:lnSpc>
                          <a:spcPct val="115000"/>
                        </a:lnSpc>
                        <a:spcAft>
                          <a:spcPts val="1000"/>
                        </a:spcAft>
                      </a:pPr>
                      <a:r>
                        <a:rPr lang="hr-HR" sz="1100">
                          <a:effectLst/>
                        </a:rPr>
                        <a:t>16.884,00</a:t>
                      </a:r>
                      <a:endParaRPr lang="hr-HR" sz="1300">
                        <a:effectLst/>
                        <a:latin typeface="Calibri"/>
                        <a:ea typeface="Times New Roman"/>
                        <a:cs typeface="Times New Roman"/>
                      </a:endParaRPr>
                    </a:p>
                  </a:txBody>
                  <a:tcPr marL="80448" marR="80448" marT="0" marB="0" anchor="ctr"/>
                </a:tc>
                <a:tc>
                  <a:txBody>
                    <a:bodyPr/>
                    <a:lstStyle/>
                    <a:p>
                      <a:pPr algn="ctr">
                        <a:lnSpc>
                          <a:spcPct val="115000"/>
                        </a:lnSpc>
                        <a:spcAft>
                          <a:spcPts val="1000"/>
                        </a:spcAft>
                      </a:pPr>
                      <a:r>
                        <a:rPr lang="hr-HR" sz="1100">
                          <a:effectLst/>
                        </a:rPr>
                        <a:t>25.567,80</a:t>
                      </a:r>
                      <a:endParaRPr lang="hr-HR" sz="1300">
                        <a:effectLst/>
                        <a:latin typeface="Calibri"/>
                        <a:ea typeface="Times New Roman"/>
                        <a:cs typeface="Times New Roman"/>
                      </a:endParaRPr>
                    </a:p>
                  </a:txBody>
                  <a:tcPr marL="80448" marR="80448" marT="0" marB="0" anchor="ctr"/>
                </a:tc>
                <a:tc>
                  <a:txBody>
                    <a:bodyPr/>
                    <a:lstStyle/>
                    <a:p>
                      <a:pPr algn="ctr">
                        <a:lnSpc>
                          <a:spcPct val="115000"/>
                        </a:lnSpc>
                        <a:spcAft>
                          <a:spcPts val="1000"/>
                        </a:spcAft>
                      </a:pPr>
                      <a:r>
                        <a:rPr lang="hr-HR" sz="1100">
                          <a:effectLst/>
                        </a:rPr>
                        <a:t>31.468,00</a:t>
                      </a:r>
                      <a:endParaRPr lang="hr-HR" sz="1300">
                        <a:effectLst/>
                        <a:latin typeface="Calibri"/>
                        <a:ea typeface="Times New Roman"/>
                        <a:cs typeface="Times New Roman"/>
                      </a:endParaRPr>
                    </a:p>
                  </a:txBody>
                  <a:tcPr marL="80448" marR="80448" marT="0" marB="0" anchor="ctr"/>
                </a:tc>
              </a:tr>
              <a:tr h="363946">
                <a:tc vMerge="1">
                  <a:txBody>
                    <a:bodyPr/>
                    <a:lstStyle/>
                    <a:p>
                      <a:endParaRPr lang="hr-HR"/>
                    </a:p>
                  </a:txBody>
                  <a:tcPr/>
                </a:tc>
                <a:tc>
                  <a:txBody>
                    <a:bodyPr/>
                    <a:lstStyle/>
                    <a:p>
                      <a:pPr algn="ctr">
                        <a:lnSpc>
                          <a:spcPct val="115000"/>
                        </a:lnSpc>
                        <a:spcAft>
                          <a:spcPts val="1000"/>
                        </a:spcAft>
                      </a:pPr>
                      <a:r>
                        <a:rPr lang="hr-HR" sz="1100">
                          <a:effectLst/>
                        </a:rPr>
                        <a:t>veliki</a:t>
                      </a:r>
                      <a:endParaRPr lang="hr-HR" sz="1300">
                        <a:effectLst/>
                        <a:latin typeface="Calibri"/>
                        <a:ea typeface="Times New Roman"/>
                        <a:cs typeface="Times New Roman"/>
                      </a:endParaRPr>
                    </a:p>
                  </a:txBody>
                  <a:tcPr marL="80448" marR="80448" marT="0" marB="0" anchor="ctr"/>
                </a:tc>
                <a:tc>
                  <a:txBody>
                    <a:bodyPr/>
                    <a:lstStyle/>
                    <a:p>
                      <a:pPr algn="ctr">
                        <a:lnSpc>
                          <a:spcPct val="115000"/>
                        </a:lnSpc>
                        <a:spcAft>
                          <a:spcPts val="1000"/>
                        </a:spcAft>
                      </a:pPr>
                      <a:r>
                        <a:rPr lang="hr-HR" sz="1100">
                          <a:effectLst/>
                        </a:rPr>
                        <a:t>10.130,40</a:t>
                      </a:r>
                      <a:endParaRPr lang="hr-HR" sz="1300">
                        <a:effectLst/>
                        <a:latin typeface="Calibri"/>
                        <a:ea typeface="Times New Roman"/>
                        <a:cs typeface="Times New Roman"/>
                      </a:endParaRPr>
                    </a:p>
                  </a:txBody>
                  <a:tcPr marL="80448" marR="80448" marT="0" marB="0" anchor="ctr"/>
                </a:tc>
                <a:tc>
                  <a:txBody>
                    <a:bodyPr/>
                    <a:lstStyle/>
                    <a:p>
                      <a:pPr algn="ctr">
                        <a:lnSpc>
                          <a:spcPct val="115000"/>
                        </a:lnSpc>
                        <a:spcAft>
                          <a:spcPts val="1000"/>
                        </a:spcAft>
                      </a:pPr>
                      <a:r>
                        <a:rPr lang="hr-HR" sz="1100">
                          <a:effectLst/>
                        </a:rPr>
                        <a:t>15.340,70</a:t>
                      </a:r>
                      <a:endParaRPr lang="hr-HR" sz="1300">
                        <a:effectLst/>
                        <a:latin typeface="Calibri"/>
                        <a:ea typeface="Times New Roman"/>
                        <a:cs typeface="Times New Roman"/>
                      </a:endParaRPr>
                    </a:p>
                  </a:txBody>
                  <a:tcPr marL="80448" marR="80448" marT="0" marB="0" anchor="ctr"/>
                </a:tc>
                <a:tc>
                  <a:txBody>
                    <a:bodyPr/>
                    <a:lstStyle/>
                    <a:p>
                      <a:pPr algn="ctr">
                        <a:lnSpc>
                          <a:spcPct val="115000"/>
                        </a:lnSpc>
                        <a:spcAft>
                          <a:spcPts val="1000"/>
                        </a:spcAft>
                      </a:pPr>
                      <a:r>
                        <a:rPr lang="hr-HR" sz="1100" dirty="0">
                          <a:effectLst/>
                        </a:rPr>
                        <a:t>18.880,80</a:t>
                      </a:r>
                      <a:endParaRPr lang="hr-HR" sz="1300" dirty="0">
                        <a:effectLst/>
                        <a:latin typeface="Calibri"/>
                        <a:ea typeface="Times New Roman"/>
                        <a:cs typeface="Times New Roman"/>
                      </a:endParaRPr>
                    </a:p>
                  </a:txBody>
                  <a:tcPr marL="80448" marR="80448" marT="0" marB="0" anchor="ct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pPr algn="ctr">
              <a:defRPr/>
            </a:pPr>
            <a:r>
              <a:rPr lang="hr-HR" sz="2000" dirty="0">
                <a:solidFill>
                  <a:srgbClr val="C00000"/>
                </a:solidFill>
                <a:effectLst/>
              </a:rPr>
              <a:t>TABLIČNI PRIKAZ IZRAČUNAVANJA VISINE POTPORE OVISNO O VRSTI POTPORE, CILJNOJ SKUPINI I VELIČINI POSLODAVCA</a:t>
            </a:r>
            <a:endParaRPr lang="hr-HR" dirty="0"/>
          </a:p>
        </p:txBody>
      </p:sp>
      <p:sp>
        <p:nvSpPr>
          <p:cNvPr id="4" name="Rezervirano mjesto broja slajda 3"/>
          <p:cNvSpPr>
            <a:spLocks noGrp="1"/>
          </p:cNvSpPr>
          <p:nvPr>
            <p:ph type="sldNum" sz="quarter" idx="12"/>
          </p:nvPr>
        </p:nvSpPr>
        <p:spPr/>
        <p:txBody>
          <a:bodyPr/>
          <a:lstStyle/>
          <a:p>
            <a:pPr>
              <a:defRPr/>
            </a:pPr>
            <a:fld id="{97898E53-114C-4FC4-B999-0C2AB2C75016}" type="slidenum">
              <a:rPr lang="hr-HR" smtClean="0"/>
              <a:pPr>
                <a:defRPr/>
              </a:pPr>
              <a:t>18</a:t>
            </a:fld>
            <a:endParaRPr lang="hr-HR" dirty="0"/>
          </a:p>
        </p:txBody>
      </p:sp>
      <p:graphicFrame>
        <p:nvGraphicFramePr>
          <p:cNvPr id="5" name="Tablica 4"/>
          <p:cNvGraphicFramePr>
            <a:graphicFrameLocks noGrp="1"/>
          </p:cNvGraphicFramePr>
          <p:nvPr/>
        </p:nvGraphicFramePr>
        <p:xfrm>
          <a:off x="442913" y="1773238"/>
          <a:ext cx="8258175" cy="3240087"/>
        </p:xfrm>
        <a:graphic>
          <a:graphicData uri="http://schemas.openxmlformats.org/drawingml/2006/table">
            <a:tbl>
              <a:tblPr firstRow="1" firstCol="1" bandRow="1" bandCol="1">
                <a:tableStyleId>{C4B1156A-380E-4F78-BDF5-A606A8083BF9}</a:tableStyleId>
              </a:tblPr>
              <a:tblGrid>
                <a:gridCol w="3479437"/>
                <a:gridCol w="970385"/>
                <a:gridCol w="970385"/>
                <a:gridCol w="947137"/>
                <a:gridCol w="945416"/>
                <a:gridCol w="945416"/>
              </a:tblGrid>
              <a:tr h="423728">
                <a:tc rowSpan="2" gridSpan="2">
                  <a:txBody>
                    <a:bodyPr/>
                    <a:lstStyle/>
                    <a:p>
                      <a:pPr algn="ctr">
                        <a:lnSpc>
                          <a:spcPct val="115000"/>
                        </a:lnSpc>
                        <a:spcAft>
                          <a:spcPts val="1000"/>
                        </a:spcAft>
                      </a:pPr>
                      <a:r>
                        <a:rPr lang="hr-HR" sz="1200">
                          <a:effectLst/>
                        </a:rPr>
                        <a:t>Naziv mjere</a:t>
                      </a:r>
                      <a:endParaRPr lang="hr-HR" sz="1500">
                        <a:effectLst/>
                        <a:latin typeface="Calibri"/>
                        <a:ea typeface="Times New Roman"/>
                        <a:cs typeface="Times New Roman"/>
                      </a:endParaRPr>
                    </a:p>
                  </a:txBody>
                  <a:tcPr marL="93655" marR="93655" marT="0" marB="0" anchor="ctr"/>
                </a:tc>
                <a:tc rowSpan="2" hMerge="1">
                  <a:txBody>
                    <a:bodyPr/>
                    <a:lstStyle/>
                    <a:p>
                      <a:endParaRPr lang="hr-HR"/>
                    </a:p>
                  </a:txBody>
                  <a:tcPr/>
                </a:tc>
                <a:tc rowSpan="2">
                  <a:txBody>
                    <a:bodyPr/>
                    <a:lstStyle/>
                    <a:p>
                      <a:pPr algn="ctr">
                        <a:lnSpc>
                          <a:spcPct val="115000"/>
                        </a:lnSpc>
                        <a:spcAft>
                          <a:spcPts val="1000"/>
                        </a:spcAft>
                      </a:pPr>
                      <a:r>
                        <a:rPr lang="hr-HR" sz="1200">
                          <a:effectLst/>
                        </a:rPr>
                        <a:t>poslodavac</a:t>
                      </a:r>
                      <a:endParaRPr lang="hr-HR" sz="1500">
                        <a:effectLst/>
                        <a:latin typeface="Calibri"/>
                        <a:ea typeface="Times New Roman"/>
                        <a:cs typeface="Times New Roman"/>
                      </a:endParaRPr>
                    </a:p>
                  </a:txBody>
                  <a:tcPr marL="93655" marR="93655" marT="0" marB="0" anchor="ctr"/>
                </a:tc>
                <a:tc gridSpan="3">
                  <a:txBody>
                    <a:bodyPr/>
                    <a:lstStyle/>
                    <a:p>
                      <a:pPr algn="ctr">
                        <a:lnSpc>
                          <a:spcPct val="115000"/>
                        </a:lnSpc>
                        <a:spcAft>
                          <a:spcPts val="1000"/>
                        </a:spcAft>
                      </a:pPr>
                      <a:r>
                        <a:rPr lang="hr-HR" sz="1200">
                          <a:effectLst/>
                        </a:rPr>
                        <a:t>Iznos subvencije </a:t>
                      </a:r>
                      <a:br>
                        <a:rPr lang="hr-HR" sz="1200">
                          <a:effectLst/>
                        </a:rPr>
                      </a:br>
                      <a:r>
                        <a:rPr lang="hr-HR" sz="1200">
                          <a:effectLst/>
                        </a:rPr>
                        <a:t>UKUPNO </a:t>
                      </a:r>
                      <a:endParaRPr lang="hr-HR" sz="1500">
                        <a:effectLst/>
                        <a:latin typeface="Calibri"/>
                        <a:ea typeface="Times New Roman"/>
                        <a:cs typeface="Times New Roman"/>
                      </a:endParaRPr>
                    </a:p>
                  </a:txBody>
                  <a:tcPr marL="93655" marR="93655" marT="0" marB="0" anchor="ctr"/>
                </a:tc>
                <a:tc hMerge="1">
                  <a:txBody>
                    <a:bodyPr/>
                    <a:lstStyle/>
                    <a:p>
                      <a:endParaRPr lang="hr-HR"/>
                    </a:p>
                  </a:txBody>
                  <a:tcPr/>
                </a:tc>
                <a:tc hMerge="1">
                  <a:txBody>
                    <a:bodyPr/>
                    <a:lstStyle/>
                    <a:p>
                      <a:endParaRPr lang="hr-HR"/>
                    </a:p>
                  </a:txBody>
                  <a:tcPr/>
                </a:tc>
              </a:tr>
              <a:tr h="273988">
                <a:tc gridSpan="2" vMerge="1">
                  <a:txBody>
                    <a:bodyPr/>
                    <a:lstStyle/>
                    <a:p>
                      <a:endParaRPr lang="hr-HR"/>
                    </a:p>
                  </a:txBody>
                  <a:tcPr/>
                </a:tc>
                <a:tc hMerge="1"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200">
                          <a:effectLst/>
                        </a:rPr>
                        <a:t>RBZ</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SSS</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VŠS/ VSS</a:t>
                      </a:r>
                      <a:endParaRPr lang="hr-HR" sz="1500">
                        <a:effectLst/>
                        <a:latin typeface="Calibri"/>
                        <a:ea typeface="Times New Roman"/>
                        <a:cs typeface="Times New Roman"/>
                      </a:endParaRPr>
                    </a:p>
                  </a:txBody>
                  <a:tcPr marL="93655" marR="93655" marT="0" marB="0" anchor="ctr"/>
                </a:tc>
              </a:tr>
              <a:tr h="423728">
                <a:tc rowSpan="4">
                  <a:txBody>
                    <a:bodyPr/>
                    <a:lstStyle/>
                    <a:p>
                      <a:pPr algn="ctr">
                        <a:lnSpc>
                          <a:spcPct val="115000"/>
                        </a:lnSpc>
                        <a:spcAft>
                          <a:spcPts val="1000"/>
                        </a:spcAft>
                      </a:pPr>
                      <a:r>
                        <a:rPr lang="hr-HR" sz="1200">
                          <a:effectLst/>
                        </a:rPr>
                        <a:t>POLA –POLA</a:t>
                      </a:r>
                      <a:endParaRPr lang="hr-HR" sz="1500">
                        <a:effectLst/>
                      </a:endParaRPr>
                    </a:p>
                    <a:p>
                      <a:pPr algn="ctr">
                        <a:lnSpc>
                          <a:spcPct val="115000"/>
                        </a:lnSpc>
                        <a:spcAft>
                          <a:spcPts val="1000"/>
                        </a:spcAft>
                      </a:pPr>
                      <a:r>
                        <a:rPr lang="hr-HR" sz="1200">
                          <a:effectLst/>
                        </a:rPr>
                        <a:t>Sufinanciranje zapošljavanja dugotrajno nezaposlenih osoba</a:t>
                      </a:r>
                      <a:br>
                        <a:rPr lang="hr-HR" sz="1200">
                          <a:effectLst/>
                        </a:rPr>
                      </a:br>
                      <a:r>
                        <a:rPr lang="hr-HR" sz="1200">
                          <a:effectLst/>
                        </a:rPr>
                        <a:t>Sufinanciranje zapošljavanja posebnih skupina nezaposlenih osoba</a:t>
                      </a:r>
                      <a:br>
                        <a:rPr lang="hr-HR" sz="1200">
                          <a:effectLst/>
                        </a:rPr>
                      </a:br>
                      <a:r>
                        <a:rPr lang="hr-HR" sz="1200">
                          <a:effectLst/>
                        </a:rPr>
                        <a:t>Sufinanciranje zapošljavanja u turizmu</a:t>
                      </a:r>
                      <a:endParaRPr lang="hr-HR" sz="1500">
                        <a:effectLst/>
                        <a:latin typeface="Calibri"/>
                        <a:ea typeface="Times New Roman"/>
                        <a:cs typeface="Times New Roman"/>
                      </a:endParaRPr>
                    </a:p>
                  </a:txBody>
                  <a:tcPr marL="93655" marR="93655" marT="0" marB="0" anchor="ctr"/>
                </a:tc>
                <a:tc rowSpan="2">
                  <a:txBody>
                    <a:bodyPr/>
                    <a:lstStyle/>
                    <a:p>
                      <a:pPr algn="ctr">
                        <a:lnSpc>
                          <a:spcPct val="115000"/>
                        </a:lnSpc>
                        <a:spcAft>
                          <a:spcPts val="1000"/>
                        </a:spcAft>
                      </a:pPr>
                      <a:r>
                        <a:rPr lang="hr-HR" sz="1200">
                          <a:effectLst/>
                        </a:rPr>
                        <a:t>bez radnog iskustva</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mali i srednji</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16.884,00</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25.567,80</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31.468,00</a:t>
                      </a:r>
                      <a:endParaRPr lang="hr-HR" sz="1500">
                        <a:effectLst/>
                        <a:latin typeface="Calibri"/>
                        <a:ea typeface="Times New Roman"/>
                        <a:cs typeface="Times New Roman"/>
                      </a:endParaRPr>
                    </a:p>
                  </a:txBody>
                  <a:tcPr marL="93655" marR="93655" marT="0" marB="0" anchor="ctr"/>
                </a:tc>
              </a:tr>
              <a:tr h="423728">
                <a:tc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200">
                          <a:effectLst/>
                        </a:rPr>
                        <a:t>veliki</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10.130,40</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15.340,70</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18.880,80</a:t>
                      </a:r>
                      <a:endParaRPr lang="hr-HR" sz="1500">
                        <a:effectLst/>
                        <a:latin typeface="Calibri"/>
                        <a:ea typeface="Times New Roman"/>
                        <a:cs typeface="Times New Roman"/>
                      </a:endParaRPr>
                    </a:p>
                  </a:txBody>
                  <a:tcPr marL="93655" marR="93655" marT="0" marB="0" anchor="ctr"/>
                </a:tc>
              </a:tr>
              <a:tr h="423728">
                <a:tc vMerge="1">
                  <a:txBody>
                    <a:bodyPr/>
                    <a:lstStyle/>
                    <a:p>
                      <a:endParaRPr lang="hr-HR"/>
                    </a:p>
                  </a:txBody>
                  <a:tcPr/>
                </a:tc>
                <a:tc rowSpan="2">
                  <a:txBody>
                    <a:bodyPr/>
                    <a:lstStyle/>
                    <a:p>
                      <a:pPr algn="ctr">
                        <a:lnSpc>
                          <a:spcPct val="115000"/>
                        </a:lnSpc>
                        <a:spcAft>
                          <a:spcPts val="1000"/>
                        </a:spcAft>
                      </a:pPr>
                      <a:r>
                        <a:rPr lang="hr-HR" sz="1200">
                          <a:effectLst/>
                        </a:rPr>
                        <a:t>s radnim iskustvom</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mali i srednji</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19.450,44</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29.479,60</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36.282,64</a:t>
                      </a:r>
                      <a:endParaRPr lang="hr-HR" sz="1500">
                        <a:effectLst/>
                        <a:latin typeface="Calibri"/>
                        <a:ea typeface="Times New Roman"/>
                        <a:cs typeface="Times New Roman"/>
                      </a:endParaRPr>
                    </a:p>
                  </a:txBody>
                  <a:tcPr marL="93655" marR="93655" marT="0" marB="0" anchor="ctr"/>
                </a:tc>
              </a:tr>
              <a:tr h="423728">
                <a:tc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200">
                          <a:effectLst/>
                        </a:rPr>
                        <a:t>veliki</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11.670,24</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17.687,80</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21.769,60</a:t>
                      </a:r>
                      <a:endParaRPr lang="hr-HR" sz="1500">
                        <a:effectLst/>
                        <a:latin typeface="Calibri"/>
                        <a:ea typeface="Times New Roman"/>
                        <a:cs typeface="Times New Roman"/>
                      </a:endParaRPr>
                    </a:p>
                  </a:txBody>
                  <a:tcPr marL="93655" marR="93655" marT="0" marB="0" anchor="ctr"/>
                </a:tc>
              </a:tr>
              <a:tr h="423728">
                <a:tc rowSpan="2" gridSpan="2">
                  <a:txBody>
                    <a:bodyPr/>
                    <a:lstStyle/>
                    <a:p>
                      <a:pPr algn="ctr">
                        <a:lnSpc>
                          <a:spcPct val="115000"/>
                        </a:lnSpc>
                        <a:spcAft>
                          <a:spcPts val="1000"/>
                        </a:spcAft>
                      </a:pPr>
                      <a:r>
                        <a:rPr lang="hr-HR" sz="1200">
                          <a:effectLst/>
                        </a:rPr>
                        <a:t>Sufinanciranje zapošljavanja osoba iznad 50 godina</a:t>
                      </a:r>
                      <a:endParaRPr lang="hr-HR" sz="1500">
                        <a:effectLst/>
                        <a:latin typeface="Calibri"/>
                        <a:ea typeface="Times New Roman"/>
                        <a:cs typeface="Times New Roman"/>
                      </a:endParaRPr>
                    </a:p>
                  </a:txBody>
                  <a:tcPr marL="93655" marR="93655" marT="0" marB="0" anchor="ctr"/>
                </a:tc>
                <a:tc rowSpan="2" hMerge="1">
                  <a:txBody>
                    <a:bodyPr/>
                    <a:lstStyle/>
                    <a:p>
                      <a:endParaRPr lang="hr-HR"/>
                    </a:p>
                  </a:txBody>
                  <a:tcPr/>
                </a:tc>
                <a:tc>
                  <a:txBody>
                    <a:bodyPr/>
                    <a:lstStyle/>
                    <a:p>
                      <a:pPr algn="ctr">
                        <a:lnSpc>
                          <a:spcPct val="115000"/>
                        </a:lnSpc>
                        <a:spcAft>
                          <a:spcPts val="1000"/>
                        </a:spcAft>
                      </a:pPr>
                      <a:r>
                        <a:rPr lang="hr-HR" sz="1200">
                          <a:effectLst/>
                        </a:rPr>
                        <a:t>mali i srednji</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19.450,44</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29.479,60</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36.282,64</a:t>
                      </a:r>
                      <a:endParaRPr lang="hr-HR" sz="1500">
                        <a:effectLst/>
                        <a:latin typeface="Calibri"/>
                        <a:ea typeface="Times New Roman"/>
                        <a:cs typeface="Times New Roman"/>
                      </a:endParaRPr>
                    </a:p>
                  </a:txBody>
                  <a:tcPr marL="93655" marR="93655" marT="0" marB="0" anchor="ctr"/>
                </a:tc>
              </a:tr>
              <a:tr h="423728">
                <a:tc gridSpan="2" vMerge="1">
                  <a:txBody>
                    <a:bodyPr/>
                    <a:lstStyle/>
                    <a:p>
                      <a:endParaRPr lang="hr-HR"/>
                    </a:p>
                  </a:txBody>
                  <a:tcPr/>
                </a:tc>
                <a:tc hMerge="1" vMerge="1">
                  <a:txBody>
                    <a:bodyPr/>
                    <a:lstStyle/>
                    <a:p>
                      <a:endParaRPr lang="hr-HR"/>
                    </a:p>
                  </a:txBody>
                  <a:tcPr/>
                </a:tc>
                <a:tc>
                  <a:txBody>
                    <a:bodyPr/>
                    <a:lstStyle/>
                    <a:p>
                      <a:pPr algn="ctr">
                        <a:lnSpc>
                          <a:spcPct val="115000"/>
                        </a:lnSpc>
                        <a:spcAft>
                          <a:spcPts val="1000"/>
                        </a:spcAft>
                      </a:pPr>
                      <a:r>
                        <a:rPr lang="hr-HR" sz="1200">
                          <a:effectLst/>
                        </a:rPr>
                        <a:t>veliki</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11.670,24</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a:effectLst/>
                        </a:rPr>
                        <a:t>17.687,80</a:t>
                      </a:r>
                      <a:endParaRPr lang="hr-HR" sz="1500">
                        <a:effectLst/>
                        <a:latin typeface="Calibri"/>
                        <a:ea typeface="Times New Roman"/>
                        <a:cs typeface="Times New Roman"/>
                      </a:endParaRPr>
                    </a:p>
                  </a:txBody>
                  <a:tcPr marL="93655" marR="93655" marT="0" marB="0" anchor="ctr"/>
                </a:tc>
                <a:tc>
                  <a:txBody>
                    <a:bodyPr/>
                    <a:lstStyle/>
                    <a:p>
                      <a:pPr algn="ctr">
                        <a:lnSpc>
                          <a:spcPct val="115000"/>
                        </a:lnSpc>
                        <a:spcAft>
                          <a:spcPts val="1000"/>
                        </a:spcAft>
                      </a:pPr>
                      <a:r>
                        <a:rPr lang="hr-HR" sz="1200" dirty="0">
                          <a:effectLst/>
                        </a:rPr>
                        <a:t>21.769,60</a:t>
                      </a:r>
                      <a:endParaRPr lang="hr-HR" sz="1500" dirty="0">
                        <a:effectLst/>
                        <a:latin typeface="Calibri"/>
                        <a:ea typeface="Times New Roman"/>
                        <a:cs typeface="Times New Roman"/>
                      </a:endParaRPr>
                    </a:p>
                  </a:txBody>
                  <a:tcPr marL="93655" marR="93655" marT="0" marB="0" anchor="ct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pPr algn="ctr">
              <a:defRPr/>
            </a:pPr>
            <a:r>
              <a:rPr lang="hr-HR" sz="2000" dirty="0">
                <a:solidFill>
                  <a:srgbClr val="C00000"/>
                </a:solidFill>
                <a:effectLst/>
              </a:rPr>
              <a:t>TABLIČNI PRIKAZ IZRAČUNAVANJA VISINE POTPORE OVISNO O VRSTI POTPORE, CILJNOJ SKUPINI I VELIČINI POSLODAVCA</a:t>
            </a:r>
            <a:endParaRPr lang="hr-HR" dirty="0"/>
          </a:p>
        </p:txBody>
      </p:sp>
      <p:sp>
        <p:nvSpPr>
          <p:cNvPr id="4" name="Rezervirano mjesto broja slajda 3"/>
          <p:cNvSpPr>
            <a:spLocks noGrp="1"/>
          </p:cNvSpPr>
          <p:nvPr>
            <p:ph type="sldNum" sz="quarter" idx="12"/>
          </p:nvPr>
        </p:nvSpPr>
        <p:spPr/>
        <p:txBody>
          <a:bodyPr/>
          <a:lstStyle/>
          <a:p>
            <a:pPr>
              <a:defRPr/>
            </a:pPr>
            <a:fld id="{D06DB600-7532-40EE-BEFD-C82A6ED5489F}" type="slidenum">
              <a:rPr lang="hr-HR" smtClean="0"/>
              <a:pPr>
                <a:defRPr/>
              </a:pPr>
              <a:t>19</a:t>
            </a:fld>
            <a:endParaRPr lang="hr-HR" dirty="0"/>
          </a:p>
        </p:txBody>
      </p:sp>
      <p:graphicFrame>
        <p:nvGraphicFramePr>
          <p:cNvPr id="5" name="Tablica 4"/>
          <p:cNvGraphicFramePr>
            <a:graphicFrameLocks noGrp="1"/>
          </p:cNvGraphicFramePr>
          <p:nvPr/>
        </p:nvGraphicFramePr>
        <p:xfrm>
          <a:off x="434975" y="2205038"/>
          <a:ext cx="8274050" cy="2073275"/>
        </p:xfrm>
        <a:graphic>
          <a:graphicData uri="http://schemas.openxmlformats.org/drawingml/2006/table">
            <a:tbl>
              <a:tblPr firstRow="1" firstCol="1" bandRow="1" bandCol="1">
                <a:tableStyleId>{C4B1156A-380E-4F78-BDF5-A606A8083BF9}</a:tableStyleId>
              </a:tblPr>
              <a:tblGrid>
                <a:gridCol w="3486126"/>
                <a:gridCol w="972250"/>
                <a:gridCol w="972250"/>
                <a:gridCol w="948959"/>
                <a:gridCol w="947233"/>
                <a:gridCol w="947233"/>
              </a:tblGrid>
              <a:tr h="424666">
                <a:tc rowSpan="2" gridSpan="2">
                  <a:txBody>
                    <a:bodyPr/>
                    <a:lstStyle/>
                    <a:p>
                      <a:pPr algn="ctr">
                        <a:lnSpc>
                          <a:spcPct val="115000"/>
                        </a:lnSpc>
                        <a:spcAft>
                          <a:spcPts val="1000"/>
                        </a:spcAft>
                      </a:pPr>
                      <a:r>
                        <a:rPr lang="hr-HR" sz="1200" dirty="0">
                          <a:effectLst/>
                        </a:rPr>
                        <a:t>Naziv mjere</a:t>
                      </a:r>
                      <a:endParaRPr lang="hr-HR" sz="1500" dirty="0">
                        <a:effectLst/>
                        <a:latin typeface="Calibri"/>
                        <a:ea typeface="Times New Roman"/>
                        <a:cs typeface="Times New Roman"/>
                      </a:endParaRPr>
                    </a:p>
                  </a:txBody>
                  <a:tcPr marL="93836" marR="93836" marT="0" marB="0" anchor="ctr"/>
                </a:tc>
                <a:tc rowSpan="2" hMerge="1">
                  <a:txBody>
                    <a:bodyPr/>
                    <a:lstStyle/>
                    <a:p>
                      <a:endParaRPr lang="hr-HR"/>
                    </a:p>
                  </a:txBody>
                  <a:tcPr/>
                </a:tc>
                <a:tc rowSpan="2">
                  <a:txBody>
                    <a:bodyPr/>
                    <a:lstStyle/>
                    <a:p>
                      <a:pPr algn="ctr">
                        <a:lnSpc>
                          <a:spcPct val="115000"/>
                        </a:lnSpc>
                        <a:spcAft>
                          <a:spcPts val="1000"/>
                        </a:spcAft>
                      </a:pPr>
                      <a:r>
                        <a:rPr lang="hr-HR" sz="1200">
                          <a:effectLst/>
                        </a:rPr>
                        <a:t>poslodavac</a:t>
                      </a:r>
                      <a:endParaRPr lang="hr-HR" sz="1500">
                        <a:effectLst/>
                        <a:latin typeface="Calibri"/>
                        <a:ea typeface="Times New Roman"/>
                        <a:cs typeface="Times New Roman"/>
                      </a:endParaRPr>
                    </a:p>
                  </a:txBody>
                  <a:tcPr marL="93836" marR="93836" marT="0" marB="0" anchor="ctr"/>
                </a:tc>
                <a:tc gridSpan="3">
                  <a:txBody>
                    <a:bodyPr/>
                    <a:lstStyle/>
                    <a:p>
                      <a:pPr algn="ctr">
                        <a:lnSpc>
                          <a:spcPct val="115000"/>
                        </a:lnSpc>
                        <a:spcAft>
                          <a:spcPts val="1000"/>
                        </a:spcAft>
                      </a:pPr>
                      <a:r>
                        <a:rPr lang="hr-HR" sz="1200">
                          <a:effectLst/>
                        </a:rPr>
                        <a:t>Iznos subvencije </a:t>
                      </a:r>
                      <a:br>
                        <a:rPr lang="hr-HR" sz="1200">
                          <a:effectLst/>
                        </a:rPr>
                      </a:br>
                      <a:r>
                        <a:rPr lang="hr-HR" sz="1200">
                          <a:effectLst/>
                        </a:rPr>
                        <a:t>UKUPNO </a:t>
                      </a:r>
                      <a:endParaRPr lang="hr-HR" sz="1500">
                        <a:effectLst/>
                        <a:latin typeface="Calibri"/>
                        <a:ea typeface="Times New Roman"/>
                        <a:cs typeface="Times New Roman"/>
                      </a:endParaRPr>
                    </a:p>
                  </a:txBody>
                  <a:tcPr marL="93836" marR="93836" marT="0" marB="0" anchor="ctr"/>
                </a:tc>
                <a:tc hMerge="1">
                  <a:txBody>
                    <a:bodyPr/>
                    <a:lstStyle/>
                    <a:p>
                      <a:endParaRPr lang="hr-HR"/>
                    </a:p>
                  </a:txBody>
                  <a:tcPr/>
                </a:tc>
                <a:tc hMerge="1">
                  <a:txBody>
                    <a:bodyPr/>
                    <a:lstStyle/>
                    <a:p>
                      <a:endParaRPr lang="hr-HR"/>
                    </a:p>
                  </a:txBody>
                  <a:tcPr/>
                </a:tc>
              </a:tr>
              <a:tr h="367574">
                <a:tc gridSpan="2" vMerge="1">
                  <a:txBody>
                    <a:bodyPr/>
                    <a:lstStyle/>
                    <a:p>
                      <a:endParaRPr lang="hr-HR"/>
                    </a:p>
                  </a:txBody>
                  <a:tcPr/>
                </a:tc>
                <a:tc hMerge="1"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200">
                          <a:effectLst/>
                        </a:rPr>
                        <a:t>RBZ</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SSS</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VŠS/VSS</a:t>
                      </a:r>
                      <a:endParaRPr lang="hr-HR" sz="1500">
                        <a:effectLst/>
                        <a:latin typeface="Calibri"/>
                        <a:ea typeface="Times New Roman"/>
                        <a:cs typeface="Times New Roman"/>
                      </a:endParaRPr>
                    </a:p>
                  </a:txBody>
                  <a:tcPr marL="93836" marR="93836" marT="0" marB="0" anchor="ctr"/>
                </a:tc>
              </a:tr>
              <a:tr h="640518">
                <a:tc rowSpan="2">
                  <a:txBody>
                    <a:bodyPr/>
                    <a:lstStyle/>
                    <a:p>
                      <a:pPr algn="ctr">
                        <a:lnSpc>
                          <a:spcPct val="115000"/>
                        </a:lnSpc>
                        <a:spcAft>
                          <a:spcPts val="1000"/>
                        </a:spcAft>
                      </a:pPr>
                      <a:r>
                        <a:rPr lang="hr-HR" sz="1200">
                          <a:effectLst/>
                        </a:rPr>
                        <a:t>POLA POLA ZA UKLJUČIVANJE</a:t>
                      </a:r>
                      <a:endParaRPr lang="hr-HR" sz="1500">
                        <a:effectLst/>
                      </a:endParaRPr>
                    </a:p>
                    <a:p>
                      <a:pPr algn="ctr">
                        <a:lnSpc>
                          <a:spcPct val="115000"/>
                        </a:lnSpc>
                        <a:spcAft>
                          <a:spcPts val="1000"/>
                        </a:spcAft>
                      </a:pPr>
                      <a:r>
                        <a:rPr lang="hr-HR" sz="1200">
                          <a:effectLst/>
                        </a:rPr>
                        <a:t> Sufinanciranje zapošljavanja osoba s invaliditetom  </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bez radnog iskustva</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mali, srednji, veliki</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25.326,00</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46.021,92</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70.803,00</a:t>
                      </a:r>
                      <a:endParaRPr lang="hr-HR" sz="1500">
                        <a:effectLst/>
                        <a:latin typeface="Calibri"/>
                        <a:ea typeface="Times New Roman"/>
                        <a:cs typeface="Times New Roman"/>
                      </a:endParaRPr>
                    </a:p>
                  </a:txBody>
                  <a:tcPr marL="93836" marR="93836" marT="0" marB="0" anchor="ctr"/>
                </a:tc>
              </a:tr>
              <a:tr h="640518">
                <a:tc vMerge="1">
                  <a:txBody>
                    <a:bodyPr/>
                    <a:lstStyle/>
                    <a:p>
                      <a:endParaRPr lang="hr-HR"/>
                    </a:p>
                  </a:txBody>
                  <a:tcPr/>
                </a:tc>
                <a:tc>
                  <a:txBody>
                    <a:bodyPr/>
                    <a:lstStyle/>
                    <a:p>
                      <a:pPr algn="ctr">
                        <a:lnSpc>
                          <a:spcPct val="115000"/>
                        </a:lnSpc>
                        <a:spcAft>
                          <a:spcPts val="1000"/>
                        </a:spcAft>
                      </a:pPr>
                      <a:r>
                        <a:rPr lang="hr-HR" sz="1200">
                          <a:effectLst/>
                        </a:rPr>
                        <a:t>s radnim iskustvom</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mali, srednji, veliki</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29.175,60</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a:effectLst/>
                        </a:rPr>
                        <a:t>53.063,28</a:t>
                      </a:r>
                      <a:endParaRPr lang="hr-HR" sz="1500">
                        <a:effectLst/>
                        <a:latin typeface="Calibri"/>
                        <a:ea typeface="Times New Roman"/>
                        <a:cs typeface="Times New Roman"/>
                      </a:endParaRPr>
                    </a:p>
                  </a:txBody>
                  <a:tcPr marL="93836" marR="93836" marT="0" marB="0" anchor="ctr"/>
                </a:tc>
                <a:tc>
                  <a:txBody>
                    <a:bodyPr/>
                    <a:lstStyle/>
                    <a:p>
                      <a:pPr algn="ctr">
                        <a:lnSpc>
                          <a:spcPct val="115000"/>
                        </a:lnSpc>
                        <a:spcAft>
                          <a:spcPts val="1000"/>
                        </a:spcAft>
                      </a:pPr>
                      <a:r>
                        <a:rPr lang="hr-HR" sz="1200" dirty="0">
                          <a:effectLst/>
                        </a:rPr>
                        <a:t>81.635,88</a:t>
                      </a:r>
                      <a:endParaRPr lang="hr-HR" sz="1500" dirty="0">
                        <a:effectLst/>
                        <a:latin typeface="Calibri"/>
                        <a:ea typeface="Times New Roman"/>
                        <a:cs typeface="Times New Roman"/>
                      </a:endParaRPr>
                    </a:p>
                  </a:txBody>
                  <a:tcPr marL="93836" marR="93836" marT="0" marB="0" anchor="ct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p:txBody>
          <a:bodyPr anchor="ctr"/>
          <a:lstStyle/>
          <a:p>
            <a:pPr>
              <a:defRPr/>
            </a:pPr>
            <a:r>
              <a:rPr lang="hr-HR" sz="2400" b="1" dirty="0"/>
              <a:t>NEZAPOSLENI MUŠKARAC U EVIDENCIJI HZZ-a </a:t>
            </a:r>
            <a:r>
              <a:rPr lang="hr-HR" sz="2400" dirty="0"/>
              <a:t>ima 36 godina, 6 godina radnog staža, završenu trogodišnju srednju školu ili KV i čeka na posao u evidenciji HZZ-a 8 </a:t>
            </a:r>
            <a:r>
              <a:rPr lang="hr-HR" sz="2400" dirty="0" smtClean="0"/>
              <a:t>mjeseci</a:t>
            </a:r>
          </a:p>
          <a:p>
            <a:pPr marL="109537" indent="0">
              <a:buFont typeface="Wingdings 3" pitchFamily="18" charset="2"/>
              <a:buNone/>
              <a:defRPr/>
            </a:pPr>
            <a:endParaRPr lang="hr-HR" sz="2400" dirty="0"/>
          </a:p>
          <a:p>
            <a:pPr>
              <a:defRPr/>
            </a:pPr>
            <a:r>
              <a:rPr lang="hr-HR" sz="2400" b="1" dirty="0"/>
              <a:t>NEZAPOSLENA ŽENA U EVIDENCIJI HZZ-a </a:t>
            </a:r>
            <a:r>
              <a:rPr lang="hr-HR" sz="2400" dirty="0"/>
              <a:t>ima 37 godina, 4 godine radnog staža, završeno najmanje četverogodišnje i petogodišnje srednjoškolsko obrazovanje i čeka na posao u evidenciji HZZ-a 9 </a:t>
            </a:r>
            <a:r>
              <a:rPr lang="hr-HR" sz="2400" dirty="0" smtClean="0"/>
              <a:t>mjeseci</a:t>
            </a:r>
            <a:endParaRPr lang="hr-HR" sz="2400" dirty="0"/>
          </a:p>
        </p:txBody>
      </p:sp>
      <p:sp>
        <p:nvSpPr>
          <p:cNvPr id="3" name="Naslov 2"/>
          <p:cNvSpPr>
            <a:spLocks noGrp="1"/>
          </p:cNvSpPr>
          <p:nvPr>
            <p:ph type="title"/>
          </p:nvPr>
        </p:nvSpPr>
        <p:spPr/>
        <p:txBody>
          <a:bodyPr>
            <a:normAutofit fontScale="90000"/>
          </a:bodyPr>
          <a:lstStyle/>
          <a:p>
            <a:pPr algn="ctr">
              <a:defRPr/>
            </a:pPr>
            <a:r>
              <a:rPr lang="hr-HR" dirty="0">
                <a:solidFill>
                  <a:srgbClr val="C00000"/>
                </a:solidFill>
                <a:effectLst>
                  <a:outerShdw blurRad="38100" dist="38100" dir="2700000" algn="tl">
                    <a:srgbClr val="000000">
                      <a:alpha val="43137"/>
                    </a:srgbClr>
                  </a:outerShdw>
                </a:effectLst>
              </a:rPr>
              <a:t>PROFIL PROSJEČNO NEZAPOSLENE OSOBE U </a:t>
            </a:r>
            <a:r>
              <a:rPr lang="hr-HR" dirty="0" smtClean="0">
                <a:solidFill>
                  <a:srgbClr val="C00000"/>
                </a:solidFill>
                <a:effectLst>
                  <a:outerShdw blurRad="38100" dist="38100" dir="2700000" algn="tl">
                    <a:srgbClr val="000000">
                      <a:alpha val="43137"/>
                    </a:srgbClr>
                  </a:outerShdw>
                </a:effectLst>
              </a:rPr>
              <a:t>RH</a:t>
            </a:r>
            <a:endParaRPr lang="hr-HR" dirty="0">
              <a:solidFill>
                <a:srgbClr val="C00000"/>
              </a:solidFill>
              <a:effectLst>
                <a:outerShdw blurRad="38100" dist="38100" dir="2700000" algn="tl">
                  <a:srgbClr val="000000">
                    <a:alpha val="43137"/>
                  </a:srgbClr>
                </a:outerShdw>
              </a:effectLst>
            </a:endParaRPr>
          </a:p>
        </p:txBody>
      </p:sp>
      <p:sp>
        <p:nvSpPr>
          <p:cNvPr id="4" name="Rezervirano mjesto broja slajda 3"/>
          <p:cNvSpPr>
            <a:spLocks noGrp="1"/>
          </p:cNvSpPr>
          <p:nvPr>
            <p:ph type="sldNum" sz="quarter" idx="12"/>
          </p:nvPr>
        </p:nvSpPr>
        <p:spPr/>
        <p:txBody>
          <a:bodyPr/>
          <a:lstStyle/>
          <a:p>
            <a:pPr>
              <a:defRPr/>
            </a:pPr>
            <a:fld id="{E16F1854-B429-4710-A78B-B91A115D8112}" type="slidenum">
              <a:rPr lang="hr-HR" smtClean="0"/>
              <a:pPr>
                <a:defRPr/>
              </a:pPr>
              <a:t>2</a:t>
            </a:fld>
            <a:endParaRPr lang="hr-H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pPr algn="ctr">
              <a:defRPr/>
            </a:pPr>
            <a:r>
              <a:rPr lang="hr-HR" sz="2000" dirty="0">
                <a:solidFill>
                  <a:srgbClr val="C00000"/>
                </a:solidFill>
                <a:effectLst/>
              </a:rPr>
              <a:t>TABLIČNI PRIKAZ IZRAČUNAVANJA VISINE POTPORE OVISNO O VRSTI POTPORE, CILJNOJ SKUPINI I VELIČINI POSLODAVCA</a:t>
            </a:r>
            <a:endParaRPr lang="hr-HR" dirty="0"/>
          </a:p>
        </p:txBody>
      </p:sp>
      <p:sp>
        <p:nvSpPr>
          <p:cNvPr id="4" name="Rezervirano mjesto broja slajda 3"/>
          <p:cNvSpPr>
            <a:spLocks noGrp="1"/>
          </p:cNvSpPr>
          <p:nvPr>
            <p:ph type="sldNum" sz="quarter" idx="12"/>
          </p:nvPr>
        </p:nvSpPr>
        <p:spPr/>
        <p:txBody>
          <a:bodyPr/>
          <a:lstStyle/>
          <a:p>
            <a:pPr>
              <a:defRPr/>
            </a:pPr>
            <a:fld id="{11B16EC6-CA7F-43F8-99CE-E89380D04DED}" type="slidenum">
              <a:rPr lang="hr-HR" smtClean="0"/>
              <a:pPr>
                <a:defRPr/>
              </a:pPr>
              <a:t>20</a:t>
            </a:fld>
            <a:endParaRPr lang="hr-HR" dirty="0"/>
          </a:p>
        </p:txBody>
      </p:sp>
      <p:graphicFrame>
        <p:nvGraphicFramePr>
          <p:cNvPr id="5" name="Tablica 4"/>
          <p:cNvGraphicFramePr>
            <a:graphicFrameLocks noGrp="1"/>
          </p:cNvGraphicFramePr>
          <p:nvPr/>
        </p:nvGraphicFramePr>
        <p:xfrm>
          <a:off x="595313" y="2349500"/>
          <a:ext cx="7953375" cy="1800225"/>
        </p:xfrm>
        <a:graphic>
          <a:graphicData uri="http://schemas.openxmlformats.org/drawingml/2006/table">
            <a:tbl>
              <a:tblPr firstRow="1" firstCol="1" bandRow="1" bandCol="1">
                <a:tableStyleId>{C4B1156A-380E-4F78-BDF5-A606A8083BF9}</a:tableStyleId>
              </a:tblPr>
              <a:tblGrid>
                <a:gridCol w="4176085"/>
                <a:gridCol w="1024551"/>
                <a:gridCol w="918693"/>
                <a:gridCol w="917023"/>
                <a:gridCol w="917023"/>
              </a:tblGrid>
              <a:tr h="482175">
                <a:tc rowSpan="2">
                  <a:txBody>
                    <a:bodyPr/>
                    <a:lstStyle/>
                    <a:p>
                      <a:pPr algn="ctr">
                        <a:lnSpc>
                          <a:spcPct val="115000"/>
                        </a:lnSpc>
                        <a:spcAft>
                          <a:spcPts val="1000"/>
                        </a:spcAft>
                      </a:pPr>
                      <a:r>
                        <a:rPr lang="hr-HR" sz="1200" dirty="0">
                          <a:effectLst/>
                        </a:rPr>
                        <a:t>Naziv mjere</a:t>
                      </a:r>
                      <a:endParaRPr lang="hr-HR" sz="1400" dirty="0">
                        <a:effectLst/>
                        <a:latin typeface="Calibri"/>
                        <a:ea typeface="Times New Roman"/>
                        <a:cs typeface="Times New Roman"/>
                      </a:endParaRPr>
                    </a:p>
                  </a:txBody>
                  <a:tcPr marL="90199" marR="90199" marT="0" marB="0" anchor="ctr"/>
                </a:tc>
                <a:tc rowSpan="2">
                  <a:txBody>
                    <a:bodyPr/>
                    <a:lstStyle/>
                    <a:p>
                      <a:pPr algn="ctr">
                        <a:lnSpc>
                          <a:spcPct val="115000"/>
                        </a:lnSpc>
                        <a:spcAft>
                          <a:spcPts val="1000"/>
                        </a:spcAft>
                      </a:pPr>
                      <a:r>
                        <a:rPr lang="hr-HR" sz="1200">
                          <a:effectLst/>
                        </a:rPr>
                        <a:t>poslodavac</a:t>
                      </a:r>
                      <a:endParaRPr lang="hr-HR" sz="1400">
                        <a:effectLst/>
                        <a:latin typeface="Calibri"/>
                        <a:ea typeface="Times New Roman"/>
                        <a:cs typeface="Times New Roman"/>
                      </a:endParaRPr>
                    </a:p>
                  </a:txBody>
                  <a:tcPr marL="90199" marR="90199" marT="0" marB="0" anchor="ctr"/>
                </a:tc>
                <a:tc gridSpan="3">
                  <a:txBody>
                    <a:bodyPr/>
                    <a:lstStyle/>
                    <a:p>
                      <a:pPr algn="ctr">
                        <a:lnSpc>
                          <a:spcPct val="115000"/>
                        </a:lnSpc>
                        <a:spcAft>
                          <a:spcPts val="1000"/>
                        </a:spcAft>
                      </a:pPr>
                      <a:r>
                        <a:rPr lang="hr-HR" sz="1200">
                          <a:effectLst/>
                        </a:rPr>
                        <a:t>Iznos subvencije </a:t>
                      </a:r>
                      <a:br>
                        <a:rPr lang="hr-HR" sz="1200">
                          <a:effectLst/>
                        </a:rPr>
                      </a:br>
                      <a:r>
                        <a:rPr lang="hr-HR" sz="1200">
                          <a:effectLst/>
                        </a:rPr>
                        <a:t>UKUPNO </a:t>
                      </a:r>
                      <a:endParaRPr lang="hr-HR" sz="1400">
                        <a:effectLst/>
                        <a:latin typeface="Calibri"/>
                        <a:ea typeface="Times New Roman"/>
                        <a:cs typeface="Times New Roman"/>
                      </a:endParaRPr>
                    </a:p>
                  </a:txBody>
                  <a:tcPr marL="90199" marR="90199" marT="0" marB="0" anchor="ctr"/>
                </a:tc>
                <a:tc hMerge="1">
                  <a:txBody>
                    <a:bodyPr/>
                    <a:lstStyle/>
                    <a:p>
                      <a:endParaRPr lang="hr-HR"/>
                    </a:p>
                  </a:txBody>
                  <a:tcPr/>
                </a:tc>
                <a:tc hMerge="1">
                  <a:txBody>
                    <a:bodyPr/>
                    <a:lstStyle/>
                    <a:p>
                      <a:endParaRPr lang="hr-HR"/>
                    </a:p>
                  </a:txBody>
                  <a:tcPr/>
                </a:tc>
              </a:tr>
              <a:tr h="405012">
                <a:tc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200">
                          <a:effectLst/>
                        </a:rPr>
                        <a:t>RBZ</a:t>
                      </a:r>
                      <a:endParaRPr lang="hr-HR" sz="1400">
                        <a:effectLst/>
                        <a:latin typeface="Calibri"/>
                        <a:ea typeface="Times New Roman"/>
                        <a:cs typeface="Times New Roman"/>
                      </a:endParaRPr>
                    </a:p>
                  </a:txBody>
                  <a:tcPr marL="90199" marR="90199" marT="0" marB="0" anchor="ctr"/>
                </a:tc>
                <a:tc>
                  <a:txBody>
                    <a:bodyPr/>
                    <a:lstStyle/>
                    <a:p>
                      <a:pPr algn="ctr">
                        <a:lnSpc>
                          <a:spcPct val="115000"/>
                        </a:lnSpc>
                        <a:spcAft>
                          <a:spcPts val="1000"/>
                        </a:spcAft>
                      </a:pPr>
                      <a:r>
                        <a:rPr lang="hr-HR" sz="1200">
                          <a:effectLst/>
                        </a:rPr>
                        <a:t>SSS</a:t>
                      </a:r>
                      <a:endParaRPr lang="hr-HR" sz="1400">
                        <a:effectLst/>
                        <a:latin typeface="Calibri"/>
                        <a:ea typeface="Times New Roman"/>
                        <a:cs typeface="Times New Roman"/>
                      </a:endParaRPr>
                    </a:p>
                  </a:txBody>
                  <a:tcPr marL="90199" marR="90199" marT="0" marB="0" anchor="ctr"/>
                </a:tc>
                <a:tc>
                  <a:txBody>
                    <a:bodyPr/>
                    <a:lstStyle/>
                    <a:p>
                      <a:pPr algn="ctr">
                        <a:lnSpc>
                          <a:spcPct val="115000"/>
                        </a:lnSpc>
                        <a:spcAft>
                          <a:spcPts val="1000"/>
                        </a:spcAft>
                      </a:pPr>
                      <a:r>
                        <a:rPr lang="hr-HR" sz="1200">
                          <a:effectLst/>
                        </a:rPr>
                        <a:t>VŠS/VSS</a:t>
                      </a:r>
                      <a:endParaRPr lang="hr-HR" sz="1400">
                        <a:effectLst/>
                        <a:latin typeface="Calibri"/>
                        <a:ea typeface="Times New Roman"/>
                        <a:cs typeface="Times New Roman"/>
                      </a:endParaRPr>
                    </a:p>
                  </a:txBody>
                  <a:tcPr marL="90199" marR="90199" marT="0" marB="0" anchor="ctr"/>
                </a:tc>
              </a:tr>
              <a:tr h="482175">
                <a:tc rowSpan="2">
                  <a:txBody>
                    <a:bodyPr/>
                    <a:lstStyle/>
                    <a:p>
                      <a:pPr algn="ctr">
                        <a:lnSpc>
                          <a:spcPct val="115000"/>
                        </a:lnSpc>
                        <a:spcAft>
                          <a:spcPts val="1000"/>
                        </a:spcAft>
                      </a:pPr>
                      <a:r>
                        <a:rPr lang="hr-HR" sz="1200">
                          <a:effectLst/>
                        </a:rPr>
                        <a:t>ZAMJENSKI RADNIK</a:t>
                      </a:r>
                      <a:endParaRPr lang="hr-HR" sz="1400">
                        <a:effectLst/>
                      </a:endParaRPr>
                    </a:p>
                    <a:p>
                      <a:pPr algn="ctr">
                        <a:lnSpc>
                          <a:spcPct val="115000"/>
                        </a:lnSpc>
                        <a:spcAft>
                          <a:spcPts val="1000"/>
                        </a:spcAft>
                      </a:pPr>
                      <a:r>
                        <a:rPr lang="hr-HR" sz="1200">
                          <a:effectLst/>
                        </a:rPr>
                        <a:t>Sufinanciranje zapošljavanja zamjenskog radnika za radnika koji je na obrazovanju </a:t>
                      </a:r>
                      <a:endParaRPr lang="hr-HR" sz="1400">
                        <a:effectLst/>
                        <a:latin typeface="Calibri"/>
                        <a:ea typeface="Times New Roman"/>
                        <a:cs typeface="Times New Roman"/>
                      </a:endParaRPr>
                    </a:p>
                  </a:txBody>
                  <a:tcPr marL="90199" marR="90199" marT="0" marB="0" anchor="ctr"/>
                </a:tc>
                <a:tc>
                  <a:txBody>
                    <a:bodyPr/>
                    <a:lstStyle/>
                    <a:p>
                      <a:pPr algn="ctr">
                        <a:lnSpc>
                          <a:spcPct val="115000"/>
                        </a:lnSpc>
                        <a:spcAft>
                          <a:spcPts val="1000"/>
                        </a:spcAft>
                      </a:pPr>
                      <a:r>
                        <a:rPr lang="hr-HR" sz="1200">
                          <a:effectLst/>
                        </a:rPr>
                        <a:t>mali, srednji</a:t>
                      </a:r>
                      <a:endParaRPr lang="hr-HR" sz="1400">
                        <a:effectLst/>
                        <a:latin typeface="Calibri"/>
                        <a:ea typeface="Times New Roman"/>
                        <a:cs typeface="Times New Roman"/>
                      </a:endParaRPr>
                    </a:p>
                  </a:txBody>
                  <a:tcPr marL="90199" marR="90199" marT="0" marB="0" anchor="ctr"/>
                </a:tc>
                <a:tc>
                  <a:txBody>
                    <a:bodyPr/>
                    <a:lstStyle/>
                    <a:p>
                      <a:pPr algn="ctr">
                        <a:lnSpc>
                          <a:spcPct val="115000"/>
                        </a:lnSpc>
                        <a:spcAft>
                          <a:spcPts val="1000"/>
                        </a:spcAft>
                      </a:pPr>
                      <a:r>
                        <a:rPr lang="hr-HR" sz="1200">
                          <a:effectLst/>
                        </a:rPr>
                        <a:t>1.620,87</a:t>
                      </a:r>
                      <a:endParaRPr lang="hr-HR" sz="1400">
                        <a:effectLst/>
                        <a:latin typeface="Calibri"/>
                        <a:ea typeface="Times New Roman"/>
                        <a:cs typeface="Times New Roman"/>
                      </a:endParaRPr>
                    </a:p>
                  </a:txBody>
                  <a:tcPr marL="90199" marR="90199" marT="0" marB="0" anchor="ctr"/>
                </a:tc>
                <a:tc>
                  <a:txBody>
                    <a:bodyPr/>
                    <a:lstStyle/>
                    <a:p>
                      <a:pPr algn="ctr">
                        <a:lnSpc>
                          <a:spcPct val="115000"/>
                        </a:lnSpc>
                        <a:spcAft>
                          <a:spcPts val="1000"/>
                        </a:spcAft>
                      </a:pPr>
                      <a:r>
                        <a:rPr lang="hr-HR" sz="1200">
                          <a:effectLst/>
                        </a:rPr>
                        <a:t>2.947,96</a:t>
                      </a:r>
                      <a:endParaRPr lang="hr-HR" sz="1400">
                        <a:effectLst/>
                        <a:latin typeface="Calibri"/>
                        <a:ea typeface="Times New Roman"/>
                        <a:cs typeface="Times New Roman"/>
                      </a:endParaRPr>
                    </a:p>
                  </a:txBody>
                  <a:tcPr marL="90199" marR="90199" marT="0" marB="0" anchor="ctr"/>
                </a:tc>
                <a:tc>
                  <a:txBody>
                    <a:bodyPr/>
                    <a:lstStyle/>
                    <a:p>
                      <a:pPr algn="ctr">
                        <a:lnSpc>
                          <a:spcPct val="115000"/>
                        </a:lnSpc>
                        <a:spcAft>
                          <a:spcPts val="1000"/>
                        </a:spcAft>
                      </a:pPr>
                      <a:r>
                        <a:rPr lang="hr-HR" sz="1200">
                          <a:effectLst/>
                        </a:rPr>
                        <a:t>4.535,33</a:t>
                      </a:r>
                      <a:endParaRPr lang="hr-HR" sz="1400">
                        <a:effectLst/>
                        <a:latin typeface="Calibri"/>
                        <a:ea typeface="Times New Roman"/>
                        <a:cs typeface="Times New Roman"/>
                      </a:endParaRPr>
                    </a:p>
                  </a:txBody>
                  <a:tcPr marL="90199" marR="90199" marT="0" marB="0" anchor="ctr"/>
                </a:tc>
              </a:tr>
              <a:tr h="430864">
                <a:tc vMerge="1">
                  <a:txBody>
                    <a:bodyPr/>
                    <a:lstStyle/>
                    <a:p>
                      <a:endParaRPr lang="hr-HR"/>
                    </a:p>
                  </a:txBody>
                  <a:tcPr/>
                </a:tc>
                <a:tc>
                  <a:txBody>
                    <a:bodyPr/>
                    <a:lstStyle/>
                    <a:p>
                      <a:pPr algn="ctr">
                        <a:lnSpc>
                          <a:spcPct val="115000"/>
                        </a:lnSpc>
                        <a:spcAft>
                          <a:spcPts val="1000"/>
                        </a:spcAft>
                      </a:pPr>
                      <a:r>
                        <a:rPr lang="hr-HR" sz="1200">
                          <a:effectLst/>
                        </a:rPr>
                        <a:t>veliki</a:t>
                      </a:r>
                      <a:endParaRPr lang="hr-HR" sz="1400">
                        <a:effectLst/>
                        <a:latin typeface="Calibri"/>
                        <a:ea typeface="Times New Roman"/>
                        <a:cs typeface="Times New Roman"/>
                      </a:endParaRPr>
                    </a:p>
                  </a:txBody>
                  <a:tcPr marL="90199" marR="90199" marT="0" marB="0" anchor="ctr"/>
                </a:tc>
                <a:tc>
                  <a:txBody>
                    <a:bodyPr/>
                    <a:lstStyle/>
                    <a:p>
                      <a:pPr algn="ctr">
                        <a:lnSpc>
                          <a:spcPct val="115000"/>
                        </a:lnSpc>
                        <a:spcAft>
                          <a:spcPts val="1000"/>
                        </a:spcAft>
                      </a:pPr>
                      <a:r>
                        <a:rPr lang="hr-HR" sz="1200">
                          <a:effectLst/>
                        </a:rPr>
                        <a:t>972,52</a:t>
                      </a:r>
                      <a:endParaRPr lang="hr-HR" sz="1400">
                        <a:effectLst/>
                        <a:latin typeface="Calibri"/>
                        <a:ea typeface="Times New Roman"/>
                        <a:cs typeface="Times New Roman"/>
                      </a:endParaRPr>
                    </a:p>
                  </a:txBody>
                  <a:tcPr marL="90199" marR="90199" marT="0" marB="0" anchor="ctr"/>
                </a:tc>
                <a:tc>
                  <a:txBody>
                    <a:bodyPr/>
                    <a:lstStyle/>
                    <a:p>
                      <a:pPr algn="ctr">
                        <a:lnSpc>
                          <a:spcPct val="115000"/>
                        </a:lnSpc>
                        <a:spcAft>
                          <a:spcPts val="1000"/>
                        </a:spcAft>
                      </a:pPr>
                      <a:r>
                        <a:rPr lang="hr-HR" sz="1200">
                          <a:effectLst/>
                        </a:rPr>
                        <a:t>1.768,78</a:t>
                      </a:r>
                      <a:endParaRPr lang="hr-HR" sz="1400">
                        <a:effectLst/>
                        <a:latin typeface="Calibri"/>
                        <a:ea typeface="Times New Roman"/>
                        <a:cs typeface="Times New Roman"/>
                      </a:endParaRPr>
                    </a:p>
                  </a:txBody>
                  <a:tcPr marL="90199" marR="90199" marT="0" marB="0" anchor="ctr"/>
                </a:tc>
                <a:tc>
                  <a:txBody>
                    <a:bodyPr/>
                    <a:lstStyle/>
                    <a:p>
                      <a:pPr algn="ctr">
                        <a:lnSpc>
                          <a:spcPct val="115000"/>
                        </a:lnSpc>
                        <a:spcAft>
                          <a:spcPts val="1000"/>
                        </a:spcAft>
                      </a:pPr>
                      <a:r>
                        <a:rPr lang="hr-HR" sz="1200" dirty="0">
                          <a:effectLst/>
                        </a:rPr>
                        <a:t>2.721,20</a:t>
                      </a:r>
                      <a:endParaRPr lang="hr-HR" sz="1400" dirty="0">
                        <a:effectLst/>
                        <a:latin typeface="Calibri"/>
                        <a:ea typeface="Times New Roman"/>
                        <a:cs typeface="Times New Roman"/>
                      </a:endParaRPr>
                    </a:p>
                  </a:txBody>
                  <a:tcPr marL="90199" marR="90199" marT="0" marB="0" anchor="ct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pPr algn="ctr">
              <a:defRPr/>
            </a:pPr>
            <a:r>
              <a:rPr lang="hr-HR" sz="2000" dirty="0">
                <a:solidFill>
                  <a:srgbClr val="C00000"/>
                </a:solidFill>
                <a:effectLst/>
              </a:rPr>
              <a:t>TABLIČNI PRIKAZ IZRAČUNAVANJA VISINE POTPORE OVISNO O VRSTI POTPORE, CILJNOJ SKUPINI I VELIČINI POSLODAVCA</a:t>
            </a:r>
            <a:endParaRPr lang="hr-HR" dirty="0"/>
          </a:p>
        </p:txBody>
      </p:sp>
      <p:sp>
        <p:nvSpPr>
          <p:cNvPr id="4" name="Rezervirano mjesto broja slajda 3"/>
          <p:cNvSpPr>
            <a:spLocks noGrp="1"/>
          </p:cNvSpPr>
          <p:nvPr>
            <p:ph type="sldNum" sz="quarter" idx="12"/>
          </p:nvPr>
        </p:nvSpPr>
        <p:spPr/>
        <p:txBody>
          <a:bodyPr/>
          <a:lstStyle/>
          <a:p>
            <a:pPr>
              <a:defRPr/>
            </a:pPr>
            <a:fld id="{66651EE0-64AA-475D-AEB5-20233346BBC0}" type="slidenum">
              <a:rPr lang="hr-HR" smtClean="0"/>
              <a:pPr>
                <a:defRPr/>
              </a:pPr>
              <a:t>21</a:t>
            </a:fld>
            <a:endParaRPr lang="hr-HR" dirty="0"/>
          </a:p>
        </p:txBody>
      </p:sp>
      <p:graphicFrame>
        <p:nvGraphicFramePr>
          <p:cNvPr id="5" name="Tablica 4"/>
          <p:cNvGraphicFramePr>
            <a:graphicFrameLocks noGrp="1"/>
          </p:cNvGraphicFramePr>
          <p:nvPr/>
        </p:nvGraphicFramePr>
        <p:xfrm>
          <a:off x="608013" y="1700213"/>
          <a:ext cx="7927975" cy="3646487"/>
        </p:xfrm>
        <a:graphic>
          <a:graphicData uri="http://schemas.openxmlformats.org/drawingml/2006/table">
            <a:tbl>
              <a:tblPr firstRow="1" firstCol="1" bandRow="1" bandCol="1">
                <a:tableStyleId>{C4B1156A-380E-4F78-BDF5-A606A8083BF9}</a:tableStyleId>
              </a:tblPr>
              <a:tblGrid>
                <a:gridCol w="3340314"/>
                <a:gridCol w="931585"/>
                <a:gridCol w="931585"/>
                <a:gridCol w="909266"/>
                <a:gridCol w="907613"/>
                <a:gridCol w="907613"/>
              </a:tblGrid>
              <a:tr h="420735">
                <a:tc rowSpan="2" gridSpan="2">
                  <a:txBody>
                    <a:bodyPr/>
                    <a:lstStyle/>
                    <a:p>
                      <a:pPr algn="ctr">
                        <a:lnSpc>
                          <a:spcPct val="115000"/>
                        </a:lnSpc>
                        <a:spcAft>
                          <a:spcPts val="1000"/>
                        </a:spcAft>
                      </a:pPr>
                      <a:r>
                        <a:rPr lang="hr-HR" sz="1200" dirty="0">
                          <a:effectLst/>
                        </a:rPr>
                        <a:t>Naziv mjere</a:t>
                      </a:r>
                      <a:endParaRPr lang="hr-HR" sz="1500" dirty="0">
                        <a:effectLst/>
                        <a:latin typeface="Calibri"/>
                        <a:ea typeface="Times New Roman"/>
                        <a:cs typeface="Times New Roman"/>
                      </a:endParaRPr>
                    </a:p>
                  </a:txBody>
                  <a:tcPr marL="89910" marR="89910" marT="0" marB="0" anchor="ctr"/>
                </a:tc>
                <a:tc rowSpan="2" hMerge="1">
                  <a:txBody>
                    <a:bodyPr/>
                    <a:lstStyle/>
                    <a:p>
                      <a:endParaRPr lang="hr-HR"/>
                    </a:p>
                  </a:txBody>
                  <a:tcPr/>
                </a:tc>
                <a:tc rowSpan="2">
                  <a:txBody>
                    <a:bodyPr/>
                    <a:lstStyle/>
                    <a:p>
                      <a:pPr algn="ctr">
                        <a:lnSpc>
                          <a:spcPct val="115000"/>
                        </a:lnSpc>
                        <a:spcAft>
                          <a:spcPts val="1000"/>
                        </a:spcAft>
                      </a:pPr>
                      <a:r>
                        <a:rPr lang="hr-HR" sz="1200">
                          <a:effectLst/>
                        </a:rPr>
                        <a:t>poslodavac</a:t>
                      </a:r>
                      <a:endParaRPr lang="hr-HR" sz="1500">
                        <a:effectLst/>
                        <a:latin typeface="Calibri"/>
                        <a:ea typeface="Times New Roman"/>
                        <a:cs typeface="Times New Roman"/>
                      </a:endParaRPr>
                    </a:p>
                  </a:txBody>
                  <a:tcPr marL="89910" marR="89910" marT="0" marB="0" anchor="ctr"/>
                </a:tc>
                <a:tc gridSpan="3">
                  <a:txBody>
                    <a:bodyPr/>
                    <a:lstStyle/>
                    <a:p>
                      <a:pPr algn="ctr">
                        <a:lnSpc>
                          <a:spcPct val="115000"/>
                        </a:lnSpc>
                        <a:spcAft>
                          <a:spcPts val="1000"/>
                        </a:spcAft>
                      </a:pPr>
                      <a:r>
                        <a:rPr lang="hr-HR" sz="1200">
                          <a:effectLst/>
                        </a:rPr>
                        <a:t>Iznos subvencije </a:t>
                      </a:r>
                      <a:br>
                        <a:rPr lang="hr-HR" sz="1200">
                          <a:effectLst/>
                        </a:rPr>
                      </a:br>
                      <a:r>
                        <a:rPr lang="hr-HR" sz="1200">
                          <a:effectLst/>
                        </a:rPr>
                        <a:t>UKUPNO </a:t>
                      </a:r>
                      <a:endParaRPr lang="hr-HR" sz="1500">
                        <a:effectLst/>
                        <a:latin typeface="Calibri"/>
                        <a:ea typeface="Times New Roman"/>
                        <a:cs typeface="Times New Roman"/>
                      </a:endParaRPr>
                    </a:p>
                  </a:txBody>
                  <a:tcPr marL="89910" marR="89910" marT="0" marB="0" anchor="ctr"/>
                </a:tc>
                <a:tc hMerge="1">
                  <a:txBody>
                    <a:bodyPr/>
                    <a:lstStyle/>
                    <a:p>
                      <a:endParaRPr lang="hr-HR"/>
                    </a:p>
                  </a:txBody>
                  <a:tcPr/>
                </a:tc>
                <a:tc hMerge="1">
                  <a:txBody>
                    <a:bodyPr/>
                    <a:lstStyle/>
                    <a:p>
                      <a:endParaRPr lang="hr-HR"/>
                    </a:p>
                  </a:txBody>
                  <a:tcPr/>
                </a:tc>
              </a:tr>
              <a:tr h="352175">
                <a:tc gridSpan="2" vMerge="1">
                  <a:txBody>
                    <a:bodyPr/>
                    <a:lstStyle/>
                    <a:p>
                      <a:endParaRPr lang="hr-HR"/>
                    </a:p>
                  </a:txBody>
                  <a:tcPr/>
                </a:tc>
                <a:tc hMerge="1"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200">
                          <a:effectLst/>
                        </a:rPr>
                        <a:t>RBZ</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SSS</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VŠS/VSS</a:t>
                      </a:r>
                      <a:endParaRPr lang="hr-HR" sz="1500">
                        <a:effectLst/>
                        <a:latin typeface="Calibri"/>
                        <a:ea typeface="Times New Roman"/>
                        <a:cs typeface="Times New Roman"/>
                      </a:endParaRPr>
                    </a:p>
                  </a:txBody>
                  <a:tcPr marL="89910" marR="89910" marT="0" marB="0" anchor="ctr"/>
                </a:tc>
              </a:tr>
              <a:tr h="780198">
                <a:tc gridSpan="2">
                  <a:txBody>
                    <a:bodyPr/>
                    <a:lstStyle/>
                    <a:p>
                      <a:pPr algn="ctr">
                        <a:lnSpc>
                          <a:spcPct val="115000"/>
                        </a:lnSpc>
                        <a:spcAft>
                          <a:spcPts val="1000"/>
                        </a:spcAft>
                      </a:pPr>
                      <a:r>
                        <a:rPr lang="hr-HR" sz="1200">
                          <a:effectLst/>
                        </a:rPr>
                        <a:t>POLA-POLA I za osobe romske nacionalne manjine</a:t>
                      </a:r>
                      <a:endParaRPr lang="hr-HR" sz="1500">
                        <a:effectLst/>
                      </a:endParaRPr>
                    </a:p>
                    <a:p>
                      <a:pPr algn="ctr">
                        <a:lnSpc>
                          <a:spcPct val="115000"/>
                        </a:lnSpc>
                        <a:spcAft>
                          <a:spcPts val="1000"/>
                        </a:spcAft>
                      </a:pPr>
                      <a:r>
                        <a:rPr lang="hr-HR" sz="1200">
                          <a:effectLst/>
                        </a:rPr>
                        <a:t>Sufinanciranje zapošljavanja osoba romske nacionalne manjine</a:t>
                      </a:r>
                      <a:endParaRPr lang="hr-HR" sz="1500">
                        <a:effectLst/>
                        <a:latin typeface="Calibri"/>
                        <a:ea typeface="Times New Roman"/>
                        <a:cs typeface="Times New Roman"/>
                      </a:endParaRPr>
                    </a:p>
                  </a:txBody>
                  <a:tcPr marL="89910" marR="89910" marT="0" marB="0" anchor="ctr"/>
                </a:tc>
                <a:tc hMerge="1">
                  <a:txBody>
                    <a:bodyPr/>
                    <a:lstStyle/>
                    <a:p>
                      <a:endParaRPr lang="hr-HR"/>
                    </a:p>
                  </a:txBody>
                  <a:tcPr/>
                </a:tc>
                <a:tc>
                  <a:txBody>
                    <a:bodyPr/>
                    <a:lstStyle/>
                    <a:p>
                      <a:pPr algn="ctr">
                        <a:lnSpc>
                          <a:spcPct val="115000"/>
                        </a:lnSpc>
                        <a:spcAft>
                          <a:spcPts val="1000"/>
                        </a:spcAft>
                      </a:pPr>
                      <a:r>
                        <a:rPr lang="hr-HR" sz="1200">
                          <a:effectLst/>
                        </a:rPr>
                        <a:t>mali, srednji, veliki</a:t>
                      </a:r>
                      <a:endParaRPr lang="hr-HR" sz="1500">
                        <a:effectLst/>
                        <a:latin typeface="Calibri"/>
                        <a:ea typeface="Times New Roman"/>
                        <a:cs typeface="Times New Roman"/>
                      </a:endParaRPr>
                    </a:p>
                  </a:txBody>
                  <a:tcPr marL="89910" marR="89910" marT="0" marB="0" anchor="ctr"/>
                </a:tc>
                <a:tc gridSpan="3">
                  <a:txBody>
                    <a:bodyPr/>
                    <a:lstStyle/>
                    <a:p>
                      <a:pPr algn="ctr">
                        <a:lnSpc>
                          <a:spcPct val="115000"/>
                        </a:lnSpc>
                        <a:spcAft>
                          <a:spcPts val="1000"/>
                        </a:spcAft>
                      </a:pPr>
                      <a:r>
                        <a:rPr lang="hr-HR" sz="1200">
                          <a:effectLst/>
                        </a:rPr>
                        <a:t>49.598,40</a:t>
                      </a:r>
                      <a:endParaRPr lang="hr-HR" sz="1500">
                        <a:effectLst/>
                        <a:latin typeface="Calibri"/>
                        <a:ea typeface="Times New Roman"/>
                        <a:cs typeface="Times New Roman"/>
                      </a:endParaRPr>
                    </a:p>
                  </a:txBody>
                  <a:tcPr marL="89910" marR="89910" marT="0" marB="0" anchor="ctr"/>
                </a:tc>
                <a:tc hMerge="1">
                  <a:txBody>
                    <a:bodyPr/>
                    <a:lstStyle/>
                    <a:p>
                      <a:endParaRPr lang="hr-HR"/>
                    </a:p>
                  </a:txBody>
                  <a:tcPr/>
                </a:tc>
                <a:tc hMerge="1">
                  <a:txBody>
                    <a:bodyPr/>
                    <a:lstStyle/>
                    <a:p>
                      <a:endParaRPr lang="hr-HR"/>
                    </a:p>
                  </a:txBody>
                  <a:tcPr/>
                </a:tc>
              </a:tr>
              <a:tr h="561983">
                <a:tc gridSpan="2">
                  <a:txBody>
                    <a:bodyPr/>
                    <a:lstStyle/>
                    <a:p>
                      <a:pPr algn="ctr">
                        <a:lnSpc>
                          <a:spcPct val="115000"/>
                        </a:lnSpc>
                        <a:spcAft>
                          <a:spcPts val="1000"/>
                        </a:spcAft>
                      </a:pPr>
                      <a:r>
                        <a:rPr lang="hr-HR" sz="1200">
                          <a:effectLst/>
                        </a:rPr>
                        <a:t>Naziv mjere</a:t>
                      </a:r>
                      <a:endParaRPr lang="hr-HR" sz="1500">
                        <a:effectLst/>
                        <a:latin typeface="Calibri"/>
                        <a:ea typeface="Times New Roman"/>
                        <a:cs typeface="Times New Roman"/>
                      </a:endParaRPr>
                    </a:p>
                  </a:txBody>
                  <a:tcPr marL="89910" marR="89910" marT="0" marB="0" anchor="ctr"/>
                </a:tc>
                <a:tc hMerge="1">
                  <a:txBody>
                    <a:bodyPr/>
                    <a:lstStyle/>
                    <a:p>
                      <a:endParaRPr lang="hr-HR"/>
                    </a:p>
                  </a:txBody>
                  <a:tcPr/>
                </a:tc>
                <a:tc>
                  <a:txBody>
                    <a:bodyPr/>
                    <a:lstStyle/>
                    <a:p>
                      <a:pPr algn="ctr">
                        <a:lnSpc>
                          <a:spcPct val="115000"/>
                        </a:lnSpc>
                        <a:spcAft>
                          <a:spcPts val="1000"/>
                        </a:spcAft>
                      </a:pPr>
                      <a:r>
                        <a:rPr lang="hr-HR" sz="1200">
                          <a:effectLst/>
                        </a:rPr>
                        <a:t>poslodavac</a:t>
                      </a:r>
                      <a:endParaRPr lang="hr-HR" sz="1500">
                        <a:effectLst/>
                        <a:latin typeface="Calibri"/>
                        <a:ea typeface="Times New Roman"/>
                        <a:cs typeface="Times New Roman"/>
                      </a:endParaRPr>
                    </a:p>
                  </a:txBody>
                  <a:tcPr marL="89910" marR="89910" marT="0" marB="0" anchor="ctr"/>
                </a:tc>
                <a:tc gridSpan="3">
                  <a:txBody>
                    <a:bodyPr/>
                    <a:lstStyle/>
                    <a:p>
                      <a:pPr algn="ctr">
                        <a:lnSpc>
                          <a:spcPct val="115000"/>
                        </a:lnSpc>
                        <a:spcAft>
                          <a:spcPts val="1000"/>
                        </a:spcAft>
                      </a:pPr>
                      <a:r>
                        <a:rPr lang="hr-HR" sz="1200">
                          <a:effectLst/>
                        </a:rPr>
                        <a:t>Iznos subvencije </a:t>
                      </a:r>
                      <a:br>
                        <a:rPr lang="hr-HR" sz="1200">
                          <a:effectLst/>
                        </a:rPr>
                      </a:br>
                      <a:r>
                        <a:rPr lang="hr-HR" sz="1200">
                          <a:effectLst/>
                        </a:rPr>
                        <a:t>UKUPNO </a:t>
                      </a:r>
                      <a:endParaRPr lang="hr-HR" sz="1500">
                        <a:effectLst/>
                        <a:latin typeface="Calibri"/>
                        <a:ea typeface="Times New Roman"/>
                        <a:cs typeface="Times New Roman"/>
                      </a:endParaRPr>
                    </a:p>
                  </a:txBody>
                  <a:tcPr marL="89910" marR="89910" marT="0" marB="0" anchor="ctr"/>
                </a:tc>
                <a:tc hMerge="1">
                  <a:txBody>
                    <a:bodyPr/>
                    <a:lstStyle/>
                    <a:p>
                      <a:endParaRPr lang="hr-HR"/>
                    </a:p>
                  </a:txBody>
                  <a:tcPr/>
                </a:tc>
                <a:tc hMerge="1">
                  <a:txBody>
                    <a:bodyPr/>
                    <a:lstStyle/>
                    <a:p>
                      <a:endParaRPr lang="hr-HR"/>
                    </a:p>
                  </a:txBody>
                  <a:tcPr/>
                </a:tc>
              </a:tr>
              <a:tr h="479558">
                <a:tc>
                  <a:txBody>
                    <a:bodyPr/>
                    <a:lstStyle/>
                    <a:p>
                      <a:pPr algn="ctr">
                        <a:lnSpc>
                          <a:spcPct val="115000"/>
                        </a:lnSpc>
                        <a:spcAft>
                          <a:spcPts val="1000"/>
                        </a:spcAft>
                      </a:pPr>
                      <a:r>
                        <a:rPr lang="hr-HR" sz="1200">
                          <a:effectLst/>
                        </a:rPr>
                        <a:t>RBZ</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SSS</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VŠS/VSS</a:t>
                      </a:r>
                      <a:endParaRPr lang="hr-HR" sz="1500">
                        <a:effectLst/>
                        <a:latin typeface="Calibri"/>
                        <a:ea typeface="Times New Roman"/>
                        <a:cs typeface="Times New Roman"/>
                      </a:endParaRPr>
                    </a:p>
                  </a:txBody>
                  <a:tcPr marL="89910" marR="89910" marT="0" marB="0" anchor="ctr"/>
                </a:tc>
                <a:tc>
                  <a:txBody>
                    <a:bodyPr/>
                    <a:lstStyle/>
                    <a:p>
                      <a:endParaRPr lang="hr-HR" sz="2300"/>
                    </a:p>
                  </a:txBody>
                  <a:tcPr marL="119881" marR="119881" marT="59945" marB="59945"/>
                </a:tc>
                <a:tc>
                  <a:txBody>
                    <a:bodyPr/>
                    <a:lstStyle/>
                    <a:p>
                      <a:endParaRPr lang="hr-HR" sz="2300"/>
                    </a:p>
                  </a:txBody>
                  <a:tcPr marL="119881" marR="119881" marT="59945" marB="59945"/>
                </a:tc>
                <a:tc>
                  <a:txBody>
                    <a:bodyPr/>
                    <a:lstStyle/>
                    <a:p>
                      <a:endParaRPr lang="hr-HR" sz="2300"/>
                    </a:p>
                  </a:txBody>
                  <a:tcPr marL="119881" marR="119881" marT="59945" marB="59945"/>
                </a:tc>
              </a:tr>
              <a:tr h="631103">
                <a:tc rowSpan="2">
                  <a:txBody>
                    <a:bodyPr/>
                    <a:lstStyle/>
                    <a:p>
                      <a:pPr algn="ctr">
                        <a:lnSpc>
                          <a:spcPct val="115000"/>
                        </a:lnSpc>
                        <a:spcAft>
                          <a:spcPts val="1000"/>
                        </a:spcAft>
                      </a:pPr>
                      <a:r>
                        <a:rPr lang="hr-HR" sz="1200">
                          <a:effectLst/>
                        </a:rPr>
                        <a:t>ZAJEDNO SMO JAČI</a:t>
                      </a:r>
                      <a:endParaRPr lang="hr-HR" sz="1500">
                        <a:effectLst/>
                      </a:endParaRPr>
                    </a:p>
                    <a:p>
                      <a:pPr algn="ctr">
                        <a:lnSpc>
                          <a:spcPct val="115000"/>
                        </a:lnSpc>
                        <a:spcAft>
                          <a:spcPts val="1000"/>
                        </a:spcAft>
                      </a:pPr>
                      <a:r>
                        <a:rPr lang="hr-HR" sz="1200">
                          <a:effectLst/>
                        </a:rPr>
                        <a:t>Sufinanciranje zapošljavanja upravitelja zadruge</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osobe s invaliditet.</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mali</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29.175,60</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44.219,40</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54.423,92</a:t>
                      </a:r>
                      <a:endParaRPr lang="hr-HR" sz="1500">
                        <a:effectLst/>
                        <a:latin typeface="Calibri"/>
                        <a:ea typeface="Times New Roman"/>
                        <a:cs typeface="Times New Roman"/>
                      </a:endParaRPr>
                    </a:p>
                  </a:txBody>
                  <a:tcPr marL="89910" marR="89910" marT="0" marB="0" anchor="ctr"/>
                </a:tc>
              </a:tr>
              <a:tr h="420735">
                <a:tc vMerge="1">
                  <a:txBody>
                    <a:bodyPr/>
                    <a:lstStyle/>
                    <a:p>
                      <a:endParaRPr lang="hr-HR"/>
                    </a:p>
                  </a:txBody>
                  <a:tcPr/>
                </a:tc>
                <a:tc>
                  <a:txBody>
                    <a:bodyPr/>
                    <a:lstStyle/>
                    <a:p>
                      <a:pPr algn="ctr">
                        <a:lnSpc>
                          <a:spcPct val="115000"/>
                        </a:lnSpc>
                        <a:spcAft>
                          <a:spcPts val="1000"/>
                        </a:spcAft>
                      </a:pPr>
                      <a:r>
                        <a:rPr lang="hr-HR" sz="1200">
                          <a:effectLst/>
                        </a:rPr>
                        <a:t>ostali</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mali</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19.450,44</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a:effectLst/>
                        </a:rPr>
                        <a:t>29.479,60</a:t>
                      </a:r>
                      <a:endParaRPr lang="hr-HR" sz="1500">
                        <a:effectLst/>
                        <a:latin typeface="Calibri"/>
                        <a:ea typeface="Times New Roman"/>
                        <a:cs typeface="Times New Roman"/>
                      </a:endParaRPr>
                    </a:p>
                  </a:txBody>
                  <a:tcPr marL="89910" marR="89910" marT="0" marB="0" anchor="ctr"/>
                </a:tc>
                <a:tc>
                  <a:txBody>
                    <a:bodyPr/>
                    <a:lstStyle/>
                    <a:p>
                      <a:pPr algn="ctr">
                        <a:lnSpc>
                          <a:spcPct val="115000"/>
                        </a:lnSpc>
                        <a:spcAft>
                          <a:spcPts val="1000"/>
                        </a:spcAft>
                      </a:pPr>
                      <a:r>
                        <a:rPr lang="hr-HR" sz="1200" dirty="0">
                          <a:effectLst/>
                        </a:rPr>
                        <a:t>36.282,64</a:t>
                      </a:r>
                      <a:endParaRPr lang="hr-HR" sz="1500" dirty="0">
                        <a:effectLst/>
                        <a:latin typeface="Calibri"/>
                        <a:ea typeface="Times New Roman"/>
                        <a:cs typeface="Times New Roman"/>
                      </a:endParaRPr>
                    </a:p>
                  </a:txBody>
                  <a:tcPr marL="89910" marR="89910" marT="0" marB="0" anchor="ct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pPr algn="ctr">
              <a:defRPr/>
            </a:pPr>
            <a:r>
              <a:rPr lang="hr-HR" sz="2000" dirty="0">
                <a:solidFill>
                  <a:srgbClr val="C00000"/>
                </a:solidFill>
                <a:effectLst/>
              </a:rPr>
              <a:t>TABLIČNI PRIKAZ IZRAČUNAVANJA VISINE POTPORE OVISNO O VRSTI POTPORE, CILJNOJ SKUPINI I VELIČINI POSLODAVCA</a:t>
            </a:r>
            <a:endParaRPr lang="hr-HR" dirty="0"/>
          </a:p>
        </p:txBody>
      </p:sp>
      <p:sp>
        <p:nvSpPr>
          <p:cNvPr id="4" name="Rezervirano mjesto broja slajda 3"/>
          <p:cNvSpPr>
            <a:spLocks noGrp="1"/>
          </p:cNvSpPr>
          <p:nvPr>
            <p:ph type="sldNum" sz="quarter" idx="12"/>
          </p:nvPr>
        </p:nvSpPr>
        <p:spPr/>
        <p:txBody>
          <a:bodyPr/>
          <a:lstStyle/>
          <a:p>
            <a:pPr>
              <a:defRPr/>
            </a:pPr>
            <a:fld id="{AED6E11D-5B9A-49F4-B34F-128CDBBAD224}" type="slidenum">
              <a:rPr lang="hr-HR" smtClean="0"/>
              <a:pPr>
                <a:defRPr/>
              </a:pPr>
              <a:t>22</a:t>
            </a:fld>
            <a:endParaRPr lang="hr-HR" dirty="0"/>
          </a:p>
        </p:txBody>
      </p:sp>
      <p:graphicFrame>
        <p:nvGraphicFramePr>
          <p:cNvPr id="5" name="Tablica 4"/>
          <p:cNvGraphicFramePr>
            <a:graphicFrameLocks noGrp="1"/>
          </p:cNvGraphicFramePr>
          <p:nvPr/>
        </p:nvGraphicFramePr>
        <p:xfrm>
          <a:off x="333375" y="2133600"/>
          <a:ext cx="8477250" cy="2122488"/>
        </p:xfrm>
        <a:graphic>
          <a:graphicData uri="http://schemas.openxmlformats.org/drawingml/2006/table">
            <a:tbl>
              <a:tblPr firstRow="1" firstCol="1" bandRow="1" bandCol="1">
                <a:tableStyleId>{C4B1156A-380E-4F78-BDF5-A606A8083BF9}</a:tableStyleId>
              </a:tblPr>
              <a:tblGrid>
                <a:gridCol w="3571739"/>
                <a:gridCol w="996128"/>
                <a:gridCol w="996128"/>
                <a:gridCol w="972263"/>
                <a:gridCol w="970496"/>
                <a:gridCol w="970496"/>
              </a:tblGrid>
              <a:tr h="434746">
                <a:tc rowSpan="2" gridSpan="2">
                  <a:txBody>
                    <a:bodyPr/>
                    <a:lstStyle/>
                    <a:p>
                      <a:pPr algn="ctr">
                        <a:lnSpc>
                          <a:spcPct val="115000"/>
                        </a:lnSpc>
                        <a:spcAft>
                          <a:spcPts val="1000"/>
                        </a:spcAft>
                      </a:pPr>
                      <a:r>
                        <a:rPr lang="hr-HR" sz="1200">
                          <a:effectLst/>
                        </a:rPr>
                        <a:t>Naziv mjere</a:t>
                      </a:r>
                      <a:endParaRPr lang="hr-HR" sz="1600">
                        <a:effectLst/>
                        <a:latin typeface="Calibri"/>
                        <a:ea typeface="Times New Roman"/>
                        <a:cs typeface="Times New Roman"/>
                      </a:endParaRPr>
                    </a:p>
                  </a:txBody>
                  <a:tcPr marL="96140" marR="96140" marT="0" marB="0" anchor="ctr"/>
                </a:tc>
                <a:tc rowSpan="2" hMerge="1">
                  <a:txBody>
                    <a:bodyPr/>
                    <a:lstStyle/>
                    <a:p>
                      <a:endParaRPr lang="hr-HR"/>
                    </a:p>
                  </a:txBody>
                  <a:tcPr/>
                </a:tc>
                <a:tc rowSpan="2">
                  <a:txBody>
                    <a:bodyPr/>
                    <a:lstStyle/>
                    <a:p>
                      <a:pPr algn="ctr">
                        <a:lnSpc>
                          <a:spcPct val="115000"/>
                        </a:lnSpc>
                        <a:spcAft>
                          <a:spcPts val="1000"/>
                        </a:spcAft>
                      </a:pPr>
                      <a:r>
                        <a:rPr lang="hr-HR" sz="1200">
                          <a:effectLst/>
                        </a:rPr>
                        <a:t>poslodavac</a:t>
                      </a:r>
                      <a:endParaRPr lang="hr-HR" sz="1600">
                        <a:effectLst/>
                        <a:latin typeface="Calibri"/>
                        <a:ea typeface="Times New Roman"/>
                        <a:cs typeface="Times New Roman"/>
                      </a:endParaRPr>
                    </a:p>
                  </a:txBody>
                  <a:tcPr marL="96140" marR="96140" marT="0" marB="0" anchor="ctr"/>
                </a:tc>
                <a:tc gridSpan="3">
                  <a:txBody>
                    <a:bodyPr/>
                    <a:lstStyle/>
                    <a:p>
                      <a:pPr algn="ctr">
                        <a:lnSpc>
                          <a:spcPct val="115000"/>
                        </a:lnSpc>
                        <a:spcAft>
                          <a:spcPts val="1000"/>
                        </a:spcAft>
                      </a:pPr>
                      <a:r>
                        <a:rPr lang="hr-HR" sz="1200">
                          <a:effectLst/>
                        </a:rPr>
                        <a:t>Iznos subvencije </a:t>
                      </a:r>
                      <a:br>
                        <a:rPr lang="hr-HR" sz="1200">
                          <a:effectLst/>
                        </a:rPr>
                      </a:br>
                      <a:r>
                        <a:rPr lang="hr-HR" sz="1200">
                          <a:effectLst/>
                        </a:rPr>
                        <a:t>UKUPNO </a:t>
                      </a:r>
                      <a:endParaRPr lang="hr-HR" sz="1600">
                        <a:effectLst/>
                        <a:latin typeface="Calibri"/>
                        <a:ea typeface="Times New Roman"/>
                        <a:cs typeface="Times New Roman"/>
                      </a:endParaRPr>
                    </a:p>
                  </a:txBody>
                  <a:tcPr marL="96140" marR="96140" marT="0" marB="0" anchor="ctr"/>
                </a:tc>
                <a:tc hMerge="1">
                  <a:txBody>
                    <a:bodyPr/>
                    <a:lstStyle/>
                    <a:p>
                      <a:endParaRPr lang="hr-HR"/>
                    </a:p>
                  </a:txBody>
                  <a:tcPr/>
                </a:tc>
                <a:tc hMerge="1">
                  <a:txBody>
                    <a:bodyPr/>
                    <a:lstStyle/>
                    <a:p>
                      <a:endParaRPr lang="hr-HR"/>
                    </a:p>
                  </a:txBody>
                  <a:tcPr/>
                </a:tc>
              </a:tr>
              <a:tr h="376298">
                <a:tc gridSpan="2" vMerge="1">
                  <a:txBody>
                    <a:bodyPr/>
                    <a:lstStyle/>
                    <a:p>
                      <a:endParaRPr lang="hr-HR"/>
                    </a:p>
                  </a:txBody>
                  <a:tcPr/>
                </a:tc>
                <a:tc hMerge="1"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200">
                          <a:effectLst/>
                        </a:rPr>
                        <a:t>RBZ</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SSS</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VŠS/VSS</a:t>
                      </a:r>
                      <a:endParaRPr lang="hr-HR" sz="1600">
                        <a:effectLst/>
                        <a:latin typeface="Calibri"/>
                        <a:ea typeface="Times New Roman"/>
                        <a:cs typeface="Times New Roman"/>
                      </a:endParaRPr>
                    </a:p>
                  </a:txBody>
                  <a:tcPr marL="96140" marR="96140" marT="0" marB="0" anchor="ctr"/>
                </a:tc>
              </a:tr>
              <a:tr h="655722">
                <a:tc rowSpan="2">
                  <a:txBody>
                    <a:bodyPr/>
                    <a:lstStyle/>
                    <a:p>
                      <a:pPr algn="ctr">
                        <a:lnSpc>
                          <a:spcPct val="115000"/>
                        </a:lnSpc>
                        <a:spcAft>
                          <a:spcPts val="1000"/>
                        </a:spcAft>
                      </a:pPr>
                      <a:r>
                        <a:rPr lang="hr-HR" sz="1200">
                          <a:effectLst/>
                        </a:rPr>
                        <a:t>DIJELJENO RADNO MJESTO</a:t>
                      </a:r>
                      <a:endParaRPr lang="hr-HR" sz="1600">
                        <a:effectLst/>
                      </a:endParaRPr>
                    </a:p>
                    <a:p>
                      <a:pPr algn="ctr">
                        <a:lnSpc>
                          <a:spcPct val="115000"/>
                        </a:lnSpc>
                        <a:spcAft>
                          <a:spcPts val="1000"/>
                        </a:spcAft>
                      </a:pPr>
                      <a:r>
                        <a:rPr lang="hr-HR" sz="1200">
                          <a:effectLst/>
                        </a:rPr>
                        <a:t>Sufinanciranje zapošljavanja nezaposlenih osoba na dijeljenom radnom mjestu</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bez radnog iskustva</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mali, srednji, veliki</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25.326,00</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46.021,92</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70.803,00</a:t>
                      </a:r>
                      <a:endParaRPr lang="hr-HR" sz="1600">
                        <a:effectLst/>
                        <a:latin typeface="Calibri"/>
                        <a:ea typeface="Times New Roman"/>
                        <a:cs typeface="Times New Roman"/>
                      </a:endParaRPr>
                    </a:p>
                  </a:txBody>
                  <a:tcPr marL="96140" marR="96140" marT="0" marB="0" anchor="ctr"/>
                </a:tc>
              </a:tr>
              <a:tr h="655722">
                <a:tc vMerge="1">
                  <a:txBody>
                    <a:bodyPr/>
                    <a:lstStyle/>
                    <a:p>
                      <a:endParaRPr lang="hr-HR"/>
                    </a:p>
                  </a:txBody>
                  <a:tcPr/>
                </a:tc>
                <a:tc>
                  <a:txBody>
                    <a:bodyPr/>
                    <a:lstStyle/>
                    <a:p>
                      <a:pPr algn="ctr">
                        <a:lnSpc>
                          <a:spcPct val="115000"/>
                        </a:lnSpc>
                        <a:spcAft>
                          <a:spcPts val="1000"/>
                        </a:spcAft>
                      </a:pPr>
                      <a:r>
                        <a:rPr lang="hr-HR" sz="1200">
                          <a:effectLst/>
                        </a:rPr>
                        <a:t>s radnim iskustvom</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mali, srednji, veliki</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29.175,60</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a:effectLst/>
                        </a:rPr>
                        <a:t>53.063,28</a:t>
                      </a:r>
                      <a:endParaRPr lang="hr-HR" sz="1600">
                        <a:effectLst/>
                        <a:latin typeface="Calibri"/>
                        <a:ea typeface="Times New Roman"/>
                        <a:cs typeface="Times New Roman"/>
                      </a:endParaRPr>
                    </a:p>
                  </a:txBody>
                  <a:tcPr marL="96140" marR="96140" marT="0" marB="0" anchor="ctr"/>
                </a:tc>
                <a:tc>
                  <a:txBody>
                    <a:bodyPr/>
                    <a:lstStyle/>
                    <a:p>
                      <a:pPr algn="ctr">
                        <a:lnSpc>
                          <a:spcPct val="115000"/>
                        </a:lnSpc>
                        <a:spcAft>
                          <a:spcPts val="1000"/>
                        </a:spcAft>
                      </a:pPr>
                      <a:r>
                        <a:rPr lang="hr-HR" sz="1200" dirty="0">
                          <a:effectLst/>
                        </a:rPr>
                        <a:t>81.635,88</a:t>
                      </a:r>
                      <a:endParaRPr lang="hr-HR" sz="1600" dirty="0">
                        <a:effectLst/>
                        <a:latin typeface="Calibri"/>
                        <a:ea typeface="Times New Roman"/>
                        <a:cs typeface="Times New Roman"/>
                      </a:endParaRPr>
                    </a:p>
                  </a:txBody>
                  <a:tcPr marL="96140" marR="96140" marT="0" marB="0" anchor="ct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pPr algn="ctr">
              <a:defRPr/>
            </a:pPr>
            <a:r>
              <a:rPr lang="hr-HR" sz="2000" dirty="0">
                <a:solidFill>
                  <a:srgbClr val="C00000"/>
                </a:solidFill>
                <a:effectLst/>
              </a:rPr>
              <a:t>TABLIČNI PRIKAZ IZRAČUNAVANJA VISINE POTPORE OVISNO O VRSTI POTPORE, CILJNOJ SKUPINI I VELIČINI POSLODAVCA</a:t>
            </a:r>
            <a:endParaRPr lang="hr-HR" dirty="0"/>
          </a:p>
        </p:txBody>
      </p:sp>
      <p:sp>
        <p:nvSpPr>
          <p:cNvPr id="4" name="Rezervirano mjesto broja slajda 3"/>
          <p:cNvSpPr>
            <a:spLocks noGrp="1"/>
          </p:cNvSpPr>
          <p:nvPr>
            <p:ph type="sldNum" sz="quarter" idx="12"/>
          </p:nvPr>
        </p:nvSpPr>
        <p:spPr/>
        <p:txBody>
          <a:bodyPr/>
          <a:lstStyle/>
          <a:p>
            <a:pPr>
              <a:defRPr/>
            </a:pPr>
            <a:fld id="{6519E3D9-3318-4EA5-A265-C71BB190AE32}" type="slidenum">
              <a:rPr lang="hr-HR" smtClean="0"/>
              <a:pPr>
                <a:defRPr/>
              </a:pPr>
              <a:t>23</a:t>
            </a:fld>
            <a:endParaRPr lang="hr-HR" dirty="0"/>
          </a:p>
        </p:txBody>
      </p:sp>
      <p:graphicFrame>
        <p:nvGraphicFramePr>
          <p:cNvPr id="5" name="Tablica 4"/>
          <p:cNvGraphicFramePr>
            <a:graphicFrameLocks noGrp="1"/>
          </p:cNvGraphicFramePr>
          <p:nvPr/>
        </p:nvGraphicFramePr>
        <p:xfrm>
          <a:off x="471488" y="1773238"/>
          <a:ext cx="8201025" cy="2735262"/>
        </p:xfrm>
        <a:graphic>
          <a:graphicData uri="http://schemas.openxmlformats.org/drawingml/2006/table">
            <a:tbl>
              <a:tblPr firstRow="1" firstCol="1" bandRow="1" bandCol="1">
                <a:tableStyleId>{C4B1156A-380E-4F78-BDF5-A606A8083BF9}</a:tableStyleId>
              </a:tblPr>
              <a:tblGrid>
                <a:gridCol w="4392023"/>
                <a:gridCol w="970551"/>
                <a:gridCol w="947299"/>
                <a:gridCol w="945576"/>
                <a:gridCol w="945576"/>
              </a:tblGrid>
              <a:tr h="421442">
                <a:tc rowSpan="2">
                  <a:txBody>
                    <a:bodyPr/>
                    <a:lstStyle/>
                    <a:p>
                      <a:pPr algn="ctr">
                        <a:lnSpc>
                          <a:spcPct val="115000"/>
                        </a:lnSpc>
                        <a:spcAft>
                          <a:spcPts val="1000"/>
                        </a:spcAft>
                      </a:pPr>
                      <a:r>
                        <a:rPr lang="hr-HR" sz="1200">
                          <a:effectLst/>
                        </a:rPr>
                        <a:t>Naziv mjere</a:t>
                      </a:r>
                      <a:endParaRPr lang="hr-HR" sz="1500">
                        <a:effectLst/>
                        <a:latin typeface="Calibri"/>
                        <a:ea typeface="Times New Roman"/>
                        <a:cs typeface="Times New Roman"/>
                      </a:endParaRPr>
                    </a:p>
                  </a:txBody>
                  <a:tcPr marL="93007" marR="93007" marT="0" marB="0" anchor="ctr"/>
                </a:tc>
                <a:tc rowSpan="2">
                  <a:txBody>
                    <a:bodyPr/>
                    <a:lstStyle/>
                    <a:p>
                      <a:pPr algn="ctr">
                        <a:lnSpc>
                          <a:spcPct val="115000"/>
                        </a:lnSpc>
                        <a:spcAft>
                          <a:spcPts val="1000"/>
                        </a:spcAft>
                      </a:pPr>
                      <a:r>
                        <a:rPr lang="hr-HR" sz="1200">
                          <a:effectLst/>
                        </a:rPr>
                        <a:t>poslodavac</a:t>
                      </a:r>
                      <a:endParaRPr lang="hr-HR" sz="1500">
                        <a:effectLst/>
                        <a:latin typeface="Calibri"/>
                        <a:ea typeface="Times New Roman"/>
                        <a:cs typeface="Times New Roman"/>
                      </a:endParaRPr>
                    </a:p>
                  </a:txBody>
                  <a:tcPr marL="93007" marR="93007" marT="0" marB="0" anchor="ctr"/>
                </a:tc>
                <a:tc gridSpan="3">
                  <a:txBody>
                    <a:bodyPr/>
                    <a:lstStyle/>
                    <a:p>
                      <a:pPr algn="ctr">
                        <a:lnSpc>
                          <a:spcPct val="115000"/>
                        </a:lnSpc>
                        <a:spcAft>
                          <a:spcPts val="1000"/>
                        </a:spcAft>
                      </a:pPr>
                      <a:r>
                        <a:rPr lang="hr-HR" sz="1200">
                          <a:effectLst/>
                        </a:rPr>
                        <a:t>Iznos subvencije </a:t>
                      </a:r>
                      <a:br>
                        <a:rPr lang="hr-HR" sz="1200">
                          <a:effectLst/>
                        </a:rPr>
                      </a:br>
                      <a:r>
                        <a:rPr lang="hr-HR" sz="1200">
                          <a:effectLst/>
                        </a:rPr>
                        <a:t>UKUPNO </a:t>
                      </a:r>
                      <a:endParaRPr lang="hr-HR" sz="1500">
                        <a:effectLst/>
                        <a:latin typeface="Calibri"/>
                        <a:ea typeface="Times New Roman"/>
                        <a:cs typeface="Times New Roman"/>
                      </a:endParaRPr>
                    </a:p>
                  </a:txBody>
                  <a:tcPr marL="93007" marR="93007" marT="0" marB="0" anchor="ctr"/>
                </a:tc>
                <a:tc hMerge="1">
                  <a:txBody>
                    <a:bodyPr/>
                    <a:lstStyle/>
                    <a:p>
                      <a:endParaRPr lang="hr-HR"/>
                    </a:p>
                  </a:txBody>
                  <a:tcPr/>
                </a:tc>
                <a:tc hMerge="1">
                  <a:txBody>
                    <a:bodyPr/>
                    <a:lstStyle/>
                    <a:p>
                      <a:endParaRPr lang="hr-HR"/>
                    </a:p>
                  </a:txBody>
                  <a:tcPr/>
                </a:tc>
              </a:tr>
              <a:tr h="272023">
                <a:tc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200">
                          <a:effectLst/>
                        </a:rPr>
                        <a:t>RBZ</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SSS</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VŠS/ VSS</a:t>
                      </a:r>
                      <a:endParaRPr lang="hr-HR" sz="1500">
                        <a:effectLst/>
                        <a:latin typeface="Calibri"/>
                        <a:ea typeface="Times New Roman"/>
                        <a:cs typeface="Times New Roman"/>
                      </a:endParaRPr>
                    </a:p>
                  </a:txBody>
                  <a:tcPr marL="93007" marR="93007" marT="0" marB="0" anchor="ctr"/>
                </a:tc>
              </a:tr>
              <a:tr h="421442">
                <a:tc rowSpan="2">
                  <a:txBody>
                    <a:bodyPr/>
                    <a:lstStyle/>
                    <a:p>
                      <a:pPr algn="ctr">
                        <a:lnSpc>
                          <a:spcPct val="115000"/>
                        </a:lnSpc>
                        <a:spcAft>
                          <a:spcPts val="1000"/>
                        </a:spcAft>
                      </a:pPr>
                      <a:r>
                        <a:rPr lang="hr-HR" sz="1200">
                          <a:effectLst/>
                        </a:rPr>
                        <a:t>OSTANAK U ZAPOSLENOSTI</a:t>
                      </a:r>
                      <a:endParaRPr lang="hr-HR" sz="1500">
                        <a:effectLst/>
                      </a:endParaRPr>
                    </a:p>
                    <a:p>
                      <a:pPr algn="ctr">
                        <a:lnSpc>
                          <a:spcPct val="115000"/>
                        </a:lnSpc>
                        <a:spcAft>
                          <a:spcPts val="1000"/>
                        </a:spcAft>
                      </a:pPr>
                      <a:r>
                        <a:rPr lang="hr-HR" sz="1200">
                          <a:effectLst/>
                        </a:rPr>
                        <a:t>Sufinanciranje zapošljavanja zaposlenih osoba  iznad 50 godina</a:t>
                      </a:r>
                      <a:endParaRPr lang="hr-HR" sz="1500">
                        <a:effectLst/>
                      </a:endParaRPr>
                    </a:p>
                    <a:p>
                      <a:pPr algn="ctr">
                        <a:lnSpc>
                          <a:spcPct val="115000"/>
                        </a:lnSpc>
                        <a:spcAft>
                          <a:spcPts val="1000"/>
                        </a:spcAft>
                      </a:pPr>
                      <a:r>
                        <a:rPr lang="hr-HR" sz="1200">
                          <a:effectLst/>
                        </a:rPr>
                        <a:t>Sufinanciranje zapošljavanja posebnih skupina zaposlenih osoba</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mali i srednji</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19.450,44</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29.479,60</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36.282,64</a:t>
                      </a:r>
                      <a:endParaRPr lang="hr-HR" sz="1500">
                        <a:effectLst/>
                        <a:latin typeface="Calibri"/>
                        <a:ea typeface="Times New Roman"/>
                        <a:cs typeface="Times New Roman"/>
                      </a:endParaRPr>
                    </a:p>
                  </a:txBody>
                  <a:tcPr marL="93007" marR="93007" marT="0" marB="0" anchor="ctr"/>
                </a:tc>
              </a:tr>
              <a:tr h="985830">
                <a:tc vMerge="1">
                  <a:txBody>
                    <a:bodyPr/>
                    <a:lstStyle/>
                    <a:p>
                      <a:endParaRPr lang="hr-HR"/>
                    </a:p>
                  </a:txBody>
                  <a:tcPr/>
                </a:tc>
                <a:tc>
                  <a:txBody>
                    <a:bodyPr/>
                    <a:lstStyle/>
                    <a:p>
                      <a:pPr algn="ctr">
                        <a:lnSpc>
                          <a:spcPct val="115000"/>
                        </a:lnSpc>
                        <a:spcAft>
                          <a:spcPts val="1000"/>
                        </a:spcAft>
                      </a:pPr>
                      <a:r>
                        <a:rPr lang="hr-HR" sz="1200">
                          <a:effectLst/>
                        </a:rPr>
                        <a:t>veliki</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11.670,24</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17.687,80</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21.769,60</a:t>
                      </a:r>
                      <a:endParaRPr lang="hr-HR" sz="1500">
                        <a:effectLst/>
                        <a:latin typeface="Calibri"/>
                        <a:ea typeface="Times New Roman"/>
                        <a:cs typeface="Times New Roman"/>
                      </a:endParaRPr>
                    </a:p>
                  </a:txBody>
                  <a:tcPr marL="93007" marR="93007" marT="0" marB="0" anchor="ctr"/>
                </a:tc>
              </a:tr>
              <a:tr h="634523">
                <a:tc>
                  <a:txBody>
                    <a:bodyPr/>
                    <a:lstStyle/>
                    <a:p>
                      <a:pPr algn="ctr">
                        <a:lnSpc>
                          <a:spcPct val="115000"/>
                        </a:lnSpc>
                        <a:spcAft>
                          <a:spcPts val="1000"/>
                        </a:spcAft>
                      </a:pPr>
                      <a:r>
                        <a:rPr lang="hr-HR" sz="1200">
                          <a:effectLst/>
                        </a:rPr>
                        <a:t>Sufinanciranje zapošljavanja zaposlenih osoba s invaliditetom  </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mali, srednji, veliki</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29.175,60</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a:effectLst/>
                        </a:rPr>
                        <a:t>53.063,28</a:t>
                      </a:r>
                      <a:endParaRPr lang="hr-HR" sz="1500">
                        <a:effectLst/>
                        <a:latin typeface="Calibri"/>
                        <a:ea typeface="Times New Roman"/>
                        <a:cs typeface="Times New Roman"/>
                      </a:endParaRPr>
                    </a:p>
                  </a:txBody>
                  <a:tcPr marL="93007" marR="93007" marT="0" marB="0" anchor="ctr"/>
                </a:tc>
                <a:tc>
                  <a:txBody>
                    <a:bodyPr/>
                    <a:lstStyle/>
                    <a:p>
                      <a:pPr algn="ctr">
                        <a:lnSpc>
                          <a:spcPct val="115000"/>
                        </a:lnSpc>
                        <a:spcAft>
                          <a:spcPts val="1000"/>
                        </a:spcAft>
                      </a:pPr>
                      <a:r>
                        <a:rPr lang="hr-HR" sz="1200" dirty="0">
                          <a:effectLst/>
                        </a:rPr>
                        <a:t>81.635,88</a:t>
                      </a:r>
                      <a:endParaRPr lang="hr-HR" sz="1500" dirty="0">
                        <a:effectLst/>
                        <a:latin typeface="Calibri"/>
                        <a:ea typeface="Times New Roman"/>
                        <a:cs typeface="Times New Roman"/>
                      </a:endParaRPr>
                    </a:p>
                  </a:txBody>
                  <a:tcPr marL="93007" marR="93007" marT="0" marB="0" anchor="ct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pPr algn="ctr">
              <a:defRPr/>
            </a:pPr>
            <a:r>
              <a:rPr lang="hr-HR" sz="2000" dirty="0">
                <a:solidFill>
                  <a:srgbClr val="C00000"/>
                </a:solidFill>
                <a:effectLst/>
              </a:rPr>
              <a:t>TABLIČNI PRIKAZ IZRAČUNAVANJA VISINE POTPORE OVISNO O VRSTI POTPORE, CILJNOJ SKUPINI I VELIČINI POSLODAVCA</a:t>
            </a:r>
            <a:endParaRPr lang="hr-HR" dirty="0"/>
          </a:p>
        </p:txBody>
      </p:sp>
      <p:sp>
        <p:nvSpPr>
          <p:cNvPr id="4" name="Rezervirano mjesto broja slajda 3"/>
          <p:cNvSpPr>
            <a:spLocks noGrp="1"/>
          </p:cNvSpPr>
          <p:nvPr>
            <p:ph type="sldNum" sz="quarter" idx="12"/>
          </p:nvPr>
        </p:nvSpPr>
        <p:spPr/>
        <p:txBody>
          <a:bodyPr/>
          <a:lstStyle/>
          <a:p>
            <a:pPr>
              <a:defRPr/>
            </a:pPr>
            <a:fld id="{4CDA49E1-A571-4FE9-AF6D-30FCEDB8E2D0}" type="slidenum">
              <a:rPr lang="hr-HR" smtClean="0"/>
              <a:pPr>
                <a:defRPr/>
              </a:pPr>
              <a:t>24</a:t>
            </a:fld>
            <a:endParaRPr lang="hr-HR" dirty="0"/>
          </a:p>
        </p:txBody>
      </p:sp>
      <p:graphicFrame>
        <p:nvGraphicFramePr>
          <p:cNvPr id="5" name="Tablica 4"/>
          <p:cNvGraphicFramePr>
            <a:graphicFrameLocks noGrp="1"/>
          </p:cNvGraphicFramePr>
          <p:nvPr/>
        </p:nvGraphicFramePr>
        <p:xfrm>
          <a:off x="573088" y="1844675"/>
          <a:ext cx="7997825" cy="3319463"/>
        </p:xfrm>
        <a:graphic>
          <a:graphicData uri="http://schemas.openxmlformats.org/drawingml/2006/table">
            <a:tbl>
              <a:tblPr firstRow="1" firstCol="1" bandRow="1" bandCol="1">
                <a:tableStyleId>{C4B1156A-380E-4F78-BDF5-A606A8083BF9}</a:tableStyleId>
              </a:tblPr>
              <a:tblGrid>
                <a:gridCol w="3694891"/>
                <a:gridCol w="1030473"/>
                <a:gridCol w="1030473"/>
                <a:gridCol w="724686"/>
                <a:gridCol w="720058"/>
                <a:gridCol w="797245"/>
              </a:tblGrid>
              <a:tr h="420723">
                <a:tc rowSpan="2" gridSpan="2">
                  <a:txBody>
                    <a:bodyPr/>
                    <a:lstStyle/>
                    <a:p>
                      <a:pPr algn="ctr">
                        <a:lnSpc>
                          <a:spcPct val="115000"/>
                        </a:lnSpc>
                        <a:spcAft>
                          <a:spcPts val="1000"/>
                        </a:spcAft>
                      </a:pPr>
                      <a:r>
                        <a:rPr lang="hr-HR" sz="1200">
                          <a:effectLst/>
                        </a:rPr>
                        <a:t>Naziv mjere</a:t>
                      </a:r>
                      <a:endParaRPr lang="hr-HR" sz="1500">
                        <a:effectLst/>
                        <a:latin typeface="Calibri"/>
                        <a:ea typeface="Times New Roman"/>
                        <a:cs typeface="Times New Roman"/>
                      </a:endParaRPr>
                    </a:p>
                  </a:txBody>
                  <a:tcPr marL="90703" marR="90703" marT="0" marB="0" anchor="ctr"/>
                </a:tc>
                <a:tc rowSpan="2" hMerge="1">
                  <a:txBody>
                    <a:bodyPr/>
                    <a:lstStyle/>
                    <a:p>
                      <a:endParaRPr lang="hr-HR"/>
                    </a:p>
                  </a:txBody>
                  <a:tcPr/>
                </a:tc>
                <a:tc rowSpan="2">
                  <a:txBody>
                    <a:bodyPr/>
                    <a:lstStyle/>
                    <a:p>
                      <a:pPr algn="ctr">
                        <a:lnSpc>
                          <a:spcPct val="115000"/>
                        </a:lnSpc>
                        <a:spcAft>
                          <a:spcPts val="1000"/>
                        </a:spcAft>
                      </a:pPr>
                      <a:r>
                        <a:rPr lang="hr-HR" sz="1200">
                          <a:effectLst/>
                        </a:rPr>
                        <a:t>poslodavac</a:t>
                      </a:r>
                      <a:endParaRPr lang="hr-HR" sz="1500">
                        <a:effectLst/>
                        <a:latin typeface="Calibri"/>
                        <a:ea typeface="Times New Roman"/>
                        <a:cs typeface="Times New Roman"/>
                      </a:endParaRPr>
                    </a:p>
                  </a:txBody>
                  <a:tcPr marL="90703" marR="90703" marT="0" marB="0" anchor="ctr"/>
                </a:tc>
                <a:tc gridSpan="3">
                  <a:txBody>
                    <a:bodyPr/>
                    <a:lstStyle/>
                    <a:p>
                      <a:pPr algn="ctr">
                        <a:lnSpc>
                          <a:spcPct val="115000"/>
                        </a:lnSpc>
                        <a:spcAft>
                          <a:spcPts val="1000"/>
                        </a:spcAft>
                      </a:pPr>
                      <a:r>
                        <a:rPr lang="hr-HR" sz="1200">
                          <a:effectLst/>
                        </a:rPr>
                        <a:t>Iznos subvencije </a:t>
                      </a:r>
                      <a:br>
                        <a:rPr lang="hr-HR" sz="1200">
                          <a:effectLst/>
                        </a:rPr>
                      </a:br>
                      <a:r>
                        <a:rPr lang="hr-HR" sz="1200">
                          <a:effectLst/>
                        </a:rPr>
                        <a:t>UKUPNO </a:t>
                      </a:r>
                      <a:endParaRPr lang="hr-HR" sz="1500">
                        <a:effectLst/>
                        <a:latin typeface="Calibri"/>
                        <a:ea typeface="Times New Roman"/>
                        <a:cs typeface="Times New Roman"/>
                      </a:endParaRPr>
                    </a:p>
                  </a:txBody>
                  <a:tcPr marL="90703" marR="90703" marT="0" marB="0" anchor="ctr"/>
                </a:tc>
                <a:tc hMerge="1">
                  <a:txBody>
                    <a:bodyPr/>
                    <a:lstStyle/>
                    <a:p>
                      <a:endParaRPr lang="hr-HR"/>
                    </a:p>
                  </a:txBody>
                  <a:tcPr/>
                </a:tc>
                <a:tc hMerge="1">
                  <a:txBody>
                    <a:bodyPr/>
                    <a:lstStyle/>
                    <a:p>
                      <a:endParaRPr lang="hr-HR"/>
                    </a:p>
                  </a:txBody>
                  <a:tcPr/>
                </a:tc>
              </a:tr>
              <a:tr h="882586">
                <a:tc gridSpan="2" vMerge="1">
                  <a:txBody>
                    <a:bodyPr/>
                    <a:lstStyle/>
                    <a:p>
                      <a:endParaRPr lang="hr-HR"/>
                    </a:p>
                  </a:txBody>
                  <a:tcPr/>
                </a:tc>
                <a:tc hMerge="1" vMerge="1">
                  <a:txBody>
                    <a:bodyPr/>
                    <a:lstStyle/>
                    <a:p>
                      <a:endParaRPr lang="hr-HR"/>
                    </a:p>
                  </a:txBody>
                  <a:tcPr/>
                </a:tc>
                <a:tc vMerge="1">
                  <a:txBody>
                    <a:bodyPr/>
                    <a:lstStyle/>
                    <a:p>
                      <a:endParaRPr lang="hr-HR"/>
                    </a:p>
                  </a:txBody>
                  <a:tcPr/>
                </a:tc>
                <a:tc>
                  <a:txBody>
                    <a:bodyPr/>
                    <a:lstStyle/>
                    <a:p>
                      <a:pPr algn="ctr">
                        <a:lnSpc>
                          <a:spcPct val="115000"/>
                        </a:lnSpc>
                        <a:spcAft>
                          <a:spcPts val="1000"/>
                        </a:spcAft>
                      </a:pPr>
                      <a:r>
                        <a:rPr lang="hr-HR" sz="1200">
                          <a:effectLst/>
                        </a:rPr>
                        <a:t>RBZ</a:t>
                      </a:r>
                      <a:endParaRPr lang="hr-HR" sz="1500">
                        <a:effectLst/>
                        <a:latin typeface="Calibri"/>
                        <a:ea typeface="Times New Roman"/>
                        <a:cs typeface="Times New Roman"/>
                      </a:endParaRPr>
                    </a:p>
                  </a:txBody>
                  <a:tcPr marL="90703" marR="90703" marT="0" marB="0" anchor="ctr"/>
                </a:tc>
                <a:tc>
                  <a:txBody>
                    <a:bodyPr/>
                    <a:lstStyle/>
                    <a:p>
                      <a:pPr algn="ctr">
                        <a:lnSpc>
                          <a:spcPct val="115000"/>
                        </a:lnSpc>
                        <a:spcAft>
                          <a:spcPts val="1000"/>
                        </a:spcAft>
                      </a:pPr>
                      <a:r>
                        <a:rPr lang="hr-HR" sz="1200">
                          <a:effectLst/>
                        </a:rPr>
                        <a:t>SSS</a:t>
                      </a:r>
                      <a:endParaRPr lang="hr-HR" sz="1500">
                        <a:effectLst/>
                        <a:latin typeface="Calibri"/>
                        <a:ea typeface="Times New Roman"/>
                        <a:cs typeface="Times New Roman"/>
                      </a:endParaRPr>
                    </a:p>
                  </a:txBody>
                  <a:tcPr marL="90703" marR="90703" marT="0" marB="0" anchor="ctr"/>
                </a:tc>
                <a:tc>
                  <a:txBody>
                    <a:bodyPr/>
                    <a:lstStyle/>
                    <a:p>
                      <a:pPr algn="ctr">
                        <a:lnSpc>
                          <a:spcPct val="115000"/>
                        </a:lnSpc>
                        <a:spcAft>
                          <a:spcPts val="1000"/>
                        </a:spcAft>
                      </a:pPr>
                      <a:r>
                        <a:rPr lang="hr-HR" sz="1200">
                          <a:effectLst/>
                        </a:rPr>
                        <a:t>VŠS/VSS</a:t>
                      </a:r>
                      <a:endParaRPr lang="hr-HR" sz="1500">
                        <a:effectLst/>
                        <a:latin typeface="Calibri"/>
                        <a:ea typeface="Times New Roman"/>
                        <a:cs typeface="Times New Roman"/>
                      </a:endParaRPr>
                    </a:p>
                  </a:txBody>
                  <a:tcPr marL="90703" marR="90703" marT="0" marB="0" anchor="ctr"/>
                </a:tc>
              </a:tr>
              <a:tr h="252019">
                <a:tc rowSpan="8">
                  <a:txBody>
                    <a:bodyPr/>
                    <a:lstStyle/>
                    <a:p>
                      <a:pPr algn="ctr">
                        <a:lnSpc>
                          <a:spcPct val="115000"/>
                        </a:lnSpc>
                        <a:spcAft>
                          <a:spcPts val="1000"/>
                        </a:spcAft>
                      </a:pPr>
                      <a:r>
                        <a:rPr lang="hr-HR" sz="1200">
                          <a:effectLst/>
                        </a:rPr>
                        <a:t>TVOJA INICIJATIVA-TVOJE NOVO RADNO MJESTO</a:t>
                      </a:r>
                      <a:endParaRPr lang="hr-HR" sz="1500">
                        <a:effectLst/>
                      </a:endParaRPr>
                    </a:p>
                    <a:p>
                      <a:pPr algn="ctr">
                        <a:lnSpc>
                          <a:spcPct val="115000"/>
                        </a:lnSpc>
                        <a:spcAft>
                          <a:spcPts val="1000"/>
                        </a:spcAft>
                      </a:pPr>
                      <a:r>
                        <a:rPr lang="hr-HR" sz="1200">
                          <a:effectLst/>
                        </a:rPr>
                        <a:t>Sufinanciranje samozapošljavanja nezaposlenih osoba</a:t>
                      </a:r>
                      <a:endParaRPr lang="hr-HR" sz="1500">
                        <a:effectLst/>
                        <a:latin typeface="Calibri"/>
                        <a:ea typeface="Times New Roman"/>
                        <a:cs typeface="Times New Roman"/>
                      </a:endParaRPr>
                    </a:p>
                  </a:txBody>
                  <a:tcPr marL="90703" marR="90703" marT="0" marB="0" anchor="ctr"/>
                </a:tc>
                <a:tc rowSpan="4">
                  <a:txBody>
                    <a:bodyPr/>
                    <a:lstStyle/>
                    <a:p>
                      <a:pPr algn="ctr">
                        <a:lnSpc>
                          <a:spcPct val="115000"/>
                        </a:lnSpc>
                        <a:spcAft>
                          <a:spcPts val="1000"/>
                        </a:spcAft>
                      </a:pPr>
                      <a:r>
                        <a:rPr lang="hr-HR" sz="1200">
                          <a:effectLst/>
                        </a:rPr>
                        <a:t>ostali</a:t>
                      </a:r>
                      <a:endParaRPr lang="hr-HR" sz="1500">
                        <a:effectLst/>
                        <a:latin typeface="Calibri"/>
                        <a:ea typeface="Times New Roman"/>
                        <a:cs typeface="Times New Roman"/>
                      </a:endParaRPr>
                    </a:p>
                  </a:txBody>
                  <a:tcPr marL="90703" marR="90703" marT="0" marB="0" anchor="ctr"/>
                </a:tc>
                <a:tc rowSpan="4">
                  <a:txBody>
                    <a:bodyPr/>
                    <a:lstStyle/>
                    <a:p>
                      <a:pPr algn="ctr">
                        <a:lnSpc>
                          <a:spcPct val="115000"/>
                        </a:lnSpc>
                        <a:spcAft>
                          <a:spcPts val="1000"/>
                        </a:spcAft>
                      </a:pPr>
                      <a:r>
                        <a:rPr lang="hr-HR" sz="1200">
                          <a:effectLst/>
                        </a:rPr>
                        <a:t>mali</a:t>
                      </a:r>
                      <a:endParaRPr lang="hr-HR" sz="1500">
                        <a:effectLst/>
                        <a:latin typeface="Calibri"/>
                        <a:ea typeface="Times New Roman"/>
                        <a:cs typeface="Times New Roman"/>
                      </a:endParaRPr>
                    </a:p>
                  </a:txBody>
                  <a:tcPr marL="90703" marR="90703" marT="0" marB="0" anchor="ctr"/>
                </a:tc>
                <a:tc gridSpan="3">
                  <a:txBody>
                    <a:bodyPr/>
                    <a:lstStyle/>
                    <a:p>
                      <a:pPr algn="ctr">
                        <a:lnSpc>
                          <a:spcPct val="115000"/>
                        </a:lnSpc>
                        <a:spcAft>
                          <a:spcPts val="1000"/>
                        </a:spcAft>
                      </a:pPr>
                      <a:r>
                        <a:rPr lang="hr-HR" sz="1200">
                          <a:effectLst/>
                        </a:rPr>
                        <a:t>18.880,80</a:t>
                      </a:r>
                      <a:endParaRPr lang="hr-HR" sz="1500">
                        <a:effectLst/>
                        <a:latin typeface="Calibri"/>
                        <a:ea typeface="Times New Roman"/>
                        <a:cs typeface="Times New Roman"/>
                      </a:endParaRPr>
                    </a:p>
                  </a:txBody>
                  <a:tcPr marL="90703" marR="90703" marT="0" marB="0" anchor="ctr"/>
                </a:tc>
                <a:tc hMerge="1">
                  <a:txBody>
                    <a:bodyPr/>
                    <a:lstStyle/>
                    <a:p>
                      <a:endParaRPr lang="hr-HR"/>
                    </a:p>
                  </a:txBody>
                  <a:tcPr/>
                </a:tc>
                <a:tc hMerge="1">
                  <a:txBody>
                    <a:bodyPr/>
                    <a:lstStyle/>
                    <a:p>
                      <a:endParaRPr lang="hr-HR"/>
                    </a:p>
                  </a:txBody>
                  <a:tcPr/>
                </a:tc>
              </a:tr>
              <a:tr h="252019">
                <a:tc vMerge="1">
                  <a:txBody>
                    <a:bodyPr/>
                    <a:lstStyle/>
                    <a:p>
                      <a:endParaRPr lang="hr-HR"/>
                    </a:p>
                  </a:txBody>
                  <a:tcPr/>
                </a:tc>
                <a:tc vMerge="1">
                  <a:txBody>
                    <a:bodyPr/>
                    <a:lstStyle/>
                    <a:p>
                      <a:endParaRPr lang="hr-HR"/>
                    </a:p>
                  </a:txBody>
                  <a:tcPr/>
                </a:tc>
                <a:tc vMerge="1">
                  <a:txBody>
                    <a:bodyPr/>
                    <a:lstStyle/>
                    <a:p>
                      <a:endParaRPr lang="hr-HR"/>
                    </a:p>
                  </a:txBody>
                  <a:tcPr/>
                </a:tc>
                <a:tc gridSpan="3">
                  <a:txBody>
                    <a:bodyPr/>
                    <a:lstStyle/>
                    <a:p>
                      <a:pPr algn="ctr">
                        <a:lnSpc>
                          <a:spcPct val="115000"/>
                        </a:lnSpc>
                        <a:spcAft>
                          <a:spcPts val="1000"/>
                        </a:spcAft>
                      </a:pPr>
                      <a:r>
                        <a:rPr lang="hr-HR" sz="1200">
                          <a:effectLst/>
                        </a:rPr>
                        <a:t>25.567,80</a:t>
                      </a:r>
                      <a:endParaRPr lang="hr-HR" sz="1500">
                        <a:effectLst/>
                        <a:latin typeface="Calibri"/>
                        <a:ea typeface="Times New Roman"/>
                        <a:cs typeface="Times New Roman"/>
                      </a:endParaRPr>
                    </a:p>
                  </a:txBody>
                  <a:tcPr marL="90703" marR="90703" marT="0" marB="0" anchor="ctr"/>
                </a:tc>
                <a:tc hMerge="1">
                  <a:txBody>
                    <a:bodyPr/>
                    <a:lstStyle/>
                    <a:p>
                      <a:endParaRPr lang="hr-HR"/>
                    </a:p>
                  </a:txBody>
                  <a:tcPr/>
                </a:tc>
                <a:tc hMerge="1">
                  <a:txBody>
                    <a:bodyPr/>
                    <a:lstStyle/>
                    <a:p>
                      <a:endParaRPr lang="hr-HR"/>
                    </a:p>
                  </a:txBody>
                  <a:tcPr/>
                </a:tc>
              </a:tr>
              <a:tr h="252019">
                <a:tc vMerge="1">
                  <a:txBody>
                    <a:bodyPr/>
                    <a:lstStyle/>
                    <a:p>
                      <a:endParaRPr lang="hr-HR"/>
                    </a:p>
                  </a:txBody>
                  <a:tcPr/>
                </a:tc>
                <a:tc vMerge="1">
                  <a:txBody>
                    <a:bodyPr/>
                    <a:lstStyle/>
                    <a:p>
                      <a:endParaRPr lang="hr-HR"/>
                    </a:p>
                  </a:txBody>
                  <a:tcPr/>
                </a:tc>
                <a:tc vMerge="1">
                  <a:txBody>
                    <a:bodyPr/>
                    <a:lstStyle/>
                    <a:p>
                      <a:endParaRPr lang="hr-HR"/>
                    </a:p>
                  </a:txBody>
                  <a:tcPr/>
                </a:tc>
                <a:tc gridSpan="3">
                  <a:txBody>
                    <a:bodyPr/>
                    <a:lstStyle/>
                    <a:p>
                      <a:pPr algn="ctr">
                        <a:lnSpc>
                          <a:spcPct val="115000"/>
                        </a:lnSpc>
                        <a:spcAft>
                          <a:spcPts val="1000"/>
                        </a:spcAft>
                      </a:pPr>
                      <a:r>
                        <a:rPr lang="hr-HR" sz="1200">
                          <a:effectLst/>
                        </a:rPr>
                        <a:t>29.479,60</a:t>
                      </a:r>
                      <a:endParaRPr lang="hr-HR" sz="1500">
                        <a:effectLst/>
                        <a:latin typeface="Calibri"/>
                        <a:ea typeface="Times New Roman"/>
                        <a:cs typeface="Times New Roman"/>
                      </a:endParaRPr>
                    </a:p>
                  </a:txBody>
                  <a:tcPr marL="90703" marR="90703" marT="0" marB="0" anchor="ctr"/>
                </a:tc>
                <a:tc hMerge="1">
                  <a:txBody>
                    <a:bodyPr/>
                    <a:lstStyle/>
                    <a:p>
                      <a:endParaRPr lang="hr-HR"/>
                    </a:p>
                  </a:txBody>
                  <a:tcPr/>
                </a:tc>
                <a:tc hMerge="1">
                  <a:txBody>
                    <a:bodyPr/>
                    <a:lstStyle/>
                    <a:p>
                      <a:endParaRPr lang="hr-HR"/>
                    </a:p>
                  </a:txBody>
                  <a:tcPr/>
                </a:tc>
              </a:tr>
              <a:tr h="252019">
                <a:tc vMerge="1">
                  <a:txBody>
                    <a:bodyPr/>
                    <a:lstStyle/>
                    <a:p>
                      <a:endParaRPr lang="hr-HR"/>
                    </a:p>
                  </a:txBody>
                  <a:tcPr/>
                </a:tc>
                <a:tc vMerge="1">
                  <a:txBody>
                    <a:bodyPr/>
                    <a:lstStyle/>
                    <a:p>
                      <a:endParaRPr lang="hr-HR"/>
                    </a:p>
                  </a:txBody>
                  <a:tcPr/>
                </a:tc>
                <a:tc vMerge="1">
                  <a:txBody>
                    <a:bodyPr/>
                    <a:lstStyle/>
                    <a:p>
                      <a:endParaRPr lang="hr-HR"/>
                    </a:p>
                  </a:txBody>
                  <a:tcPr/>
                </a:tc>
                <a:tc gridSpan="3">
                  <a:txBody>
                    <a:bodyPr/>
                    <a:lstStyle/>
                    <a:p>
                      <a:pPr algn="ctr">
                        <a:lnSpc>
                          <a:spcPct val="115000"/>
                        </a:lnSpc>
                        <a:spcAft>
                          <a:spcPts val="1000"/>
                        </a:spcAft>
                      </a:pPr>
                      <a:r>
                        <a:rPr lang="hr-HR" sz="1200">
                          <a:effectLst/>
                        </a:rPr>
                        <a:t>35.401,50</a:t>
                      </a:r>
                      <a:endParaRPr lang="hr-HR" sz="1500">
                        <a:effectLst/>
                        <a:latin typeface="Calibri"/>
                        <a:ea typeface="Times New Roman"/>
                        <a:cs typeface="Times New Roman"/>
                      </a:endParaRPr>
                    </a:p>
                  </a:txBody>
                  <a:tcPr marL="90703" marR="90703" marT="0" marB="0" anchor="ctr"/>
                </a:tc>
                <a:tc hMerge="1">
                  <a:txBody>
                    <a:bodyPr/>
                    <a:lstStyle/>
                    <a:p>
                      <a:endParaRPr lang="hr-HR"/>
                    </a:p>
                  </a:txBody>
                  <a:tcPr/>
                </a:tc>
                <a:tc hMerge="1">
                  <a:txBody>
                    <a:bodyPr/>
                    <a:lstStyle/>
                    <a:p>
                      <a:endParaRPr lang="hr-HR"/>
                    </a:p>
                  </a:txBody>
                  <a:tcPr/>
                </a:tc>
              </a:tr>
              <a:tr h="252019">
                <a:tc vMerge="1">
                  <a:txBody>
                    <a:bodyPr/>
                    <a:lstStyle/>
                    <a:p>
                      <a:endParaRPr lang="hr-HR"/>
                    </a:p>
                  </a:txBody>
                  <a:tcPr/>
                </a:tc>
                <a:tc rowSpan="4">
                  <a:txBody>
                    <a:bodyPr/>
                    <a:lstStyle/>
                    <a:p>
                      <a:pPr algn="ctr">
                        <a:lnSpc>
                          <a:spcPct val="115000"/>
                        </a:lnSpc>
                        <a:spcAft>
                          <a:spcPts val="1000"/>
                        </a:spcAft>
                      </a:pPr>
                      <a:r>
                        <a:rPr lang="hr-HR" sz="1200">
                          <a:effectLst/>
                        </a:rPr>
                        <a:t>osobe s invaliditet.</a:t>
                      </a:r>
                      <a:endParaRPr lang="hr-HR" sz="1500">
                        <a:effectLst/>
                        <a:latin typeface="Calibri"/>
                        <a:ea typeface="Times New Roman"/>
                        <a:cs typeface="Times New Roman"/>
                      </a:endParaRPr>
                    </a:p>
                  </a:txBody>
                  <a:tcPr marL="90703" marR="90703" marT="0" marB="0" anchor="ctr"/>
                </a:tc>
                <a:tc rowSpan="4">
                  <a:txBody>
                    <a:bodyPr/>
                    <a:lstStyle/>
                    <a:p>
                      <a:pPr algn="ctr">
                        <a:lnSpc>
                          <a:spcPct val="115000"/>
                        </a:lnSpc>
                        <a:spcAft>
                          <a:spcPts val="1000"/>
                        </a:spcAft>
                      </a:pPr>
                      <a:r>
                        <a:rPr lang="hr-HR" sz="1200">
                          <a:effectLst/>
                        </a:rPr>
                        <a:t>mali</a:t>
                      </a:r>
                      <a:endParaRPr lang="hr-HR" sz="1500">
                        <a:effectLst/>
                        <a:latin typeface="Calibri"/>
                        <a:ea typeface="Times New Roman"/>
                        <a:cs typeface="Times New Roman"/>
                      </a:endParaRPr>
                    </a:p>
                  </a:txBody>
                  <a:tcPr marL="90703" marR="90703" marT="0" marB="0" anchor="ctr"/>
                </a:tc>
                <a:tc gridSpan="3">
                  <a:txBody>
                    <a:bodyPr/>
                    <a:lstStyle/>
                    <a:p>
                      <a:pPr algn="ctr">
                        <a:lnSpc>
                          <a:spcPct val="115000"/>
                        </a:lnSpc>
                        <a:spcAft>
                          <a:spcPts val="1000"/>
                        </a:spcAft>
                      </a:pPr>
                      <a:r>
                        <a:rPr lang="hr-HR" sz="1200">
                          <a:effectLst/>
                        </a:rPr>
                        <a:t>28.321,20</a:t>
                      </a:r>
                      <a:endParaRPr lang="hr-HR" sz="1500">
                        <a:effectLst/>
                        <a:latin typeface="Calibri"/>
                        <a:ea typeface="Times New Roman"/>
                        <a:cs typeface="Times New Roman"/>
                      </a:endParaRPr>
                    </a:p>
                  </a:txBody>
                  <a:tcPr marL="90703" marR="90703" marT="0" marB="0" anchor="ctr"/>
                </a:tc>
                <a:tc hMerge="1">
                  <a:txBody>
                    <a:bodyPr/>
                    <a:lstStyle/>
                    <a:p>
                      <a:endParaRPr lang="hr-HR"/>
                    </a:p>
                  </a:txBody>
                  <a:tcPr/>
                </a:tc>
                <a:tc hMerge="1">
                  <a:txBody>
                    <a:bodyPr/>
                    <a:lstStyle/>
                    <a:p>
                      <a:endParaRPr lang="hr-HR"/>
                    </a:p>
                  </a:txBody>
                  <a:tcPr/>
                </a:tc>
              </a:tr>
              <a:tr h="252019">
                <a:tc vMerge="1">
                  <a:txBody>
                    <a:bodyPr/>
                    <a:lstStyle/>
                    <a:p>
                      <a:endParaRPr lang="hr-HR"/>
                    </a:p>
                  </a:txBody>
                  <a:tcPr/>
                </a:tc>
                <a:tc vMerge="1">
                  <a:txBody>
                    <a:bodyPr/>
                    <a:lstStyle/>
                    <a:p>
                      <a:endParaRPr lang="hr-HR"/>
                    </a:p>
                  </a:txBody>
                  <a:tcPr/>
                </a:tc>
                <a:tc vMerge="1">
                  <a:txBody>
                    <a:bodyPr/>
                    <a:lstStyle/>
                    <a:p>
                      <a:endParaRPr lang="hr-HR"/>
                    </a:p>
                  </a:txBody>
                  <a:tcPr/>
                </a:tc>
                <a:tc gridSpan="3">
                  <a:txBody>
                    <a:bodyPr/>
                    <a:lstStyle/>
                    <a:p>
                      <a:pPr algn="ctr">
                        <a:lnSpc>
                          <a:spcPct val="115000"/>
                        </a:lnSpc>
                        <a:spcAft>
                          <a:spcPts val="1000"/>
                        </a:spcAft>
                      </a:pPr>
                      <a:r>
                        <a:rPr lang="hr-HR" sz="1200">
                          <a:effectLst/>
                        </a:rPr>
                        <a:t>38.351,60</a:t>
                      </a:r>
                      <a:endParaRPr lang="hr-HR" sz="1500">
                        <a:effectLst/>
                        <a:latin typeface="Calibri"/>
                        <a:ea typeface="Times New Roman"/>
                        <a:cs typeface="Times New Roman"/>
                      </a:endParaRPr>
                    </a:p>
                  </a:txBody>
                  <a:tcPr marL="90703" marR="90703" marT="0" marB="0" anchor="ctr"/>
                </a:tc>
                <a:tc hMerge="1">
                  <a:txBody>
                    <a:bodyPr/>
                    <a:lstStyle/>
                    <a:p>
                      <a:endParaRPr lang="hr-HR"/>
                    </a:p>
                  </a:txBody>
                  <a:tcPr/>
                </a:tc>
                <a:tc hMerge="1">
                  <a:txBody>
                    <a:bodyPr/>
                    <a:lstStyle/>
                    <a:p>
                      <a:endParaRPr lang="hr-HR"/>
                    </a:p>
                  </a:txBody>
                  <a:tcPr/>
                </a:tc>
              </a:tr>
              <a:tr h="252019">
                <a:tc vMerge="1">
                  <a:txBody>
                    <a:bodyPr/>
                    <a:lstStyle/>
                    <a:p>
                      <a:endParaRPr lang="hr-HR"/>
                    </a:p>
                  </a:txBody>
                  <a:tcPr/>
                </a:tc>
                <a:tc vMerge="1">
                  <a:txBody>
                    <a:bodyPr/>
                    <a:lstStyle/>
                    <a:p>
                      <a:endParaRPr lang="hr-HR"/>
                    </a:p>
                  </a:txBody>
                  <a:tcPr/>
                </a:tc>
                <a:tc vMerge="1">
                  <a:txBody>
                    <a:bodyPr/>
                    <a:lstStyle/>
                    <a:p>
                      <a:endParaRPr lang="hr-HR"/>
                    </a:p>
                  </a:txBody>
                  <a:tcPr/>
                </a:tc>
                <a:tc gridSpan="3">
                  <a:txBody>
                    <a:bodyPr/>
                    <a:lstStyle/>
                    <a:p>
                      <a:pPr algn="ctr">
                        <a:lnSpc>
                          <a:spcPct val="115000"/>
                        </a:lnSpc>
                        <a:spcAft>
                          <a:spcPts val="1000"/>
                        </a:spcAft>
                      </a:pPr>
                      <a:r>
                        <a:rPr lang="hr-HR" sz="1200">
                          <a:effectLst/>
                        </a:rPr>
                        <a:t>44.219,40</a:t>
                      </a:r>
                      <a:endParaRPr lang="hr-HR" sz="1500">
                        <a:effectLst/>
                        <a:latin typeface="Calibri"/>
                        <a:ea typeface="Times New Roman"/>
                        <a:cs typeface="Times New Roman"/>
                      </a:endParaRPr>
                    </a:p>
                  </a:txBody>
                  <a:tcPr marL="90703" marR="90703" marT="0" marB="0" anchor="ctr"/>
                </a:tc>
                <a:tc hMerge="1">
                  <a:txBody>
                    <a:bodyPr/>
                    <a:lstStyle/>
                    <a:p>
                      <a:endParaRPr lang="hr-HR"/>
                    </a:p>
                  </a:txBody>
                  <a:tcPr/>
                </a:tc>
                <a:tc hMerge="1">
                  <a:txBody>
                    <a:bodyPr/>
                    <a:lstStyle/>
                    <a:p>
                      <a:endParaRPr lang="hr-HR"/>
                    </a:p>
                  </a:txBody>
                  <a:tcPr/>
                </a:tc>
              </a:tr>
              <a:tr h="252019">
                <a:tc vMerge="1">
                  <a:txBody>
                    <a:bodyPr/>
                    <a:lstStyle/>
                    <a:p>
                      <a:endParaRPr lang="hr-HR"/>
                    </a:p>
                  </a:txBody>
                  <a:tcPr/>
                </a:tc>
                <a:tc vMerge="1">
                  <a:txBody>
                    <a:bodyPr/>
                    <a:lstStyle/>
                    <a:p>
                      <a:endParaRPr lang="hr-HR"/>
                    </a:p>
                  </a:txBody>
                  <a:tcPr/>
                </a:tc>
                <a:tc vMerge="1">
                  <a:txBody>
                    <a:bodyPr/>
                    <a:lstStyle/>
                    <a:p>
                      <a:endParaRPr lang="hr-HR"/>
                    </a:p>
                  </a:txBody>
                  <a:tcPr/>
                </a:tc>
                <a:tc gridSpan="3">
                  <a:txBody>
                    <a:bodyPr/>
                    <a:lstStyle/>
                    <a:p>
                      <a:pPr algn="ctr">
                        <a:lnSpc>
                          <a:spcPct val="115000"/>
                        </a:lnSpc>
                        <a:spcAft>
                          <a:spcPts val="1000"/>
                        </a:spcAft>
                      </a:pPr>
                      <a:r>
                        <a:rPr lang="hr-HR" sz="1200" dirty="0">
                          <a:effectLst/>
                        </a:rPr>
                        <a:t>53.102,25</a:t>
                      </a:r>
                      <a:endParaRPr lang="hr-HR" sz="1500" dirty="0">
                        <a:effectLst/>
                        <a:latin typeface="Calibri"/>
                        <a:ea typeface="Times New Roman"/>
                        <a:cs typeface="Times New Roman"/>
                      </a:endParaRPr>
                    </a:p>
                  </a:txBody>
                  <a:tcPr marL="90703" marR="90703" marT="0" marB="0" anchor="ctr"/>
                </a:tc>
                <a:tc hMerge="1">
                  <a:txBody>
                    <a:bodyPr/>
                    <a:lstStyle/>
                    <a:p>
                      <a:endParaRPr lang="hr-HR"/>
                    </a:p>
                  </a:txBody>
                  <a:tcPr/>
                </a:tc>
                <a:tc hMerge="1">
                  <a:txBody>
                    <a:bodyPr/>
                    <a:lstStyle/>
                    <a:p>
                      <a:endParaRPr lang="hr-HR"/>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pPr algn="ctr">
              <a:defRPr/>
            </a:pPr>
            <a:r>
              <a:rPr lang="hr-HR" sz="2000" dirty="0">
                <a:solidFill>
                  <a:srgbClr val="C00000"/>
                </a:solidFill>
                <a:effectLst/>
              </a:rPr>
              <a:t>TABLIČNI PRIKAZ IZRAČUNAVANJA VISINE POTPORE OVISNO O VRSTI POTPORE, CILJNOJ SKUPINI I VELIČINI POSLODAVCA</a:t>
            </a:r>
            <a:endParaRPr lang="hr-HR" dirty="0"/>
          </a:p>
        </p:txBody>
      </p:sp>
      <p:sp>
        <p:nvSpPr>
          <p:cNvPr id="4" name="Rezervirano mjesto broja slajda 3"/>
          <p:cNvSpPr>
            <a:spLocks noGrp="1"/>
          </p:cNvSpPr>
          <p:nvPr>
            <p:ph type="sldNum" sz="quarter" idx="12"/>
          </p:nvPr>
        </p:nvSpPr>
        <p:spPr/>
        <p:txBody>
          <a:bodyPr/>
          <a:lstStyle/>
          <a:p>
            <a:pPr>
              <a:defRPr/>
            </a:pPr>
            <a:fld id="{57E7A814-B0E3-48A1-B4E0-213B43B85D1A}" type="slidenum">
              <a:rPr lang="hr-HR" smtClean="0"/>
              <a:pPr>
                <a:defRPr/>
              </a:pPr>
              <a:t>25</a:t>
            </a:fld>
            <a:endParaRPr lang="hr-HR" dirty="0"/>
          </a:p>
        </p:txBody>
      </p:sp>
      <p:graphicFrame>
        <p:nvGraphicFramePr>
          <p:cNvPr id="5" name="Tablica 4"/>
          <p:cNvGraphicFramePr>
            <a:graphicFrameLocks noGrp="1"/>
          </p:cNvGraphicFramePr>
          <p:nvPr/>
        </p:nvGraphicFramePr>
        <p:xfrm>
          <a:off x="395288" y="1849438"/>
          <a:ext cx="7777162" cy="3424237"/>
        </p:xfrm>
        <a:graphic>
          <a:graphicData uri="http://schemas.openxmlformats.org/drawingml/2006/table">
            <a:tbl>
              <a:tblPr firstRow="1" firstCol="1" bandRow="1" bandCol="1">
                <a:tableStyleId>{C4B1156A-380E-4F78-BDF5-A606A8083BF9}</a:tableStyleId>
              </a:tblPr>
              <a:tblGrid>
                <a:gridCol w="1728258"/>
                <a:gridCol w="1752947"/>
                <a:gridCol w="1777637"/>
                <a:gridCol w="2518320"/>
              </a:tblGrid>
              <a:tr h="1794890">
                <a:tc>
                  <a:txBody>
                    <a:bodyPr/>
                    <a:lstStyle/>
                    <a:p>
                      <a:pPr algn="ctr">
                        <a:lnSpc>
                          <a:spcPct val="115000"/>
                        </a:lnSpc>
                        <a:spcAft>
                          <a:spcPts val="1000"/>
                        </a:spcAft>
                      </a:pPr>
                      <a:r>
                        <a:rPr lang="hr-HR" sz="1300" dirty="0">
                          <a:effectLst/>
                        </a:rPr>
                        <a:t> „ZNANJE SE ISPLATI I ZA ZAPOSLENE“</a:t>
                      </a:r>
                      <a:endParaRPr lang="hr-HR" sz="1400" dirty="0">
                        <a:effectLst/>
                      </a:endParaRPr>
                    </a:p>
                    <a:p>
                      <a:pPr algn="ctr">
                        <a:lnSpc>
                          <a:spcPct val="115000"/>
                        </a:lnSpc>
                        <a:spcAft>
                          <a:spcPts val="1000"/>
                        </a:spcAft>
                      </a:pPr>
                      <a:r>
                        <a:rPr lang="hr-HR" sz="1300" dirty="0">
                          <a:effectLst/>
                        </a:rPr>
                        <a:t>I</a:t>
                      </a:r>
                      <a:endParaRPr lang="hr-HR" sz="1400" dirty="0">
                        <a:effectLst/>
                      </a:endParaRPr>
                    </a:p>
                    <a:p>
                      <a:pPr algn="ctr">
                        <a:lnSpc>
                          <a:spcPct val="115000"/>
                        </a:lnSpc>
                        <a:spcAft>
                          <a:spcPts val="1000"/>
                        </a:spcAft>
                      </a:pPr>
                      <a:r>
                        <a:rPr lang="hr-HR" sz="1300" dirty="0">
                          <a:effectLst/>
                        </a:rPr>
                        <a:t>„UČIM UZ POSAO</a:t>
                      </a:r>
                      <a:r>
                        <a:rPr lang="hr-HR" sz="1300" dirty="0" smtClean="0">
                          <a:effectLst/>
                        </a:rPr>
                        <a:t>“</a:t>
                      </a:r>
                      <a:endParaRPr lang="hr-HR" sz="1400" dirty="0">
                        <a:effectLst/>
                      </a:endParaRPr>
                    </a:p>
                  </a:txBody>
                  <a:tcPr marL="90441" marR="90441" marT="0" marB="0" anchor="ctr"/>
                </a:tc>
                <a:tc>
                  <a:txBody>
                    <a:bodyPr/>
                    <a:lstStyle/>
                    <a:p>
                      <a:pPr algn="ctr">
                        <a:lnSpc>
                          <a:spcPct val="115000"/>
                        </a:lnSpc>
                        <a:spcAft>
                          <a:spcPts val="1000"/>
                        </a:spcAft>
                      </a:pPr>
                      <a:r>
                        <a:rPr lang="hr-HR" sz="1300" dirty="0">
                          <a:effectLst/>
                        </a:rPr>
                        <a:t>Status poslodavca</a:t>
                      </a:r>
                      <a:endParaRPr lang="hr-HR" sz="1400" dirty="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Intenzitet opravdanog troška</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Maksimalan iznos potpore za usavršavanje po osobi</a:t>
                      </a:r>
                      <a:endParaRPr lang="hr-HR" sz="1400">
                        <a:effectLst/>
                        <a:latin typeface="Calibri"/>
                        <a:ea typeface="Times New Roman"/>
                        <a:cs typeface="Times New Roman"/>
                      </a:endParaRPr>
                    </a:p>
                  </a:txBody>
                  <a:tcPr marL="90441" marR="90441" marT="0" marB="0" anchor="ctr"/>
                </a:tc>
              </a:tr>
              <a:tr h="456285">
                <a:tc>
                  <a:txBody>
                    <a:bodyPr/>
                    <a:lstStyle/>
                    <a:p>
                      <a:pPr algn="ctr">
                        <a:lnSpc>
                          <a:spcPct val="115000"/>
                        </a:lnSpc>
                        <a:spcAft>
                          <a:spcPts val="1000"/>
                        </a:spcAft>
                      </a:pPr>
                      <a:r>
                        <a:rPr lang="hr-HR" sz="1300">
                          <a:effectLst/>
                        </a:rPr>
                        <a:t>Opće usavršavanje</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mali i srednji</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70%</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11.400,00</a:t>
                      </a:r>
                      <a:endParaRPr lang="hr-HR" sz="1400">
                        <a:effectLst/>
                        <a:latin typeface="Calibri"/>
                        <a:ea typeface="Times New Roman"/>
                        <a:cs typeface="Times New Roman"/>
                      </a:endParaRPr>
                    </a:p>
                  </a:txBody>
                  <a:tcPr marL="90441" marR="90441" marT="0" marB="0" anchor="ctr"/>
                </a:tc>
              </a:tr>
              <a:tr h="358389">
                <a:tc>
                  <a:txBody>
                    <a:bodyPr/>
                    <a:lstStyle/>
                    <a:p>
                      <a:pPr algn="ctr">
                        <a:lnSpc>
                          <a:spcPct val="115000"/>
                        </a:lnSpc>
                        <a:spcAft>
                          <a:spcPts val="1000"/>
                        </a:spcAft>
                      </a:pPr>
                      <a:r>
                        <a:rPr lang="hr-HR" sz="1300">
                          <a:effectLst/>
                        </a:rPr>
                        <a:t> </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veliki</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60%</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9.771,00</a:t>
                      </a:r>
                      <a:endParaRPr lang="hr-HR" sz="1400">
                        <a:effectLst/>
                        <a:latin typeface="Calibri"/>
                        <a:ea typeface="Times New Roman"/>
                        <a:cs typeface="Times New Roman"/>
                      </a:endParaRPr>
                    </a:p>
                  </a:txBody>
                  <a:tcPr marL="90441" marR="90441" marT="0" marB="0" anchor="ctr"/>
                </a:tc>
              </a:tr>
              <a:tr h="456285">
                <a:tc>
                  <a:txBody>
                    <a:bodyPr/>
                    <a:lstStyle/>
                    <a:p>
                      <a:pPr algn="ctr">
                        <a:lnSpc>
                          <a:spcPct val="115000"/>
                        </a:lnSpc>
                        <a:spcAft>
                          <a:spcPts val="1000"/>
                        </a:spcAft>
                      </a:pPr>
                      <a:r>
                        <a:rPr lang="hr-HR" sz="1300">
                          <a:effectLst/>
                        </a:rPr>
                        <a:t>Posebno usavršavanje</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mali i srednji</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35%</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5.700,00</a:t>
                      </a:r>
                      <a:endParaRPr lang="hr-HR" sz="1400">
                        <a:effectLst/>
                        <a:latin typeface="Calibri"/>
                        <a:ea typeface="Times New Roman"/>
                        <a:cs typeface="Times New Roman"/>
                      </a:endParaRPr>
                    </a:p>
                  </a:txBody>
                  <a:tcPr marL="90441" marR="90441" marT="0" marB="0" anchor="ctr"/>
                </a:tc>
              </a:tr>
              <a:tr h="358389">
                <a:tc>
                  <a:txBody>
                    <a:bodyPr/>
                    <a:lstStyle/>
                    <a:p>
                      <a:pPr algn="ctr">
                        <a:lnSpc>
                          <a:spcPct val="115000"/>
                        </a:lnSpc>
                        <a:spcAft>
                          <a:spcPts val="1000"/>
                        </a:spcAft>
                      </a:pPr>
                      <a:r>
                        <a:rPr lang="hr-HR" sz="1300">
                          <a:effectLst/>
                        </a:rPr>
                        <a:t> </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veliki</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a:effectLst/>
                        </a:rPr>
                        <a:t>25%</a:t>
                      </a:r>
                      <a:endParaRPr lang="hr-HR" sz="1400">
                        <a:effectLst/>
                        <a:latin typeface="Calibri"/>
                        <a:ea typeface="Times New Roman"/>
                        <a:cs typeface="Times New Roman"/>
                      </a:endParaRPr>
                    </a:p>
                  </a:txBody>
                  <a:tcPr marL="90441" marR="90441" marT="0" marB="0" anchor="ctr"/>
                </a:tc>
                <a:tc>
                  <a:txBody>
                    <a:bodyPr/>
                    <a:lstStyle/>
                    <a:p>
                      <a:pPr algn="ctr">
                        <a:lnSpc>
                          <a:spcPct val="115000"/>
                        </a:lnSpc>
                        <a:spcAft>
                          <a:spcPts val="1000"/>
                        </a:spcAft>
                      </a:pPr>
                      <a:r>
                        <a:rPr lang="hr-HR" sz="1300" dirty="0">
                          <a:effectLst/>
                        </a:rPr>
                        <a:t>4.071,00</a:t>
                      </a:r>
                      <a:endParaRPr lang="hr-HR" sz="1400" dirty="0">
                        <a:effectLst/>
                        <a:latin typeface="Calibri"/>
                        <a:ea typeface="Times New Roman"/>
                        <a:cs typeface="Times New Roman"/>
                      </a:endParaRPr>
                    </a:p>
                  </a:txBody>
                  <a:tcPr marL="90441" marR="90441" marT="0" marB="0" anchor="ct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21E7FB93-1B30-42BD-8788-78B09F265DB1}" type="slidenum">
              <a:rPr lang="hr-HR"/>
              <a:pPr>
                <a:defRPr/>
              </a:pPr>
              <a:t>26</a:t>
            </a:fld>
            <a:endParaRPr lang="hr-HR" dirty="0"/>
          </a:p>
        </p:txBody>
      </p:sp>
      <p:sp>
        <p:nvSpPr>
          <p:cNvPr id="32771" name="Content Placeholder 1"/>
          <p:cNvSpPr>
            <a:spLocks noGrp="1"/>
          </p:cNvSpPr>
          <p:nvPr>
            <p:ph idx="1"/>
          </p:nvPr>
        </p:nvSpPr>
        <p:spPr>
          <a:xfrm>
            <a:off x="457200" y="1855788"/>
            <a:ext cx="8229600" cy="4525962"/>
          </a:xfrm>
        </p:spPr>
        <p:txBody>
          <a:bodyPr/>
          <a:lstStyle/>
          <a:p>
            <a:pPr eaLnBrk="1" hangingPunct="1"/>
            <a:endParaRPr lang="hr-HR" smtClean="0"/>
          </a:p>
          <a:p>
            <a:pPr eaLnBrk="1" hangingPunct="1"/>
            <a:endParaRPr lang="hr-HR" smtClean="0"/>
          </a:p>
          <a:p>
            <a:pPr algn="ctr" eaLnBrk="1" hangingPunct="1">
              <a:buFont typeface="Wingdings 3" pitchFamily="18" charset="2"/>
              <a:buNone/>
            </a:pPr>
            <a:r>
              <a:rPr lang="hr-HR" sz="2800" smtClean="0"/>
              <a:t>	Prezentacija promotivnih paketa svim zainteresiranim korisnicima </a:t>
            </a:r>
          </a:p>
          <a:p>
            <a:pPr algn="ctr" eaLnBrk="1" hangingPunct="1">
              <a:buFont typeface="Wingdings 3" pitchFamily="18" charset="2"/>
              <a:buNone/>
            </a:pPr>
            <a:r>
              <a:rPr lang="hr-HR" sz="2800" smtClean="0"/>
              <a:t>(poslodavci, ciljne skupine nezaposlenih,...</a:t>
            </a:r>
            <a:r>
              <a:rPr lang="hr-HR" smtClean="0"/>
              <a:t>)</a:t>
            </a:r>
          </a:p>
        </p:txBody>
      </p:sp>
      <p:sp>
        <p:nvSpPr>
          <p:cNvPr id="3" name="Title 2"/>
          <p:cNvSpPr>
            <a:spLocks noGrp="1"/>
          </p:cNvSpPr>
          <p:nvPr>
            <p:ph type="title"/>
          </p:nvPr>
        </p:nvSpPr>
        <p:spPr>
          <a:xfrm>
            <a:off x="457200" y="557808"/>
            <a:ext cx="8229600" cy="1143000"/>
          </a:xfrm>
        </p:spPr>
        <p:txBody>
          <a:bodyPr>
            <a:noAutofit/>
          </a:bodyPr>
          <a:lstStyle/>
          <a:p>
            <a:pPr algn="ctr" eaLnBrk="1" fontAlgn="auto" hangingPunct="1">
              <a:spcAft>
                <a:spcPts val="0"/>
              </a:spcAft>
              <a:defRPr/>
            </a:pPr>
            <a:r>
              <a:rPr lang="hr-HR" sz="3600" dirty="0">
                <a:solidFill>
                  <a:srgbClr val="D1000E"/>
                </a:solidFill>
              </a:rPr>
              <a:t>Razgovor </a:t>
            </a:r>
            <a:r>
              <a:rPr lang="hr-HR" sz="3600" dirty="0" smtClean="0">
                <a:solidFill>
                  <a:srgbClr val="D1000E"/>
                </a:solidFill>
              </a:rPr>
              <a:t>s </a:t>
            </a:r>
            <a:r>
              <a:rPr lang="hr-HR" sz="3600" dirty="0">
                <a:solidFill>
                  <a:srgbClr val="D1000E"/>
                </a:solidFill>
              </a:rPr>
              <a:t>partnerima i zainteresiranim dionicima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7"/>
          <p:cNvSpPr>
            <a:spLocks noGrp="1"/>
          </p:cNvSpPr>
          <p:nvPr>
            <p:ph type="sldNum" sz="quarter" idx="12"/>
          </p:nvPr>
        </p:nvSpPr>
        <p:spPr/>
        <p:txBody>
          <a:bodyPr/>
          <a:lstStyle/>
          <a:p>
            <a:pPr>
              <a:defRPr/>
            </a:pPr>
            <a:fld id="{771737C5-238C-4599-B183-6ECD0B370CF5}" type="slidenum">
              <a:rPr lang="hr-HR"/>
              <a:pPr>
                <a:defRPr/>
              </a:pPr>
              <a:t>27</a:t>
            </a:fld>
            <a:endParaRPr lang="hr-HR" dirty="0"/>
          </a:p>
        </p:txBody>
      </p:sp>
      <p:sp>
        <p:nvSpPr>
          <p:cNvPr id="4" name="TextBox 3"/>
          <p:cNvSpPr txBox="1"/>
          <p:nvPr/>
        </p:nvSpPr>
        <p:spPr>
          <a:xfrm>
            <a:off x="1692275" y="2938463"/>
            <a:ext cx="5759450" cy="922337"/>
          </a:xfrm>
          <a:prstGeom prst="rect">
            <a:avLst/>
          </a:prstGeom>
          <a:noFill/>
        </p:spPr>
        <p:txBody>
          <a:bodyPr>
            <a:spAutoFit/>
          </a:bodyPr>
          <a:lstStyle/>
          <a:p>
            <a:pPr algn="ctr" fontAlgn="auto">
              <a:spcBef>
                <a:spcPts val="0"/>
              </a:spcBef>
              <a:spcAft>
                <a:spcPts val="0"/>
              </a:spcAft>
              <a:defRPr/>
            </a:pPr>
            <a:r>
              <a:rPr lang="hr-HR" sz="5400" b="1" dirty="0">
                <a:solidFill>
                  <a:schemeClr val="tx2"/>
                </a:solidFill>
                <a:effectLst>
                  <a:outerShdw blurRad="31750" dist="25400" dir="5400000" algn="tl" rotWithShape="0">
                    <a:srgbClr val="000000">
                      <a:alpha val="25000"/>
                    </a:srgbClr>
                  </a:outerShdw>
                </a:effectLst>
                <a:latin typeface="+mj-lt"/>
                <a:ea typeface="+mj-ea"/>
                <a:cs typeface="+mj-cs"/>
              </a:rPr>
              <a:t>Hvala na pažnji!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zervirano mjesto sadržaja 1"/>
          <p:cNvSpPr>
            <a:spLocks noGrp="1"/>
          </p:cNvSpPr>
          <p:nvPr>
            <p:ph idx="1"/>
          </p:nvPr>
        </p:nvSpPr>
        <p:spPr/>
        <p:txBody>
          <a:bodyPr anchor="ctr"/>
          <a:lstStyle/>
          <a:p>
            <a:pPr>
              <a:spcAft>
                <a:spcPts val="1800"/>
              </a:spcAft>
            </a:pPr>
            <a:r>
              <a:rPr lang="hr-HR" sz="2400" b="1" smtClean="0">
                <a:solidFill>
                  <a:srgbClr val="C00000"/>
                </a:solidFill>
              </a:rPr>
              <a:t>35.099 </a:t>
            </a:r>
            <a:r>
              <a:rPr lang="hr-HR" sz="2400" b="1" smtClean="0"/>
              <a:t>ili SAMO </a:t>
            </a:r>
            <a:r>
              <a:rPr lang="hr-HR" sz="2400" b="1" smtClean="0">
                <a:solidFill>
                  <a:srgbClr val="C00000"/>
                </a:solidFill>
              </a:rPr>
              <a:t>11 %</a:t>
            </a:r>
            <a:r>
              <a:rPr lang="hr-HR" sz="2400" b="1" smtClean="0"/>
              <a:t> NEZAPOSLENIH  IMA PRVI STUPANJ FAKULTETA, STRUČNI STUDIJ, FAKULTET MAGISTERIJ, DOKTORAT</a:t>
            </a:r>
            <a:endParaRPr lang="hr-HR" sz="800" b="1" smtClean="0"/>
          </a:p>
          <a:p>
            <a:pPr>
              <a:spcAft>
                <a:spcPts val="1800"/>
              </a:spcAft>
            </a:pPr>
            <a:r>
              <a:rPr lang="hr-HR" sz="2400" b="1" smtClean="0">
                <a:solidFill>
                  <a:srgbClr val="C00000"/>
                </a:solidFill>
              </a:rPr>
              <a:t>199.563 </a:t>
            </a:r>
            <a:r>
              <a:rPr lang="hr-HR" sz="2400" b="1" smtClean="0"/>
              <a:t>OSOBE ILI </a:t>
            </a:r>
            <a:r>
              <a:rPr lang="hr-HR" sz="2400" b="1" smtClean="0">
                <a:solidFill>
                  <a:srgbClr val="C00000"/>
                </a:solidFill>
              </a:rPr>
              <a:t>62,1%</a:t>
            </a:r>
            <a:r>
              <a:rPr lang="hr-HR" sz="2400" b="1" smtClean="0"/>
              <a:t>  IMA SREDNJU ŠKOLU</a:t>
            </a:r>
          </a:p>
          <a:p>
            <a:pPr>
              <a:spcAft>
                <a:spcPts val="1800"/>
              </a:spcAft>
            </a:pPr>
            <a:r>
              <a:rPr lang="hr-HR" sz="2400" b="1" smtClean="0">
                <a:solidFill>
                  <a:srgbClr val="C00000"/>
                </a:solidFill>
              </a:rPr>
              <a:t>68.466 </a:t>
            </a:r>
            <a:r>
              <a:rPr lang="hr-HR" sz="2400" b="1" smtClean="0"/>
              <a:t>OSOBA ILI </a:t>
            </a:r>
            <a:r>
              <a:rPr lang="hr-HR" sz="2400" b="1" smtClean="0">
                <a:solidFill>
                  <a:srgbClr val="C00000"/>
                </a:solidFill>
              </a:rPr>
              <a:t>21,3%</a:t>
            </a:r>
            <a:r>
              <a:rPr lang="hr-HR" sz="2400" b="1" smtClean="0"/>
              <a:t> OSNOVNU ŠKOLU</a:t>
            </a:r>
          </a:p>
          <a:p>
            <a:r>
              <a:rPr lang="hr-HR" sz="2400" b="1" smtClean="0">
                <a:solidFill>
                  <a:srgbClr val="C00000"/>
                </a:solidFill>
              </a:rPr>
              <a:t>18.115</a:t>
            </a:r>
            <a:r>
              <a:rPr lang="hr-HR" sz="2400" b="1" smtClean="0"/>
              <a:t> ILI </a:t>
            </a:r>
            <a:r>
              <a:rPr lang="hr-HR" sz="2400" b="1" smtClean="0">
                <a:solidFill>
                  <a:srgbClr val="C00000"/>
                </a:solidFill>
              </a:rPr>
              <a:t>5,6%</a:t>
            </a:r>
            <a:r>
              <a:rPr lang="hr-HR" sz="2400" b="1" smtClean="0"/>
              <a:t> NEMA NI OSNOVNU ŠKOLU</a:t>
            </a:r>
          </a:p>
        </p:txBody>
      </p:sp>
      <p:sp>
        <p:nvSpPr>
          <p:cNvPr id="3" name="Naslov 2"/>
          <p:cNvSpPr>
            <a:spLocks noGrp="1"/>
          </p:cNvSpPr>
          <p:nvPr>
            <p:ph type="title"/>
          </p:nvPr>
        </p:nvSpPr>
        <p:spPr/>
        <p:txBody>
          <a:bodyPr>
            <a:noAutofit/>
          </a:bodyPr>
          <a:lstStyle/>
          <a:p>
            <a:pPr algn="ctr">
              <a:defRPr/>
            </a:pPr>
            <a:r>
              <a:rPr lang="hr-HR" sz="3700" dirty="0">
                <a:solidFill>
                  <a:srgbClr val="C00000"/>
                </a:solidFill>
                <a:effectLst>
                  <a:outerShdw blurRad="38100" dist="38100" dir="2700000" algn="tl">
                    <a:srgbClr val="000000">
                      <a:alpha val="43137"/>
                    </a:srgbClr>
                  </a:outerShdw>
                </a:effectLst>
              </a:rPr>
              <a:t>STRUKTURA NEZAPOSLENIH </a:t>
            </a:r>
            <a:r>
              <a:rPr lang="hr-HR" sz="3700" dirty="0" smtClean="0">
                <a:solidFill>
                  <a:srgbClr val="C00000"/>
                </a:solidFill>
                <a:effectLst>
                  <a:outerShdw blurRad="38100" dist="38100" dir="2700000" algn="tl">
                    <a:srgbClr val="000000">
                      <a:alpha val="43137"/>
                    </a:srgbClr>
                  </a:outerShdw>
                </a:effectLst>
              </a:rPr>
              <a:t>OSOBA-PROSJEK</a:t>
            </a:r>
            <a:endParaRPr lang="hr-HR" sz="3700" dirty="0">
              <a:solidFill>
                <a:srgbClr val="C00000"/>
              </a:solidFill>
              <a:effectLst>
                <a:outerShdw blurRad="38100" dist="38100" dir="2700000" algn="tl">
                  <a:srgbClr val="000000">
                    <a:alpha val="43137"/>
                  </a:srgbClr>
                </a:outerShdw>
              </a:effectLst>
            </a:endParaRPr>
          </a:p>
        </p:txBody>
      </p:sp>
      <p:sp>
        <p:nvSpPr>
          <p:cNvPr id="4" name="Rezervirano mjesto broja slajda 3"/>
          <p:cNvSpPr>
            <a:spLocks noGrp="1"/>
          </p:cNvSpPr>
          <p:nvPr>
            <p:ph type="sldNum" sz="quarter" idx="12"/>
          </p:nvPr>
        </p:nvSpPr>
        <p:spPr/>
        <p:txBody>
          <a:bodyPr/>
          <a:lstStyle/>
          <a:p>
            <a:pPr>
              <a:defRPr/>
            </a:pPr>
            <a:fld id="{F492C5A7-0154-4546-835C-93DFE0405475}" type="slidenum">
              <a:rPr lang="hr-HR" smtClean="0"/>
              <a:pPr>
                <a:defRPr/>
              </a:pPr>
              <a:t>3</a:t>
            </a:fld>
            <a:endParaRPr lang="hr-H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zervirano mjesto broja slajda 3"/>
          <p:cNvSpPr>
            <a:spLocks noGrp="1"/>
          </p:cNvSpPr>
          <p:nvPr>
            <p:ph type="sldNum" sz="quarter" idx="12"/>
          </p:nvPr>
        </p:nvSpPr>
        <p:spPr/>
        <p:txBody>
          <a:bodyPr/>
          <a:lstStyle/>
          <a:p>
            <a:pPr>
              <a:defRPr/>
            </a:pPr>
            <a:fld id="{12ED0954-2F5E-47CE-86CA-3CF19C8125F9}" type="slidenum">
              <a:rPr lang="hr-HR" smtClean="0"/>
              <a:pPr>
                <a:defRPr/>
              </a:pPr>
              <a:t>4</a:t>
            </a:fld>
            <a:endParaRPr lang="hr-HR" dirty="0"/>
          </a:p>
        </p:txBody>
      </p:sp>
      <p:pic>
        <p:nvPicPr>
          <p:cNvPr id="10243" name="Rezervirano mjesto sadržaja 4"/>
          <p:cNvPicPr>
            <a:picLocks noGrp="1"/>
          </p:cNvPicPr>
          <p:nvPr>
            <p:ph idx="1"/>
          </p:nvPr>
        </p:nvPicPr>
        <p:blipFill>
          <a:blip r:embed="rId2"/>
          <a:srcRect/>
          <a:stretch>
            <a:fillRect/>
          </a:stretch>
        </p:blipFill>
        <p:spPr>
          <a:xfrm>
            <a:off x="900113" y="1628775"/>
            <a:ext cx="7310437" cy="4608513"/>
          </a:xfrm>
        </p:spPr>
      </p:pic>
      <p:sp>
        <p:nvSpPr>
          <p:cNvPr id="6" name="Naslov 2"/>
          <p:cNvSpPr txBox="1">
            <a:spLocks/>
          </p:cNvSpPr>
          <p:nvPr/>
        </p:nvSpPr>
        <p:spPr>
          <a:xfrm>
            <a:off x="609600" y="427038"/>
            <a:ext cx="8229600" cy="1143000"/>
          </a:xfrm>
          <a:prstGeom prst="rect">
            <a:avLst/>
          </a:prstGeom>
        </p:spPr>
        <p:txBody>
          <a:bodyPr anchor="ctr">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1"/>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a:defRPr/>
            </a:pPr>
            <a:r>
              <a:rPr lang="hr-HR" sz="3700" smtClean="0">
                <a:solidFill>
                  <a:srgbClr val="C00000"/>
                </a:solidFill>
                <a:effectLst>
                  <a:outerShdw blurRad="38100" dist="38100" dir="2700000" algn="tl">
                    <a:srgbClr val="000000">
                      <a:alpha val="43137"/>
                    </a:srgbClr>
                  </a:outerShdw>
                </a:effectLst>
              </a:rPr>
              <a:t>STRUKTURA NEZAPOSLENIH OSOBA-PROSJEK</a:t>
            </a:r>
            <a:endParaRPr lang="hr-HR" sz="3700"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pPr>
              <a:defRPr/>
            </a:pPr>
            <a:fld id="{4391AACE-19B2-4590-AB49-CB8D0513E426}" type="slidenum">
              <a:rPr lang="hr-HR"/>
              <a:pPr>
                <a:defRPr/>
              </a:pPr>
              <a:t>5</a:t>
            </a:fld>
            <a:endParaRPr lang="hr-HR" dirty="0"/>
          </a:p>
        </p:txBody>
      </p:sp>
      <p:sp>
        <p:nvSpPr>
          <p:cNvPr id="3" name="Title 2"/>
          <p:cNvSpPr>
            <a:spLocks noGrp="1"/>
          </p:cNvSpPr>
          <p:nvPr>
            <p:ph type="title"/>
          </p:nvPr>
        </p:nvSpPr>
        <p:spPr/>
        <p:txBody>
          <a:bodyPr/>
          <a:lstStyle/>
          <a:p>
            <a:pPr algn="ctr" eaLnBrk="1" fontAlgn="auto" hangingPunct="1">
              <a:spcAft>
                <a:spcPts val="0"/>
              </a:spcAft>
              <a:defRPr/>
            </a:pPr>
            <a:r>
              <a:rPr lang="hr-HR" sz="3600" dirty="0">
                <a:solidFill>
                  <a:srgbClr val="D1000E"/>
                </a:solidFill>
                <a:effectLst>
                  <a:outerShdw blurRad="38100" dist="38100" dir="2700000" algn="tl">
                    <a:srgbClr val="000000">
                      <a:alpha val="43137"/>
                    </a:srgbClr>
                  </a:outerShdw>
                </a:effectLst>
              </a:rPr>
              <a:t>Rezultati </a:t>
            </a:r>
            <a:r>
              <a:rPr lang="hr-HR" sz="3600" dirty="0" smtClean="0">
                <a:solidFill>
                  <a:srgbClr val="D1000E"/>
                </a:solidFill>
                <a:effectLst>
                  <a:outerShdw blurRad="38100" dist="38100" dir="2700000" algn="tl">
                    <a:srgbClr val="000000">
                      <a:alpha val="43137"/>
                    </a:srgbClr>
                  </a:outerShdw>
                </a:effectLst>
              </a:rPr>
              <a:t>provedbe MAPZ</a:t>
            </a:r>
            <a:endParaRPr lang="hr-HR" sz="3600" dirty="0">
              <a:effectLst>
                <a:outerShdw blurRad="38100" dist="38100" dir="2700000" algn="tl">
                  <a:srgbClr val="000000">
                    <a:alpha val="43137"/>
                  </a:srgbClr>
                </a:outerShdw>
              </a:effectLst>
            </a:endParaRPr>
          </a:p>
        </p:txBody>
      </p:sp>
      <p:sp>
        <p:nvSpPr>
          <p:cNvPr id="11268" name="Rectangle 39"/>
          <p:cNvSpPr>
            <a:spLocks noChangeArrowheads="1"/>
          </p:cNvSpPr>
          <p:nvPr/>
        </p:nvSpPr>
        <p:spPr bwMode="auto">
          <a:xfrm>
            <a:off x="4443413" y="4610100"/>
            <a:ext cx="257175" cy="366713"/>
          </a:xfrm>
          <a:prstGeom prst="rect">
            <a:avLst/>
          </a:prstGeom>
          <a:noFill/>
          <a:ln w="9525">
            <a:noFill/>
            <a:miter lim="800000"/>
            <a:headEnd/>
            <a:tailEnd/>
          </a:ln>
          <a:effectLst/>
        </p:spPr>
        <p:txBody>
          <a:bodyPr wrap="none" anchor="ctr">
            <a:spAutoFit/>
          </a:bodyPr>
          <a:lstStyle/>
          <a:p>
            <a:pPr algn="ctr"/>
            <a:r>
              <a:rPr lang="en-US"/>
              <a:t> </a:t>
            </a:r>
          </a:p>
        </p:txBody>
      </p:sp>
      <p:sp>
        <p:nvSpPr>
          <p:cNvPr id="11269" name="Rectangle 50"/>
          <p:cNvSpPr>
            <a:spLocks noChangeArrowheads="1"/>
          </p:cNvSpPr>
          <p:nvPr/>
        </p:nvSpPr>
        <p:spPr bwMode="auto">
          <a:xfrm>
            <a:off x="4443413" y="4610100"/>
            <a:ext cx="257175" cy="366713"/>
          </a:xfrm>
          <a:prstGeom prst="rect">
            <a:avLst/>
          </a:prstGeom>
          <a:noFill/>
          <a:ln w="9525">
            <a:noFill/>
            <a:miter lim="800000"/>
            <a:headEnd/>
            <a:tailEnd/>
          </a:ln>
          <a:effectLst/>
        </p:spPr>
        <p:txBody>
          <a:bodyPr wrap="none" anchor="ctr">
            <a:spAutoFit/>
          </a:bodyPr>
          <a:lstStyle/>
          <a:p>
            <a:pPr algn="ctr"/>
            <a:r>
              <a:rPr lang="en-US"/>
              <a:t> </a:t>
            </a:r>
          </a:p>
        </p:txBody>
      </p:sp>
      <p:graphicFrame>
        <p:nvGraphicFramePr>
          <p:cNvPr id="5" name="Tablica 4"/>
          <p:cNvGraphicFramePr>
            <a:graphicFrameLocks noGrp="1"/>
          </p:cNvGraphicFramePr>
          <p:nvPr/>
        </p:nvGraphicFramePr>
        <p:xfrm>
          <a:off x="377825" y="1196975"/>
          <a:ext cx="8388349" cy="4960938"/>
        </p:xfrm>
        <a:graphic>
          <a:graphicData uri="http://schemas.openxmlformats.org/drawingml/2006/table">
            <a:tbl>
              <a:tblPr bandRow="1">
                <a:tableStyleId>{3B4B98B0-60AC-42C2-AFA5-B58CD77FA1E5}</a:tableStyleId>
              </a:tblPr>
              <a:tblGrid>
                <a:gridCol w="2709511"/>
                <a:gridCol w="1892946"/>
                <a:gridCol w="1892946"/>
                <a:gridCol w="1892946"/>
              </a:tblGrid>
              <a:tr h="360021">
                <a:tc gridSpan="4">
                  <a:txBody>
                    <a:bodyPr/>
                    <a:lstStyle/>
                    <a:p>
                      <a:pPr algn="ctr"/>
                      <a:r>
                        <a:rPr lang="pl-PL" sz="1400" b="1" dirty="0" smtClean="0">
                          <a:solidFill>
                            <a:schemeClr val="bg1"/>
                          </a:solidFill>
                          <a:effectLst/>
                        </a:rPr>
                        <a:t>UKUPNI </a:t>
                      </a:r>
                      <a:r>
                        <a:rPr lang="pl-PL" sz="1400" b="1" dirty="0">
                          <a:solidFill>
                            <a:schemeClr val="bg1"/>
                          </a:solidFill>
                          <a:effectLst/>
                        </a:rPr>
                        <a:t>KORISNICI MJERA APZ u 2012. do 31.12.2012.</a:t>
                      </a:r>
                    </a:p>
                  </a:txBody>
                  <a:tcPr marL="4463" marR="4463" marT="4463" marB="4463" anchor="ctr">
                    <a:solidFill>
                      <a:srgbClr val="990000">
                        <a:alpha val="68000"/>
                      </a:srgbClr>
                    </a:solidFill>
                  </a:tcPr>
                </a:tc>
                <a:tc hMerge="1">
                  <a:txBody>
                    <a:bodyPr/>
                    <a:lstStyle/>
                    <a:p>
                      <a:endParaRPr lang="hr-HR"/>
                    </a:p>
                  </a:txBody>
                  <a:tcPr/>
                </a:tc>
                <a:tc hMerge="1">
                  <a:txBody>
                    <a:bodyPr/>
                    <a:lstStyle/>
                    <a:p>
                      <a:endParaRPr lang="hr-HR"/>
                    </a:p>
                  </a:txBody>
                  <a:tcPr/>
                </a:tc>
                <a:tc hMerge="1">
                  <a:txBody>
                    <a:bodyPr/>
                    <a:lstStyle/>
                    <a:p>
                      <a:endParaRPr lang="hr-HR"/>
                    </a:p>
                  </a:txBody>
                  <a:tcPr/>
                </a:tc>
              </a:tr>
              <a:tr h="648005">
                <a:tc>
                  <a:txBody>
                    <a:bodyPr/>
                    <a:lstStyle/>
                    <a:p>
                      <a:r>
                        <a:rPr lang="hr-HR" sz="1400" b="1" dirty="0">
                          <a:effectLst/>
                        </a:rPr>
                        <a:t>Mjera</a:t>
                      </a:r>
                    </a:p>
                  </a:txBody>
                  <a:tcPr marL="4463" marR="4463" marT="4463" marB="4463" anchor="ctr"/>
                </a:tc>
                <a:tc>
                  <a:txBody>
                    <a:bodyPr/>
                    <a:lstStyle/>
                    <a:p>
                      <a:pPr algn="ctr"/>
                      <a:r>
                        <a:rPr lang="pl-PL" sz="1400" b="1" dirty="0">
                          <a:effectLst/>
                        </a:rPr>
                        <a:t>Aktivni korisnici </a:t>
                      </a:r>
                    </a:p>
                    <a:p>
                      <a:pPr algn="ctr"/>
                      <a:r>
                        <a:rPr lang="pl-PL" sz="1400" b="1" dirty="0">
                          <a:effectLst/>
                        </a:rPr>
                        <a:t>na početku 2012.</a:t>
                      </a:r>
                    </a:p>
                  </a:txBody>
                  <a:tcPr marL="4463" marR="4463" marT="4463" marB="4463" anchor="ctr"/>
                </a:tc>
                <a:tc>
                  <a:txBody>
                    <a:bodyPr/>
                    <a:lstStyle/>
                    <a:p>
                      <a:pPr algn="ctr"/>
                      <a:r>
                        <a:rPr lang="hr-HR" sz="1400" b="1" dirty="0" err="1">
                          <a:effectLst/>
                        </a:rPr>
                        <a:t>Novouključeni</a:t>
                      </a:r>
                      <a:endParaRPr lang="hr-HR" sz="1400" b="1" dirty="0">
                        <a:effectLst/>
                      </a:endParaRPr>
                    </a:p>
                    <a:p>
                      <a:pPr algn="ctr"/>
                      <a:r>
                        <a:rPr lang="hr-HR" sz="1400" b="1" dirty="0">
                          <a:effectLst/>
                        </a:rPr>
                        <a:t>do 31.12.2012.</a:t>
                      </a:r>
                    </a:p>
                  </a:txBody>
                  <a:tcPr marL="4463" marR="4463" marT="4463" marB="4463" anchor="ctr"/>
                </a:tc>
                <a:tc>
                  <a:txBody>
                    <a:bodyPr/>
                    <a:lstStyle/>
                    <a:p>
                      <a:pPr algn="ctr"/>
                      <a:r>
                        <a:rPr lang="hr-HR" sz="1400" b="1" dirty="0">
                          <a:effectLst/>
                        </a:rPr>
                        <a:t>Ukupni korisnici</a:t>
                      </a:r>
                    </a:p>
                    <a:p>
                      <a:pPr algn="ctr"/>
                      <a:r>
                        <a:rPr lang="hr-HR" sz="1400" b="1" dirty="0">
                          <a:effectLst/>
                        </a:rPr>
                        <a:t>tijekom 2012. </a:t>
                      </a:r>
                    </a:p>
                  </a:txBody>
                  <a:tcPr marL="4463" marR="4463" marT="4463" marB="4463" anchor="ctr"/>
                </a:tc>
              </a:tr>
              <a:tr h="264380">
                <a:tc>
                  <a:txBody>
                    <a:bodyPr/>
                    <a:lstStyle/>
                    <a:p>
                      <a:pPr algn="l"/>
                      <a:r>
                        <a:rPr lang="hr-HR" sz="1400" b="1" dirty="0">
                          <a:effectLst/>
                        </a:rPr>
                        <a:t>UKUPNO</a:t>
                      </a:r>
                    </a:p>
                  </a:txBody>
                  <a:tcPr marL="4463" marR="4463" marT="4463" marB="4463" anchor="ctr"/>
                </a:tc>
                <a:tc>
                  <a:txBody>
                    <a:bodyPr/>
                    <a:lstStyle/>
                    <a:p>
                      <a:pPr algn="ctr"/>
                      <a:r>
                        <a:rPr lang="hr-HR" sz="1400" dirty="0">
                          <a:effectLst/>
                        </a:rPr>
                        <a:t>12.748</a:t>
                      </a:r>
                    </a:p>
                  </a:txBody>
                  <a:tcPr marL="4463" marR="4463" marT="4463" marB="4463" anchor="ctr"/>
                </a:tc>
                <a:tc>
                  <a:txBody>
                    <a:bodyPr/>
                    <a:lstStyle/>
                    <a:p>
                      <a:pPr algn="ctr"/>
                      <a:r>
                        <a:rPr lang="hr-HR" sz="1400" dirty="0">
                          <a:effectLst/>
                        </a:rPr>
                        <a:t>28.807</a:t>
                      </a:r>
                    </a:p>
                  </a:txBody>
                  <a:tcPr marL="4463" marR="4463" marT="4463" marB="4463" anchor="ctr"/>
                </a:tc>
                <a:tc>
                  <a:txBody>
                    <a:bodyPr/>
                    <a:lstStyle/>
                    <a:p>
                      <a:pPr algn="ctr"/>
                      <a:r>
                        <a:rPr lang="hr-HR" sz="1400" dirty="0">
                          <a:effectLst/>
                        </a:rPr>
                        <a:t>41.555</a:t>
                      </a:r>
                    </a:p>
                  </a:txBody>
                  <a:tcPr marL="4463" marR="4463" marT="4463" marB="4463" anchor="ctr"/>
                </a:tc>
              </a:tr>
              <a:tr h="648005">
                <a:tc>
                  <a:txBody>
                    <a:bodyPr/>
                    <a:lstStyle/>
                    <a:p>
                      <a:pPr algn="l"/>
                      <a:r>
                        <a:rPr lang="hr-HR" sz="1400" b="1" dirty="0">
                          <a:effectLst/>
                        </a:rPr>
                        <a:t>Potpore za zapošljavanje i usavršavanje</a:t>
                      </a:r>
                    </a:p>
                  </a:txBody>
                  <a:tcPr marL="4463" marR="4463" marT="4463" marB="4463" anchor="ctr"/>
                </a:tc>
                <a:tc>
                  <a:txBody>
                    <a:bodyPr/>
                    <a:lstStyle/>
                    <a:p>
                      <a:pPr algn="ctr"/>
                      <a:r>
                        <a:rPr lang="hr-HR" sz="1400" dirty="0"/>
                        <a:t>2.708</a:t>
                      </a:r>
                      <a:endParaRPr lang="hr-HR" sz="1400" b="0" dirty="0"/>
                    </a:p>
                  </a:txBody>
                  <a:tcPr marL="4463" marR="4463" marT="4463" marB="4463" anchor="ctr"/>
                </a:tc>
                <a:tc>
                  <a:txBody>
                    <a:bodyPr/>
                    <a:lstStyle/>
                    <a:p>
                      <a:pPr algn="ctr"/>
                      <a:r>
                        <a:rPr lang="hr-HR" sz="1400" dirty="0"/>
                        <a:t>3.877</a:t>
                      </a:r>
                      <a:endParaRPr lang="hr-HR" sz="1400" b="0" dirty="0"/>
                    </a:p>
                  </a:txBody>
                  <a:tcPr marL="4463" marR="4463" marT="4463" marB="4463" anchor="ctr"/>
                </a:tc>
                <a:tc>
                  <a:txBody>
                    <a:bodyPr/>
                    <a:lstStyle/>
                    <a:p>
                      <a:pPr algn="ctr"/>
                      <a:r>
                        <a:rPr lang="hr-HR" sz="1400" dirty="0"/>
                        <a:t>6.585</a:t>
                      </a:r>
                      <a:endParaRPr lang="hr-HR" sz="1400" b="0" dirty="0"/>
                    </a:p>
                  </a:txBody>
                  <a:tcPr marL="4463" marR="4463" marT="4463" marB="4463" anchor="ctr"/>
                </a:tc>
              </a:tr>
              <a:tr h="648005">
                <a:tc>
                  <a:txBody>
                    <a:bodyPr/>
                    <a:lstStyle/>
                    <a:p>
                      <a:pPr algn="l"/>
                      <a:r>
                        <a:rPr lang="hr-HR" sz="1400" b="1" dirty="0">
                          <a:effectLst/>
                        </a:rPr>
                        <a:t>Potpore za samozapošljavanje</a:t>
                      </a:r>
                    </a:p>
                  </a:txBody>
                  <a:tcPr marL="4463" marR="4463" marT="4463" marB="4463" anchor="ctr"/>
                </a:tc>
                <a:tc>
                  <a:txBody>
                    <a:bodyPr/>
                    <a:lstStyle/>
                    <a:p>
                      <a:pPr algn="ctr"/>
                      <a:r>
                        <a:rPr lang="hr-HR" sz="1400" dirty="0">
                          <a:effectLst/>
                        </a:rPr>
                        <a:t>667</a:t>
                      </a:r>
                      <a:endParaRPr lang="hr-HR" sz="1400" b="0" dirty="0">
                        <a:effectLst/>
                      </a:endParaRPr>
                    </a:p>
                  </a:txBody>
                  <a:tcPr marL="4463" marR="4463" marT="4463" marB="4463" anchor="ctr"/>
                </a:tc>
                <a:tc>
                  <a:txBody>
                    <a:bodyPr/>
                    <a:lstStyle/>
                    <a:p>
                      <a:pPr algn="ctr"/>
                      <a:r>
                        <a:rPr lang="hr-HR" sz="1400" dirty="0">
                          <a:effectLst/>
                        </a:rPr>
                        <a:t>938</a:t>
                      </a:r>
                      <a:endParaRPr lang="hr-HR" sz="1400" b="0" dirty="0">
                        <a:effectLst/>
                      </a:endParaRPr>
                    </a:p>
                  </a:txBody>
                  <a:tcPr marL="4463" marR="4463" marT="4463" marB="4463" anchor="ctr"/>
                </a:tc>
                <a:tc>
                  <a:txBody>
                    <a:bodyPr/>
                    <a:lstStyle/>
                    <a:p>
                      <a:pPr algn="ctr"/>
                      <a:r>
                        <a:rPr lang="hr-HR" sz="1400" dirty="0">
                          <a:effectLst/>
                        </a:rPr>
                        <a:t>1.605</a:t>
                      </a:r>
                      <a:endParaRPr lang="hr-HR" sz="1400" b="0" dirty="0">
                        <a:effectLst/>
                      </a:endParaRPr>
                    </a:p>
                  </a:txBody>
                  <a:tcPr marL="4463" marR="4463" marT="4463" marB="4463" anchor="ctr"/>
                </a:tc>
              </a:tr>
              <a:tr h="435770">
                <a:tc>
                  <a:txBody>
                    <a:bodyPr/>
                    <a:lstStyle/>
                    <a:p>
                      <a:pPr algn="l"/>
                      <a:r>
                        <a:rPr lang="hr-HR" sz="1400" b="1" dirty="0">
                          <a:effectLst/>
                        </a:rPr>
                        <a:t>Obrazovanje nezaposlenih</a:t>
                      </a:r>
                    </a:p>
                  </a:txBody>
                  <a:tcPr marL="4463" marR="4463" marT="4463" marB="4463" anchor="ctr"/>
                </a:tc>
                <a:tc>
                  <a:txBody>
                    <a:bodyPr/>
                    <a:lstStyle/>
                    <a:p>
                      <a:pPr algn="ctr"/>
                      <a:r>
                        <a:rPr lang="hr-HR" sz="1400" dirty="0"/>
                        <a:t>2.838</a:t>
                      </a:r>
                      <a:endParaRPr lang="hr-HR" sz="1400" b="0" dirty="0"/>
                    </a:p>
                  </a:txBody>
                  <a:tcPr marL="4463" marR="4463" marT="4463" marB="4463" anchor="ctr"/>
                </a:tc>
                <a:tc>
                  <a:txBody>
                    <a:bodyPr/>
                    <a:lstStyle/>
                    <a:p>
                      <a:pPr algn="ctr"/>
                      <a:r>
                        <a:rPr lang="hr-HR" sz="1400" dirty="0"/>
                        <a:t>2.413</a:t>
                      </a:r>
                      <a:endParaRPr lang="hr-HR" sz="1400" b="0" dirty="0"/>
                    </a:p>
                  </a:txBody>
                  <a:tcPr marL="4463" marR="4463" marT="4463" marB="4463" anchor="ctr"/>
                </a:tc>
                <a:tc>
                  <a:txBody>
                    <a:bodyPr/>
                    <a:lstStyle/>
                    <a:p>
                      <a:pPr algn="ctr"/>
                      <a:r>
                        <a:rPr lang="hr-HR" sz="1400" dirty="0"/>
                        <a:t>5.251</a:t>
                      </a:r>
                      <a:endParaRPr lang="hr-HR" sz="1400" b="0" dirty="0"/>
                    </a:p>
                  </a:txBody>
                  <a:tcPr marL="4463" marR="4463" marT="4463" marB="4463" anchor="ctr"/>
                </a:tc>
              </a:tr>
              <a:tr h="236273">
                <a:tc>
                  <a:txBody>
                    <a:bodyPr/>
                    <a:lstStyle/>
                    <a:p>
                      <a:pPr algn="l"/>
                      <a:r>
                        <a:rPr lang="hr-HR" sz="1400" b="1" dirty="0">
                          <a:effectLst/>
                        </a:rPr>
                        <a:t>Javni radovi</a:t>
                      </a:r>
                    </a:p>
                  </a:txBody>
                  <a:tcPr marL="4463" marR="4463" marT="4463" marB="4463" anchor="ctr"/>
                </a:tc>
                <a:tc>
                  <a:txBody>
                    <a:bodyPr/>
                    <a:lstStyle/>
                    <a:p>
                      <a:pPr algn="ctr"/>
                      <a:r>
                        <a:rPr lang="hr-HR" sz="1400" dirty="0">
                          <a:effectLst/>
                        </a:rPr>
                        <a:t>1.873</a:t>
                      </a:r>
                      <a:endParaRPr lang="hr-HR" sz="1400" b="0" dirty="0">
                        <a:effectLst/>
                      </a:endParaRPr>
                    </a:p>
                  </a:txBody>
                  <a:tcPr marL="4463" marR="4463" marT="4463" marB="4463" anchor="ctr"/>
                </a:tc>
                <a:tc>
                  <a:txBody>
                    <a:bodyPr/>
                    <a:lstStyle/>
                    <a:p>
                      <a:pPr algn="ctr"/>
                      <a:r>
                        <a:rPr lang="hr-HR" sz="1400" dirty="0">
                          <a:effectLst/>
                        </a:rPr>
                        <a:t>15.953</a:t>
                      </a:r>
                      <a:endParaRPr lang="hr-HR" sz="1400" b="0" dirty="0">
                        <a:effectLst/>
                      </a:endParaRPr>
                    </a:p>
                  </a:txBody>
                  <a:tcPr marL="4463" marR="4463" marT="4463" marB="4463" anchor="ctr"/>
                </a:tc>
                <a:tc>
                  <a:txBody>
                    <a:bodyPr/>
                    <a:lstStyle/>
                    <a:p>
                      <a:pPr algn="ctr"/>
                      <a:r>
                        <a:rPr lang="hr-HR" sz="1400" dirty="0">
                          <a:effectLst/>
                        </a:rPr>
                        <a:t>17.826</a:t>
                      </a:r>
                      <a:endParaRPr lang="hr-HR" sz="1400" b="0" dirty="0">
                        <a:effectLst/>
                      </a:endParaRPr>
                    </a:p>
                  </a:txBody>
                  <a:tcPr marL="4463" marR="4463" marT="4463" marB="4463" anchor="ctr"/>
                </a:tc>
              </a:tr>
              <a:tr h="1072474">
                <a:tc>
                  <a:txBody>
                    <a:bodyPr/>
                    <a:lstStyle/>
                    <a:p>
                      <a:pPr algn="l"/>
                      <a:r>
                        <a:rPr lang="pl-PL" sz="1400" b="1" dirty="0">
                          <a:effectLst/>
                        </a:rPr>
                        <a:t>Stručno osposobljavanje za rad bez zasnivanja radnog odnosa</a:t>
                      </a:r>
                    </a:p>
                  </a:txBody>
                  <a:tcPr marL="4463" marR="4463" marT="4463" marB="4463" anchor="ctr"/>
                </a:tc>
                <a:tc>
                  <a:txBody>
                    <a:bodyPr/>
                    <a:lstStyle/>
                    <a:p>
                      <a:pPr algn="ctr"/>
                      <a:r>
                        <a:rPr lang="hr-HR" sz="1400" dirty="0"/>
                        <a:t>4.129</a:t>
                      </a:r>
                      <a:endParaRPr lang="hr-HR" sz="1400" b="0" dirty="0"/>
                    </a:p>
                  </a:txBody>
                  <a:tcPr marL="4463" marR="4463" marT="4463" marB="4463" anchor="ctr"/>
                </a:tc>
                <a:tc>
                  <a:txBody>
                    <a:bodyPr/>
                    <a:lstStyle/>
                    <a:p>
                      <a:pPr algn="ctr"/>
                      <a:r>
                        <a:rPr lang="hr-HR" sz="1400" dirty="0"/>
                        <a:t>5.456</a:t>
                      </a:r>
                      <a:endParaRPr lang="hr-HR" sz="1400" b="0" dirty="0"/>
                    </a:p>
                  </a:txBody>
                  <a:tcPr marL="4463" marR="4463" marT="4463" marB="4463" anchor="ctr"/>
                </a:tc>
                <a:tc>
                  <a:txBody>
                    <a:bodyPr/>
                    <a:lstStyle/>
                    <a:p>
                      <a:pPr algn="ctr"/>
                      <a:r>
                        <a:rPr lang="hr-HR" sz="1400" dirty="0"/>
                        <a:t>9.585</a:t>
                      </a:r>
                      <a:endParaRPr lang="hr-HR" sz="1400" b="0" dirty="0"/>
                    </a:p>
                  </a:txBody>
                  <a:tcPr marL="4463" marR="4463" marT="4463" marB="4463" anchor="ctr"/>
                </a:tc>
              </a:tr>
              <a:tr h="648005">
                <a:tc>
                  <a:txBody>
                    <a:bodyPr/>
                    <a:lstStyle/>
                    <a:p>
                      <a:pPr algn="l"/>
                      <a:r>
                        <a:rPr lang="pl-PL" sz="1400" b="1" dirty="0">
                          <a:effectLst/>
                        </a:rPr>
                        <a:t>Potpora za očuvanje radnih mjesta</a:t>
                      </a:r>
                    </a:p>
                  </a:txBody>
                  <a:tcPr marL="4463" marR="4463" marT="4463" marB="4463" anchor="ctr"/>
                </a:tc>
                <a:tc>
                  <a:txBody>
                    <a:bodyPr/>
                    <a:lstStyle/>
                    <a:p>
                      <a:pPr algn="ctr"/>
                      <a:r>
                        <a:rPr lang="hr-HR" sz="1400">
                          <a:effectLst/>
                        </a:rPr>
                        <a:t>533</a:t>
                      </a:r>
                      <a:endParaRPr lang="hr-HR" sz="1400" b="0">
                        <a:effectLst/>
                      </a:endParaRPr>
                    </a:p>
                  </a:txBody>
                  <a:tcPr marL="4463" marR="4463" marT="4463" marB="4463" anchor="ctr"/>
                </a:tc>
                <a:tc>
                  <a:txBody>
                    <a:bodyPr/>
                    <a:lstStyle/>
                    <a:p>
                      <a:pPr algn="ctr"/>
                      <a:r>
                        <a:rPr lang="hr-HR" sz="1400">
                          <a:effectLst/>
                        </a:rPr>
                        <a:t>170</a:t>
                      </a:r>
                      <a:endParaRPr lang="hr-HR" sz="1400" b="0">
                        <a:effectLst/>
                      </a:endParaRPr>
                    </a:p>
                  </a:txBody>
                  <a:tcPr marL="4463" marR="4463" marT="4463" marB="4463" anchor="ctr"/>
                </a:tc>
                <a:tc>
                  <a:txBody>
                    <a:bodyPr/>
                    <a:lstStyle/>
                    <a:p>
                      <a:pPr algn="ctr"/>
                      <a:r>
                        <a:rPr lang="hr-HR" sz="1400" dirty="0" smtClean="0">
                          <a:effectLst/>
                        </a:rPr>
                        <a:t>703</a:t>
                      </a:r>
                      <a:endParaRPr lang="hr-HR" sz="1400" b="0" dirty="0">
                        <a:effectLst/>
                      </a:endParaRPr>
                    </a:p>
                  </a:txBody>
                  <a:tcPr marL="4463" marR="4463" marT="4463" marB="4463"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zervirano mjesto sadržaja 1"/>
          <p:cNvSpPr>
            <a:spLocks noGrp="1"/>
          </p:cNvSpPr>
          <p:nvPr>
            <p:ph idx="1"/>
          </p:nvPr>
        </p:nvSpPr>
        <p:spPr>
          <a:xfrm>
            <a:off x="457200" y="1481138"/>
            <a:ext cx="8229600" cy="4900612"/>
          </a:xfrm>
        </p:spPr>
        <p:txBody>
          <a:bodyPr/>
          <a:lstStyle/>
          <a:p>
            <a:pPr>
              <a:defRPr/>
            </a:pPr>
            <a:r>
              <a:rPr lang="hr-HR" sz="2000" dirty="0"/>
              <a:t>Zakon o poticanju zapošljavanja (NN 57/12, 120/12</a:t>
            </a:r>
            <a:r>
              <a:rPr lang="hr-HR" sz="2000" dirty="0" smtClean="0"/>
              <a:t>)</a:t>
            </a:r>
          </a:p>
          <a:p>
            <a:pPr lvl="1">
              <a:defRPr/>
            </a:pPr>
            <a:r>
              <a:rPr lang="hr-HR" sz="1600" dirty="0"/>
              <a:t>n</a:t>
            </a:r>
            <a:r>
              <a:rPr lang="hr-HR" sz="1600" dirty="0" smtClean="0"/>
              <a:t>ema gubitka prava po osnovi mirovinskog osiguranja te prava iz nezaposlenosti</a:t>
            </a:r>
          </a:p>
          <a:p>
            <a:pPr lvl="1">
              <a:defRPr/>
            </a:pPr>
            <a:r>
              <a:rPr lang="hr-HR" sz="1600" dirty="0" smtClean="0"/>
              <a:t>najviše 90 dana za pojedinca</a:t>
            </a:r>
          </a:p>
          <a:p>
            <a:pPr lvl="1">
              <a:defRPr/>
            </a:pPr>
            <a:r>
              <a:rPr lang="hr-HR" sz="1600" dirty="0" smtClean="0"/>
              <a:t>poslodavac isplaćuje plaću te obračunava i uplaćuje mjesečno porez i prirez temeljem ostvarenih prihoda za radnika </a:t>
            </a:r>
          </a:p>
          <a:p>
            <a:pPr lvl="1">
              <a:defRPr/>
            </a:pPr>
            <a:r>
              <a:rPr lang="hr-HR" sz="1600" dirty="0" smtClean="0"/>
              <a:t>vaučerom plaća doprinose za obvezna osiguranja</a:t>
            </a:r>
          </a:p>
          <a:p>
            <a:pPr marL="392113" lvl="1" indent="0">
              <a:buFont typeface="Verdana" pitchFamily="34" charset="0"/>
              <a:buNone/>
              <a:defRPr/>
            </a:pPr>
            <a:endParaRPr lang="hr-HR" sz="700" dirty="0"/>
          </a:p>
          <a:p>
            <a:pPr>
              <a:defRPr/>
            </a:pPr>
            <a:r>
              <a:rPr lang="hr-HR" sz="2000" dirty="0"/>
              <a:t>FINA – od 18.06.2012. – </a:t>
            </a:r>
            <a:r>
              <a:rPr lang="hr-HR" sz="2000" dirty="0" smtClean="0"/>
              <a:t>31.12.2012</a:t>
            </a:r>
            <a:r>
              <a:rPr lang="hr-HR" sz="2000" dirty="0"/>
              <a:t>. </a:t>
            </a:r>
            <a:r>
              <a:rPr lang="hr-HR" sz="2000" dirty="0" smtClean="0"/>
              <a:t>prodano 353.746 vrijednosnih </a:t>
            </a:r>
            <a:r>
              <a:rPr lang="hr-HR" sz="2000" dirty="0"/>
              <a:t>kupona za 3.363 </a:t>
            </a:r>
            <a:r>
              <a:rPr lang="hr-HR" sz="2000" dirty="0" smtClean="0"/>
              <a:t>poslodavaca</a:t>
            </a:r>
          </a:p>
          <a:p>
            <a:pPr marL="109537" indent="0">
              <a:buFont typeface="Wingdings 3" pitchFamily="18" charset="2"/>
              <a:buNone/>
              <a:defRPr/>
            </a:pPr>
            <a:endParaRPr lang="hr-HR" sz="700" dirty="0"/>
          </a:p>
          <a:p>
            <a:pPr>
              <a:spcAft>
                <a:spcPts val="600"/>
              </a:spcAft>
              <a:defRPr/>
            </a:pPr>
            <a:r>
              <a:rPr lang="hr-HR" sz="2000" dirty="0"/>
              <a:t>Narodne novine – do </a:t>
            </a:r>
            <a:r>
              <a:rPr lang="hr-HR" sz="2000" dirty="0" smtClean="0"/>
              <a:t>31.12.2012</a:t>
            </a:r>
            <a:r>
              <a:rPr lang="hr-HR" sz="2000" dirty="0"/>
              <a:t>. </a:t>
            </a:r>
            <a:r>
              <a:rPr lang="hr-HR" sz="2000" dirty="0" smtClean="0"/>
              <a:t>prodano 62.626 knjižica Ugovora</a:t>
            </a:r>
            <a:endParaRPr lang="hr-HR" sz="2000" dirty="0"/>
          </a:p>
          <a:p>
            <a:pPr>
              <a:defRPr/>
            </a:pPr>
            <a:r>
              <a:rPr lang="hr-HR" sz="2000" dirty="0" smtClean="0"/>
              <a:t>Vrijednosti za 2013. godinu:</a:t>
            </a:r>
          </a:p>
          <a:p>
            <a:pPr lvl="1">
              <a:defRPr/>
            </a:pPr>
            <a:r>
              <a:rPr lang="hr-HR" sz="1800" dirty="0"/>
              <a:t>vrijednost vaučera </a:t>
            </a:r>
            <a:r>
              <a:rPr lang="hr-HR" sz="1800" dirty="0" smtClean="0"/>
              <a:t>20,38 kn</a:t>
            </a:r>
          </a:p>
          <a:p>
            <a:pPr lvl="1">
              <a:defRPr/>
            </a:pPr>
            <a:r>
              <a:rPr lang="hr-HR" sz="1800" dirty="0" smtClean="0"/>
              <a:t>najniža </a:t>
            </a:r>
            <a:r>
              <a:rPr lang="hr-HR" sz="1800" dirty="0"/>
              <a:t>dnevnica </a:t>
            </a:r>
            <a:r>
              <a:rPr lang="hr-HR" sz="1800" dirty="0" smtClean="0"/>
              <a:t>71,40 kn</a:t>
            </a:r>
          </a:p>
        </p:txBody>
      </p:sp>
      <p:sp>
        <p:nvSpPr>
          <p:cNvPr id="3" name="Naslov 2"/>
          <p:cNvSpPr>
            <a:spLocks noGrp="1"/>
          </p:cNvSpPr>
          <p:nvPr>
            <p:ph type="title"/>
          </p:nvPr>
        </p:nvSpPr>
        <p:spPr/>
        <p:txBody>
          <a:bodyPr/>
          <a:lstStyle/>
          <a:p>
            <a:pPr algn="ctr">
              <a:defRPr/>
            </a:pPr>
            <a:r>
              <a:rPr lang="hr-HR" sz="2800" dirty="0" smtClean="0">
                <a:solidFill>
                  <a:srgbClr val="C00000"/>
                </a:solidFill>
              </a:rPr>
              <a:t>Omogućili legalan i pristupačan način rada u poljoprivredi</a:t>
            </a:r>
            <a:endParaRPr lang="hr-HR" sz="28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A7AE0E0A-0053-4E18-9AD9-74331D8C489C}" type="slidenum">
              <a:rPr lang="hr-HR" smtClean="0"/>
              <a:pPr>
                <a:defRPr/>
              </a:pPr>
              <a:t>6</a:t>
            </a:fld>
            <a:endParaRPr lang="hr-H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zervirano mjesto broja slajda 3"/>
          <p:cNvSpPr>
            <a:spLocks noGrp="1"/>
          </p:cNvSpPr>
          <p:nvPr>
            <p:ph type="sldNum" sz="quarter" idx="12"/>
          </p:nvPr>
        </p:nvSpPr>
        <p:spPr/>
        <p:txBody>
          <a:bodyPr/>
          <a:lstStyle/>
          <a:p>
            <a:pPr>
              <a:defRPr/>
            </a:pPr>
            <a:fld id="{0842EB7C-222A-42C1-843D-F0624BBE80BF}" type="slidenum">
              <a:rPr lang="hr-HR" smtClean="0"/>
              <a:pPr>
                <a:defRPr/>
              </a:pPr>
              <a:t>7</a:t>
            </a:fld>
            <a:endParaRPr lang="hr-HR" dirty="0"/>
          </a:p>
        </p:txBody>
      </p:sp>
      <p:sp>
        <p:nvSpPr>
          <p:cNvPr id="7" name="Naslov 2"/>
          <p:cNvSpPr>
            <a:spLocks noGrp="1"/>
          </p:cNvSpPr>
          <p:nvPr>
            <p:ph type="title"/>
          </p:nvPr>
        </p:nvSpPr>
        <p:spPr>
          <a:xfrm>
            <a:off x="467544" y="116632"/>
            <a:ext cx="8229600" cy="787524"/>
          </a:xfrm>
        </p:spPr>
        <p:txBody>
          <a:bodyPr/>
          <a:lstStyle/>
          <a:p>
            <a:pPr algn="ctr">
              <a:defRPr/>
            </a:pPr>
            <a:r>
              <a:rPr lang="hr-HR" sz="2000" dirty="0" smtClean="0">
                <a:solidFill>
                  <a:srgbClr val="C00000"/>
                </a:solidFill>
              </a:rPr>
              <a:t>NOVO - MJERE KROJENE PREMA PAKETIMA (ciljanim skupinama)</a:t>
            </a:r>
            <a:endParaRPr lang="hr-HR" sz="2000" dirty="0">
              <a:solidFill>
                <a:srgbClr val="C00000"/>
              </a:solidFill>
            </a:endParaRPr>
          </a:p>
        </p:txBody>
      </p:sp>
      <p:pic>
        <p:nvPicPr>
          <p:cNvPr id="13316" name="Picture 5"/>
          <p:cNvPicPr>
            <a:picLocks noChangeAspect="1" noChangeArrowheads="1"/>
          </p:cNvPicPr>
          <p:nvPr/>
        </p:nvPicPr>
        <p:blipFill>
          <a:blip r:embed="rId2"/>
          <a:srcRect l="25159" t="22110" r="25665" b="11055"/>
          <a:stretch>
            <a:fillRect/>
          </a:stretch>
        </p:blipFill>
        <p:spPr bwMode="auto">
          <a:xfrm>
            <a:off x="395288" y="765175"/>
            <a:ext cx="8353425" cy="57419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zervirano mjesto sadržaja 1"/>
          <p:cNvSpPr>
            <a:spLocks noGrp="1"/>
          </p:cNvSpPr>
          <p:nvPr>
            <p:ph idx="1"/>
          </p:nvPr>
        </p:nvSpPr>
        <p:spPr/>
        <p:txBody>
          <a:bodyPr anchor="ctr"/>
          <a:lstStyle/>
          <a:p>
            <a:pPr>
              <a:defRPr/>
            </a:pPr>
            <a:r>
              <a:rPr lang="hr-HR" sz="1800" dirty="0" smtClean="0"/>
              <a:t>olakšani uvjeti za sve (maksimalno skraćivanje boravka u evidenciji – bez uvjeta, 30 dana, 6 mjeseci i 12 za javne radove)</a:t>
            </a:r>
          </a:p>
          <a:p>
            <a:pPr>
              <a:defRPr/>
            </a:pPr>
            <a:r>
              <a:rPr lang="hr-HR" sz="1800" dirty="0" smtClean="0"/>
              <a:t>pojednostavljenja papirologija</a:t>
            </a:r>
          </a:p>
          <a:p>
            <a:pPr>
              <a:defRPr/>
            </a:pPr>
            <a:r>
              <a:rPr lang="hr-HR" sz="1800" dirty="0" smtClean="0"/>
              <a:t>samozapošljavanje svima uz partnerstvo HZZ-HOK-HGK, uz promjenu predaje zahtjeva (zahtjev pa registracija) te mogućnost udruživanja</a:t>
            </a:r>
          </a:p>
          <a:p>
            <a:pPr>
              <a:defRPr/>
            </a:pPr>
            <a:r>
              <a:rPr lang="hr-HR" sz="1800" dirty="0" smtClean="0"/>
              <a:t>zapošljavanje upravitelja zadruge</a:t>
            </a:r>
          </a:p>
          <a:p>
            <a:pPr>
              <a:defRPr/>
            </a:pPr>
            <a:r>
              <a:rPr lang="hr-HR" sz="1800" dirty="0" smtClean="0"/>
              <a:t>2 nove vrste javnih radova uz povećano sufinanciranje od 12-36 mjeseci na 85%</a:t>
            </a:r>
          </a:p>
          <a:p>
            <a:pPr>
              <a:defRPr/>
            </a:pPr>
            <a:r>
              <a:rPr lang="hr-HR" sz="1800" dirty="0" smtClean="0"/>
              <a:t>zdravstveno za SOR</a:t>
            </a:r>
          </a:p>
          <a:p>
            <a:pPr>
              <a:defRPr/>
            </a:pPr>
            <a:r>
              <a:rPr lang="hr-HR" sz="1800" dirty="0" smtClean="0"/>
              <a:t>100 % razlike plaće za „neradni petak”</a:t>
            </a:r>
          </a:p>
          <a:p>
            <a:pPr>
              <a:defRPr/>
            </a:pPr>
            <a:r>
              <a:rPr lang="hr-HR" sz="1800" dirty="0" smtClean="0"/>
              <a:t>ostanak u evidenciji za vrijeme obrazovanja nezaposlenih uz mogućnost korištenja drugih mjera</a:t>
            </a:r>
          </a:p>
          <a:p>
            <a:pPr>
              <a:defRPr/>
            </a:pPr>
            <a:r>
              <a:rPr lang="hr-HR" sz="1800" dirty="0" smtClean="0"/>
              <a:t>razmatra se mogućnost korištenja mjera za poslodavce i radnike u turizmu</a:t>
            </a:r>
          </a:p>
          <a:p>
            <a:pPr marL="109537" indent="0">
              <a:buFont typeface="Wingdings 3" pitchFamily="18" charset="2"/>
              <a:buNone/>
              <a:defRPr/>
            </a:pPr>
            <a:endParaRPr lang="hr-HR" sz="1800" dirty="0"/>
          </a:p>
        </p:txBody>
      </p:sp>
      <p:sp>
        <p:nvSpPr>
          <p:cNvPr id="3" name="Naslov 2"/>
          <p:cNvSpPr>
            <a:spLocks noGrp="1"/>
          </p:cNvSpPr>
          <p:nvPr>
            <p:ph type="title"/>
          </p:nvPr>
        </p:nvSpPr>
        <p:spPr/>
        <p:txBody>
          <a:bodyPr/>
          <a:lstStyle/>
          <a:p>
            <a:pPr algn="ctr">
              <a:defRPr/>
            </a:pPr>
            <a:r>
              <a:rPr lang="hr-HR" sz="3600" dirty="0" smtClean="0">
                <a:solidFill>
                  <a:srgbClr val="C00000"/>
                </a:solidFill>
              </a:rPr>
              <a:t>Osnovne novosti – od 15. siječnja</a:t>
            </a:r>
            <a:endParaRPr lang="hr-HR" sz="36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B81DBBF3-109F-4963-8607-9B544124C420}" type="slidenum">
              <a:rPr lang="hr-HR" smtClean="0"/>
              <a:pPr>
                <a:defRPr/>
              </a:pPr>
              <a:t>8</a:t>
            </a:fld>
            <a:endParaRPr lang="hr-H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p:cNvSpPr>
            <a:spLocks noGrp="1"/>
          </p:cNvSpPr>
          <p:nvPr>
            <p:ph idx="1"/>
          </p:nvPr>
        </p:nvSpPr>
        <p:spPr>
          <a:xfrm>
            <a:off x="468313" y="1196975"/>
            <a:ext cx="8229600" cy="5184775"/>
          </a:xfrm>
        </p:spPr>
        <p:txBody>
          <a:bodyPr/>
          <a:lstStyle/>
          <a:p>
            <a:pPr>
              <a:defRPr/>
            </a:pPr>
            <a:r>
              <a:rPr lang="hr-HR" sz="1600" dirty="0" smtClean="0"/>
              <a:t>„</a:t>
            </a:r>
            <a:r>
              <a:rPr lang="hr-HR" sz="1600" b="1" dirty="0"/>
              <a:t>Uz pola – pola do prvog posla“</a:t>
            </a:r>
            <a:r>
              <a:rPr lang="hr-HR" sz="1600" dirty="0"/>
              <a:t> – potpora za zapošljavanje mladih osoba bez radnog staža (pola godine bruto plaće za pripravnički staž plaća država, a pola poslodavac)</a:t>
            </a:r>
          </a:p>
          <a:p>
            <a:pPr>
              <a:defRPr/>
            </a:pPr>
            <a:r>
              <a:rPr lang="hr-HR" sz="1600" dirty="0"/>
              <a:t>„</a:t>
            </a:r>
            <a:r>
              <a:rPr lang="hr-HR" sz="1600" b="1" dirty="0"/>
              <a:t>Tvoja inicijativa – tvoje radno mjesto</a:t>
            </a:r>
            <a:r>
              <a:rPr lang="hr-HR" sz="1600" dirty="0"/>
              <a:t>“ – p</a:t>
            </a:r>
            <a:r>
              <a:rPr lang="pl-PL" sz="1600" dirty="0"/>
              <a:t>otpora za samozapo</a:t>
            </a:r>
            <a:r>
              <a:rPr lang="hr-HR" sz="1600" dirty="0"/>
              <a:t>š</a:t>
            </a:r>
            <a:r>
              <a:rPr lang="pl-PL" sz="1600" dirty="0"/>
              <a:t>ljavanje mladih osoba (odmah, bez čekanja na evidenciji kao prije 6 mjeseci, bez dodatnih ograničenja po djelatnosti i potrebnom zanimanju/zvanju, stažu,  kroz četiri moguća  financijska iznosa) </a:t>
            </a:r>
            <a:endParaRPr lang="hr-HR" sz="1600" dirty="0"/>
          </a:p>
          <a:p>
            <a:pPr>
              <a:defRPr/>
            </a:pPr>
            <a:r>
              <a:rPr lang="pl-PL" sz="1600" b="1" dirty="0"/>
              <a:t>„Zajedno smo jači”</a:t>
            </a:r>
            <a:r>
              <a:rPr lang="pl-PL" sz="1600" dirty="0"/>
              <a:t> – potpora za zapošljavanje upravitelja zadruge (država sufinancira zapošljavnje upravitelja zadruga koje su nastale udruživanjem više samozaposlenih) </a:t>
            </a:r>
            <a:endParaRPr lang="hr-HR" sz="1600" dirty="0"/>
          </a:p>
          <a:p>
            <a:pPr>
              <a:defRPr/>
            </a:pPr>
            <a:r>
              <a:rPr lang="hr-HR" sz="1600" dirty="0"/>
              <a:t>„</a:t>
            </a:r>
            <a:r>
              <a:rPr lang="hr-HR" sz="1600" b="1" dirty="0"/>
              <a:t>Učim uz posao“</a:t>
            </a:r>
            <a:r>
              <a:rPr lang="hr-HR" sz="1600" dirty="0"/>
              <a:t> – potpore za usavršavanje - sufinanciranje obrazovanja novozaposlenih osoba (poslodavac zaposli, a država mu sufinancira za konkretnu osobu i po njegovom izboru program dodatnog usavršavanja)</a:t>
            </a:r>
            <a:endParaRPr lang="hr-HR" sz="1600" b="1" i="1" dirty="0"/>
          </a:p>
          <a:p>
            <a:pPr>
              <a:defRPr/>
            </a:pPr>
            <a:r>
              <a:rPr lang="hr-HR" sz="1600" b="1" dirty="0"/>
              <a:t>„Znanje se isplati</a:t>
            </a:r>
            <a:r>
              <a:rPr lang="hr-HR" sz="1600" dirty="0"/>
              <a:t>“ – obrazovanje nezaposlenih (država sufinancira nezaposlenoj osobi stjecanje dodatnih znanja, vještina, kompetencija potrebnih na lokalnom tržištu rada. Osoba dobiva plaćene troškove usavršavanja i naknadu, ne briše se iz evidencije HZZ-a i može nakon toga koristiti i druge potpore)</a:t>
            </a:r>
            <a:endParaRPr lang="hr-HR" sz="1600" b="1" i="1" dirty="0"/>
          </a:p>
          <a:p>
            <a:pPr marL="109537" indent="0">
              <a:buFont typeface="Wingdings 3" pitchFamily="18" charset="2"/>
              <a:buNone/>
              <a:defRPr/>
            </a:pPr>
            <a:endParaRPr lang="hr-HR" dirty="0"/>
          </a:p>
        </p:txBody>
      </p:sp>
      <p:sp>
        <p:nvSpPr>
          <p:cNvPr id="3" name="Naslov 2"/>
          <p:cNvSpPr>
            <a:spLocks noGrp="1"/>
          </p:cNvSpPr>
          <p:nvPr>
            <p:ph type="title"/>
          </p:nvPr>
        </p:nvSpPr>
        <p:spPr/>
        <p:txBody>
          <a:bodyPr/>
          <a:lstStyle/>
          <a:p>
            <a:pPr>
              <a:defRPr/>
            </a:pPr>
            <a:r>
              <a:rPr lang="hr-HR" sz="2400" dirty="0">
                <a:solidFill>
                  <a:srgbClr val="C00000"/>
                </a:solidFill>
              </a:rPr>
              <a:t>1. 1. PAKET MJERA ZA MLADE „MLADI I KREATIVNI</a:t>
            </a:r>
            <a:r>
              <a:rPr lang="hr-HR" sz="2400" dirty="0" smtClean="0">
                <a:solidFill>
                  <a:srgbClr val="C00000"/>
                </a:solidFill>
              </a:rPr>
              <a:t>“</a:t>
            </a:r>
            <a:endParaRPr lang="hr-HR" sz="3200" dirty="0">
              <a:solidFill>
                <a:srgbClr val="C00000"/>
              </a:solidFill>
            </a:endParaRPr>
          </a:p>
        </p:txBody>
      </p:sp>
      <p:sp>
        <p:nvSpPr>
          <p:cNvPr id="4" name="Rezervirano mjesto broja slajda 3"/>
          <p:cNvSpPr>
            <a:spLocks noGrp="1"/>
          </p:cNvSpPr>
          <p:nvPr>
            <p:ph type="sldNum" sz="quarter" idx="12"/>
          </p:nvPr>
        </p:nvSpPr>
        <p:spPr/>
        <p:txBody>
          <a:bodyPr/>
          <a:lstStyle/>
          <a:p>
            <a:pPr>
              <a:defRPr/>
            </a:pPr>
            <a:fld id="{E70E1B12-DAC6-455C-A999-2903869DB7B1}" type="slidenum">
              <a:rPr lang="hr-HR" smtClean="0"/>
              <a:pPr>
                <a:defRPr/>
              </a:pPr>
              <a:t>9</a:t>
            </a:fld>
            <a:endParaRPr lang="hr-H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CIJALNI DIJALOG U HRVATSKOJ">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SOCIJALNI DIJALOG U HRVATSKOJ</Template>
  <TotalTime>1856</TotalTime>
  <Words>2516</Words>
  <Application>Microsoft Office PowerPoint</Application>
  <PresentationFormat>Prikaz na zaslonu (4:3)</PresentationFormat>
  <Paragraphs>390</Paragraphs>
  <Slides>27</Slides>
  <Notes>0</Notes>
  <HiddenSlides>0</HiddenSlides>
  <MMClips>0</MMClips>
  <ScaleCrop>false</ScaleCrop>
  <HeadingPairs>
    <vt:vector size="6" baseType="variant">
      <vt:variant>
        <vt:lpstr>Korišteni fontovi</vt:lpstr>
      </vt:variant>
      <vt:variant>
        <vt:i4>7</vt:i4>
      </vt:variant>
      <vt:variant>
        <vt:lpstr>Tema</vt:lpstr>
      </vt:variant>
      <vt:variant>
        <vt:i4>1</vt:i4>
      </vt:variant>
      <vt:variant>
        <vt:lpstr>Naslovi slajdova</vt:lpstr>
      </vt:variant>
      <vt:variant>
        <vt:i4>27</vt:i4>
      </vt:variant>
    </vt:vector>
  </HeadingPairs>
  <TitlesOfParts>
    <vt:vector size="35" baseType="lpstr">
      <vt:lpstr>Lucida Sans Unicode</vt:lpstr>
      <vt:lpstr>Arial</vt:lpstr>
      <vt:lpstr>Wingdings 3</vt:lpstr>
      <vt:lpstr>Verdana</vt:lpstr>
      <vt:lpstr>Wingdings 2</vt:lpstr>
      <vt:lpstr>Calibri</vt:lpstr>
      <vt:lpstr>Times New Roman</vt:lpstr>
      <vt:lpstr>SOCIJALNI DIJALOG U HRVATSKOJ</vt:lpstr>
      <vt:lpstr>    NOVOSTI U MJERAMA AKTIVNE POLITIKE ZAPOŠLJAVANJA  </vt:lpstr>
      <vt:lpstr>PROFIL PROSJEČNO NEZAPOSLENE OSOBE U RH</vt:lpstr>
      <vt:lpstr>STRUKTURA NEZAPOSLENIH OSOBA-PROSJEK</vt:lpstr>
      <vt:lpstr>Slajd 4</vt:lpstr>
      <vt:lpstr>Rezultati provedbe MAPZ</vt:lpstr>
      <vt:lpstr>Omogućili legalan i pristupačan način rada u poljoprivredi</vt:lpstr>
      <vt:lpstr>NOVO - MJERE KROJENE PREMA PAKETIMA (ciljanim skupinama)</vt:lpstr>
      <vt:lpstr>Osnovne novosti – od 15. siječnja</vt:lpstr>
      <vt:lpstr>1. 1. PAKET MJERA ZA MLADE „MLADI I KREATIVNI“</vt:lpstr>
      <vt:lpstr>1. 1. PAKET MJERA ZA MLADE „MLADI I KREATIVNI“</vt:lpstr>
      <vt:lpstr>1.2. PAKET MJERA ZA POSEBNE SKUPINE: „I POSEBNOST JE PREDNOST“</vt:lpstr>
      <vt:lpstr>1.3. PAKET MJERA ZA OSOBE S INVALIDITETOM “UKLJUČENI“</vt:lpstr>
      <vt:lpstr>1.4. PAKET MJERA ZA STARIJE OSOBE „ VAŽNO JE ISKUSTVO“</vt:lpstr>
      <vt:lpstr>1.5. PAKET MJERA ZA DUGOTRAJNO NEZAPOSLENE“ I MI SMO ZA NOVI POSAO I UČENJE“</vt:lpstr>
      <vt:lpstr>1.6. PAKET MJERA ZA NEZAPOSLENE OSOBE ROMSKE NACIONALNE MANJINE</vt:lpstr>
      <vt:lpstr>1.7. PAKET MJERA ZA POSLODAVCE U TEŠKOĆAMA „VAŽNO JE OČUVATI RADNO MJESTO“</vt:lpstr>
      <vt:lpstr>TABLIČNI PRIKAZ IZRAČUNAVANJA VISINE POTPORE OVISNO O VRSTI POTPORE, CILJNOJ SKUPINI I VELIČINI POSLODAVCA</vt:lpstr>
      <vt:lpstr>TABLIČNI PRIKAZ IZRAČUNAVANJA VISINE POTPORE OVISNO O VRSTI POTPORE, CILJNOJ SKUPINI I VELIČINI POSLODAVCA</vt:lpstr>
      <vt:lpstr>TABLIČNI PRIKAZ IZRAČUNAVANJA VISINE POTPORE OVISNO O VRSTI POTPORE, CILJNOJ SKUPINI I VELIČINI POSLODAVCA</vt:lpstr>
      <vt:lpstr>TABLIČNI PRIKAZ IZRAČUNAVANJA VISINE POTPORE OVISNO O VRSTI POTPORE, CILJNOJ SKUPINI I VELIČINI POSLODAVCA</vt:lpstr>
      <vt:lpstr>TABLIČNI PRIKAZ IZRAČUNAVANJA VISINE POTPORE OVISNO O VRSTI POTPORE, CILJNOJ SKUPINI I VELIČINI POSLODAVCA</vt:lpstr>
      <vt:lpstr>TABLIČNI PRIKAZ IZRAČUNAVANJA VISINE POTPORE OVISNO O VRSTI POTPORE, CILJNOJ SKUPINI I VELIČINI POSLODAVCA</vt:lpstr>
      <vt:lpstr>TABLIČNI PRIKAZ IZRAČUNAVANJA VISINE POTPORE OVISNO O VRSTI POTPORE, CILJNOJ SKUPINI I VELIČINI POSLODAVCA</vt:lpstr>
      <vt:lpstr>TABLIČNI PRIKAZ IZRAČUNAVANJA VISINE POTPORE OVISNO O VRSTI POTPORE, CILJNOJ SKUPINI I VELIČINI POSLODAVCA</vt:lpstr>
      <vt:lpstr>TABLIČNI PRIKAZ IZRAČUNAVANJA VISINE POTPORE OVISNO O VRSTI POTPORE, CILJNOJ SKUPINI I VELIČINI POSLODAVCA</vt:lpstr>
      <vt:lpstr>Razgovor s partnerima i zainteresiranim dionicima</vt:lpstr>
      <vt:lpstr>Slajd 27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PRIJEDLOG ZAKONA O REPREZENTATIVNOSTI</dc:title>
  <dc:creator>marko</dc:creator>
  <cp:lastModifiedBy>Goran</cp:lastModifiedBy>
  <cp:revision>221</cp:revision>
  <cp:lastPrinted>2012-12-12T15:38:49Z</cp:lastPrinted>
  <dcterms:created xsi:type="dcterms:W3CDTF">2012-05-21T21:50:02Z</dcterms:created>
  <dcterms:modified xsi:type="dcterms:W3CDTF">2013-02-23T18:31:59Z</dcterms:modified>
</cp:coreProperties>
</file>