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72" r:id="rId4"/>
    <p:sldId id="271" r:id="rId5"/>
    <p:sldId id="257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000"/>
    <a:srgbClr val="F20000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1548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BD66F-6C43-41FC-9FBE-4962976A58D5}" type="datetimeFigureOut">
              <a:rPr lang="hr-HR" smtClean="0"/>
              <a:pPr/>
              <a:t>6.11.2014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064CA-7A7B-4635-A79A-BE74F9987F4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3373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F5C81-F835-4E86-A37A-8EAF123B970E}" type="datetimeFigureOut">
              <a:rPr lang="hr-HR" smtClean="0"/>
              <a:pPr/>
              <a:t>6.11.2014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6BF78-09DB-49F3-AD9B-78F6CAD9B3B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932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2852936"/>
            <a:ext cx="8136904" cy="2232248"/>
          </a:xfrm>
          <a:noFill/>
        </p:spPr>
        <p:txBody>
          <a:bodyPr/>
          <a:lstStyle>
            <a:lvl1pPr>
              <a:defRPr>
                <a:solidFill>
                  <a:srgbClr val="E60000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42246" y="5085184"/>
            <a:ext cx="6400800" cy="936104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29" y="1484784"/>
            <a:ext cx="4217624" cy="105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8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15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1052737"/>
            <a:ext cx="2057400" cy="5073427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052737"/>
            <a:ext cx="6019800" cy="507342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9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7"/>
          </a:xfrm>
        </p:spPr>
        <p:txBody>
          <a:bodyPr/>
          <a:lstStyle>
            <a:lvl1pPr marL="342900" indent="-342900">
              <a:buClr>
                <a:srgbClr val="C00000"/>
              </a:buClr>
              <a:buFont typeface="Arial" pitchFamily="34" charset="0"/>
              <a:buChar char="•"/>
              <a:defRPr/>
            </a:lvl1pPr>
            <a:lvl2pPr marL="742950" indent="-285750">
              <a:buClr>
                <a:srgbClr val="C00000"/>
              </a:buClr>
              <a:buFont typeface="Arial" pitchFamily="34" charset="0"/>
              <a:buChar char="•"/>
              <a:defRPr/>
            </a:lvl2pPr>
            <a:lvl3pPr marL="1143000" indent="-228600">
              <a:buClr>
                <a:srgbClr val="C00000"/>
              </a:buClr>
              <a:buFont typeface="Arial" pitchFamily="34" charset="0"/>
              <a:buChar char="•"/>
              <a:defRPr/>
            </a:lvl3pPr>
            <a:lvl4pPr marL="1600200" indent="-228600">
              <a:buClr>
                <a:srgbClr val="C00000"/>
              </a:buClr>
              <a:buFont typeface="Arial" pitchFamily="34" charset="0"/>
              <a:buChar char="•"/>
              <a:defRPr/>
            </a:lvl4pPr>
            <a:lvl5pPr marL="2057400" indent="-228600">
              <a:buClr>
                <a:srgbClr val="C0000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5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406901"/>
            <a:ext cx="82089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08912" cy="1500187"/>
          </a:xfrm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8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052737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052737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18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7544" y="1052737"/>
            <a:ext cx="4040188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1844825"/>
            <a:ext cx="4040188" cy="4281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4010" y="1052737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7" y="1844825"/>
            <a:ext cx="4041775" cy="4281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6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8" name="Pravokutnik 7"/>
          <p:cNvSpPr/>
          <p:nvPr userDrawn="1"/>
        </p:nvSpPr>
        <p:spPr>
          <a:xfrm>
            <a:off x="251520" y="692696"/>
            <a:ext cx="8640960" cy="604867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5579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 userDrawn="1"/>
        </p:nvSpPr>
        <p:spPr>
          <a:xfrm>
            <a:off x="107504" y="116632"/>
            <a:ext cx="8928992" cy="655272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339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4624"/>
            <a:ext cx="3024336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2" y="1052737"/>
            <a:ext cx="3008313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74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1864" y="5157192"/>
            <a:ext cx="82866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67544" y="1052737"/>
            <a:ext cx="8280920" cy="4032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67544" y="5733257"/>
            <a:ext cx="8280920" cy="365919"/>
          </a:xfrm>
          <a:ln>
            <a:noFill/>
          </a:ln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fld id="{BFAC04AD-667C-4937-8F83-FB72F6095D5E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59522"/>
            <a:ext cx="1656184" cy="41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40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>
                <a:lumMod val="85000"/>
              </a:schemeClr>
            </a:gs>
            <a:gs pos="9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51520" y="980728"/>
            <a:ext cx="8640960" cy="532859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8229600" cy="5073427"/>
          </a:xfrm>
          <a:prstGeom prst="rect">
            <a:avLst/>
          </a:prstGeom>
          <a:noFill/>
          <a:ln w="38100" cap="flat">
            <a:noFill/>
            <a:round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7010402" y="6492876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FAC04AD-667C-4937-8F83-FB72F6095D5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307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 cap="all" baseline="0">
          <a:solidFill>
            <a:srgbClr val="DC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FontTx/>
        <a:buBlip>
          <a:blip r:embed="rId13"/>
        </a:buBlip>
        <a:defRPr sz="2800" kern="1200">
          <a:solidFill>
            <a:schemeClr val="bg1">
              <a:lumMod val="50000"/>
            </a:schemeClr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Tx/>
        <a:buBlip>
          <a:blip r:embed="rId13"/>
        </a:buBlip>
        <a:defRPr sz="2400" kern="1200">
          <a:solidFill>
            <a:schemeClr val="bg1">
              <a:lumMod val="50000"/>
            </a:schemeClr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Tx/>
        <a:buBlip>
          <a:blip r:embed="rId13"/>
        </a:buBlip>
        <a:defRPr sz="2000" kern="1200">
          <a:solidFill>
            <a:schemeClr val="bg1">
              <a:lumMod val="50000"/>
            </a:schemeClr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600"/>
        </a:spcAft>
        <a:buFontTx/>
        <a:buBlip>
          <a:blip r:embed="rId13"/>
        </a:buBlip>
        <a:defRPr sz="1800" kern="1200">
          <a:solidFill>
            <a:schemeClr val="bg1">
              <a:lumMod val="50000"/>
            </a:schemeClr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600"/>
        </a:spcAft>
        <a:buFontTx/>
        <a:buBlip>
          <a:blip r:embed="rId13"/>
        </a:buBlip>
        <a:defRPr sz="1800" kern="1200">
          <a:solidFill>
            <a:schemeClr val="bg1">
              <a:lumMod val="50000"/>
            </a:schemeClr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Postupci za grupiranje glavnih poslova i kompetencija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2014</a:t>
            </a:r>
            <a:r>
              <a:rPr lang="hr-HR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Administrativni </a:t>
            </a:r>
            <a:r>
              <a:rPr lang="hr-HR" b="1" dirty="0" smtClean="0"/>
              <a:t>poslovi:</a:t>
            </a:r>
          </a:p>
          <a:p>
            <a:r>
              <a:rPr lang="hr-HR" i="1" dirty="0"/>
              <a:t>Poslovni povezani s bilježenjem i </a:t>
            </a:r>
            <a:r>
              <a:rPr lang="hr-HR" i="1" dirty="0" smtClean="0"/>
              <a:t>praćenjem te nadzorom radnih aktivnosti.</a:t>
            </a:r>
          </a:p>
          <a:p>
            <a:r>
              <a:rPr lang="hr-HR" b="1" i="1" dirty="0" smtClean="0"/>
              <a:t>Primjerice: </a:t>
            </a:r>
          </a:p>
          <a:p>
            <a:r>
              <a:rPr lang="hr-HR" i="1" dirty="0"/>
              <a:t>dokumentiranje </a:t>
            </a:r>
            <a:r>
              <a:rPr lang="hr-HR" i="1" dirty="0" smtClean="0"/>
              <a:t>rada</a:t>
            </a:r>
          </a:p>
          <a:p>
            <a:r>
              <a:rPr lang="vi-VN" i="1" dirty="0"/>
              <a:t>vođenje potrebne </a:t>
            </a:r>
            <a:r>
              <a:rPr lang="vi-VN" i="1" dirty="0" smtClean="0"/>
              <a:t>dokumentacije</a:t>
            </a:r>
            <a:endParaRPr lang="hr-HR" i="1" dirty="0" smtClean="0"/>
          </a:p>
          <a:p>
            <a:r>
              <a:rPr lang="vi-VN" i="1" dirty="0"/>
              <a:t>pravovremeno izrađuje makro i mikro plan i program i dnevnik </a:t>
            </a:r>
            <a:r>
              <a:rPr lang="vi-VN" i="1" dirty="0" smtClean="0"/>
              <a:t>rada </a:t>
            </a:r>
            <a:r>
              <a:rPr lang="vi-VN" i="1" dirty="0"/>
              <a:t>te vodi i ostalu propisanu pedagošku dokumentaciju</a:t>
            </a:r>
            <a:endParaRPr lang="hr-HR" i="1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5140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Komercijalni </a:t>
            </a:r>
            <a:r>
              <a:rPr lang="hr-HR" b="1" dirty="0" smtClean="0"/>
              <a:t>poslovi:</a:t>
            </a:r>
          </a:p>
          <a:p>
            <a:r>
              <a:rPr lang="hr-HR" i="1" dirty="0"/>
              <a:t>Poslovi povezani s marketingom, promocijom i prodajom proizvoda i usluga.</a:t>
            </a:r>
            <a:endParaRPr lang="hr-HR" dirty="0"/>
          </a:p>
          <a:p>
            <a:r>
              <a:rPr lang="hr-HR" b="1" i="1" dirty="0"/>
              <a:t>Primjerice:</a:t>
            </a:r>
            <a:endParaRPr lang="hr-HR" b="1" dirty="0"/>
          </a:p>
          <a:p>
            <a:pPr lvl="0"/>
            <a:r>
              <a:rPr lang="hr-HR" i="1" dirty="0" smtClean="0"/>
              <a:t>Promidžba vrtića</a:t>
            </a:r>
            <a:endParaRPr lang="hr-HR" dirty="0"/>
          </a:p>
          <a:p>
            <a:pPr lvl="0"/>
            <a:r>
              <a:rPr lang="hr-HR" i="1" dirty="0" smtClean="0"/>
              <a:t>Sudjelovanje </a:t>
            </a:r>
            <a:r>
              <a:rPr lang="hr-HR" i="1" dirty="0"/>
              <a:t>u </a:t>
            </a:r>
            <a:r>
              <a:rPr lang="hr-HR" i="1" dirty="0" smtClean="0"/>
              <a:t>promidžbenim poslovima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213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Komunikacija i suradnja s </a:t>
            </a:r>
            <a:r>
              <a:rPr lang="hr-HR" b="1" dirty="0" smtClean="0"/>
              <a:t>drugima:</a:t>
            </a:r>
            <a:endParaRPr lang="hr-HR" b="1" dirty="0"/>
          </a:p>
          <a:p>
            <a:r>
              <a:rPr lang="hr-HR" i="1" dirty="0"/>
              <a:t>Poslovi povezani s </a:t>
            </a:r>
            <a:r>
              <a:rPr lang="hr-HR" i="1" dirty="0" smtClean="0"/>
              <a:t>komuniciranjem (usmena, </a:t>
            </a:r>
            <a:r>
              <a:rPr lang="hr-HR" i="1" dirty="0"/>
              <a:t>pisana, </a:t>
            </a:r>
            <a:r>
              <a:rPr lang="hr-HR" i="1" dirty="0" smtClean="0"/>
              <a:t>uz pomoć informatičke </a:t>
            </a:r>
            <a:r>
              <a:rPr lang="hr-HR" i="1" dirty="0"/>
              <a:t>tehnologije) sa strankama, suradnicima i drugim dionicima.</a:t>
            </a:r>
            <a:endParaRPr lang="hr-HR" dirty="0"/>
          </a:p>
          <a:p>
            <a:r>
              <a:rPr lang="hr-HR" b="1" dirty="0" smtClean="0"/>
              <a:t>Primjerice:</a:t>
            </a:r>
          </a:p>
          <a:p>
            <a:r>
              <a:rPr lang="hr-HR" i="1" dirty="0"/>
              <a:t>suradnja s roditeljima </a:t>
            </a:r>
            <a:endParaRPr lang="hr-HR" i="1" dirty="0" smtClean="0"/>
          </a:p>
          <a:p>
            <a:r>
              <a:rPr lang="hr-HR" i="1" dirty="0" smtClean="0"/>
              <a:t>profesionalna komunikacija s roditeljima</a:t>
            </a:r>
          </a:p>
          <a:p>
            <a:r>
              <a:rPr lang="hr-HR" i="1" dirty="0"/>
              <a:t>suradnja s roditeljima, </a:t>
            </a:r>
            <a:r>
              <a:rPr lang="hr-HR" i="1" dirty="0" err="1"/>
              <a:t>sustručnjacima</a:t>
            </a:r>
            <a:r>
              <a:rPr lang="hr-HR" i="1" dirty="0"/>
              <a:t> i zajednicom</a:t>
            </a:r>
            <a:endParaRPr lang="hr-HR" i="1" dirty="0" smtClean="0"/>
          </a:p>
          <a:p>
            <a:endParaRPr lang="hr-HR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032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Istraživanja, razvojni poslovi, </a:t>
            </a:r>
            <a:r>
              <a:rPr lang="hr-HR" b="1" dirty="0" smtClean="0"/>
              <a:t>inovacije: </a:t>
            </a:r>
          </a:p>
          <a:p>
            <a:r>
              <a:rPr lang="hr-HR" i="1" dirty="0" smtClean="0"/>
              <a:t>Poslovi u kojima se samostalno ili u suradnji sa </a:t>
            </a:r>
            <a:r>
              <a:rPr lang="hr-HR" i="1" dirty="0" err="1" smtClean="0"/>
              <a:t>sustručnjacima</a:t>
            </a:r>
            <a:r>
              <a:rPr lang="hr-HR" i="1" dirty="0"/>
              <a:t> </a:t>
            </a:r>
            <a:r>
              <a:rPr lang="hr-HR" i="1" dirty="0" smtClean="0"/>
              <a:t>istražuje, razvija ili inovira pojedini proizvod, usluga ili bilo koji drugi resurs. </a:t>
            </a:r>
          </a:p>
          <a:p>
            <a:r>
              <a:rPr lang="hr-HR" b="1" i="1" dirty="0" smtClean="0"/>
              <a:t>Primjerice: </a:t>
            </a:r>
          </a:p>
          <a:p>
            <a:r>
              <a:rPr lang="hr-HR" i="1" dirty="0"/>
              <a:t>primjenjuje inovacije u </a:t>
            </a:r>
            <a:r>
              <a:rPr lang="hr-HR" i="1" dirty="0" smtClean="0"/>
              <a:t>odgojno-obrazovnom radu</a:t>
            </a:r>
          </a:p>
          <a:p>
            <a:r>
              <a:rPr lang="hr-HR" i="1" dirty="0" smtClean="0"/>
              <a:t>kreativnost</a:t>
            </a:r>
          </a:p>
          <a:p>
            <a:r>
              <a:rPr lang="hr-HR" i="1" dirty="0"/>
              <a:t>kreativnost i inovativnost u osmišljavanju prostora</a:t>
            </a:r>
            <a:endParaRPr lang="hr-HR" i="1" dirty="0" smtClean="0"/>
          </a:p>
          <a:p>
            <a:endParaRPr lang="hr-HR" i="1" dirty="0" smtClean="0"/>
          </a:p>
          <a:p>
            <a:endParaRPr lang="hr-HR" i="1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4205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Osiguranje </a:t>
            </a:r>
            <a:r>
              <a:rPr lang="hr-HR" b="1" dirty="0" smtClean="0"/>
              <a:t>kvalitete:</a:t>
            </a:r>
          </a:p>
          <a:p>
            <a:r>
              <a:rPr lang="hr-HR" i="1" dirty="0"/>
              <a:t>Poslovi povezani nadzorom, praćenjem i održavanjem kvalitete proizvoda ili </a:t>
            </a:r>
            <a:r>
              <a:rPr lang="hr-HR" i="1" dirty="0" smtClean="0"/>
              <a:t>usluga ili kojeg drugog resursa, </a:t>
            </a:r>
            <a:r>
              <a:rPr lang="hr-HR" i="1" dirty="0"/>
              <a:t>uključujući postavljanje standarda kvalitete, praćenje vlastitog rada i rada drugih osoba te primjenu vanjskih standarda kvalitete.</a:t>
            </a:r>
            <a:endParaRPr lang="hr-HR" dirty="0"/>
          </a:p>
          <a:p>
            <a:r>
              <a:rPr lang="hr-HR" b="1" dirty="0" smtClean="0"/>
              <a:t>Primjerice: </a:t>
            </a:r>
          </a:p>
          <a:p>
            <a:r>
              <a:rPr lang="hr-HR" i="1" dirty="0"/>
              <a:t>promatranje </a:t>
            </a:r>
            <a:r>
              <a:rPr lang="hr-HR" i="1" dirty="0" smtClean="0"/>
              <a:t>dječjeg napretka</a:t>
            </a:r>
          </a:p>
          <a:p>
            <a:r>
              <a:rPr lang="hr-HR" i="1" dirty="0"/>
              <a:t>valorizacija </a:t>
            </a:r>
            <a:r>
              <a:rPr lang="hr-HR" i="1" dirty="0" smtClean="0"/>
              <a:t>rada</a:t>
            </a:r>
          </a:p>
          <a:p>
            <a:r>
              <a:rPr lang="hr-HR" i="1" dirty="0" smtClean="0"/>
              <a:t>zadovoljavanje stručnih </a:t>
            </a:r>
            <a:r>
              <a:rPr lang="hr-HR" i="1" dirty="0"/>
              <a:t>zahtjeva u organizaciji i </a:t>
            </a:r>
            <a:r>
              <a:rPr lang="hr-HR" i="1" dirty="0" smtClean="0"/>
              <a:t>unapređivanje </a:t>
            </a:r>
            <a:r>
              <a:rPr lang="hr-HR" i="1" dirty="0"/>
              <a:t>odgojno-obrazovnog procesa</a:t>
            </a:r>
            <a:endParaRPr lang="hr-HR" i="1" dirty="0" smtClean="0"/>
          </a:p>
          <a:p>
            <a:endParaRPr lang="hr-HR" i="1" dirty="0" smtClean="0"/>
          </a:p>
          <a:p>
            <a:endParaRPr lang="hr-HR" i="1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517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Zaštita zdravlja i </a:t>
            </a:r>
            <a:r>
              <a:rPr lang="hr-HR" b="1" dirty="0" smtClean="0"/>
              <a:t>okoliša:</a:t>
            </a:r>
          </a:p>
          <a:p>
            <a:r>
              <a:rPr lang="hr-HR" i="1" dirty="0"/>
              <a:t>Poslovi povezani sa zaštitom vlastitog zdravlja te zdravlja suradnika, stranaka i ostalih te očuvanjem okoliša </a:t>
            </a:r>
            <a:r>
              <a:rPr lang="hr-HR" i="1" dirty="0" smtClean="0"/>
              <a:t>ispravnim korištenjem </a:t>
            </a:r>
            <a:r>
              <a:rPr lang="hr-HR" i="1" dirty="0"/>
              <a:t>materijala i opreme te primjene sigurnosnih procedura i pravila</a:t>
            </a:r>
            <a:r>
              <a:rPr lang="hr-HR" i="1" dirty="0" smtClean="0"/>
              <a:t>.</a:t>
            </a:r>
          </a:p>
          <a:p>
            <a:r>
              <a:rPr lang="hr-HR" b="1" dirty="0" smtClean="0"/>
              <a:t>Primjerice: </a:t>
            </a:r>
          </a:p>
          <a:p>
            <a:r>
              <a:rPr lang="hr-HR" i="1" dirty="0"/>
              <a:t>zdravstvena zaštita </a:t>
            </a:r>
            <a:r>
              <a:rPr lang="hr-HR" i="1" dirty="0" smtClean="0"/>
              <a:t>djeteta</a:t>
            </a:r>
          </a:p>
          <a:p>
            <a:r>
              <a:rPr lang="hr-HR" i="1" dirty="0"/>
              <a:t>briga o sigurnosti, zdravlju i prehrani </a:t>
            </a:r>
            <a:r>
              <a:rPr lang="hr-HR" i="1" dirty="0" smtClean="0"/>
              <a:t>djece</a:t>
            </a:r>
          </a:p>
          <a:p>
            <a:endParaRPr lang="hr-HR" i="1" dirty="0"/>
          </a:p>
          <a:p>
            <a:endParaRPr lang="hr-HR" b="1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060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Ostalo (nadodati prema potrebi</a:t>
            </a:r>
            <a:r>
              <a:rPr lang="hr-HR" b="1" dirty="0" smtClean="0"/>
              <a:t>): </a:t>
            </a:r>
          </a:p>
          <a:p>
            <a:r>
              <a:rPr lang="hr-HR" i="1" dirty="0" smtClean="0"/>
              <a:t>vođenje</a:t>
            </a:r>
          </a:p>
          <a:p>
            <a:r>
              <a:rPr lang="hr-HR" i="1" dirty="0"/>
              <a:t>životno praktične </a:t>
            </a:r>
            <a:r>
              <a:rPr lang="hr-HR" i="1" dirty="0" smtClean="0"/>
              <a:t>aktivnosti</a:t>
            </a:r>
          </a:p>
          <a:p>
            <a:r>
              <a:rPr lang="hr-HR" i="1" dirty="0" smtClean="0"/>
              <a:t>znanje rada na računalu</a:t>
            </a:r>
          </a:p>
          <a:p>
            <a:r>
              <a:rPr lang="hr-HR" i="1" dirty="0" smtClean="0"/>
              <a:t>znanje engleskog jezika</a:t>
            </a:r>
          </a:p>
          <a:p>
            <a:endParaRPr lang="hr-HR" i="1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7148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kompetencije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Definicija (HKO): znanja i vještine i pripadajuće samostalnost i odgovornost</a:t>
            </a:r>
          </a:p>
          <a:p>
            <a:r>
              <a:rPr lang="hr-HR" dirty="0" smtClean="0"/>
              <a:t>Prijedlog: Kompetencije se „razbijaju” na detalje, no mogu se sažeti </a:t>
            </a:r>
            <a:r>
              <a:rPr lang="hr-HR" dirty="0"/>
              <a:t>i </a:t>
            </a:r>
            <a:r>
              <a:rPr lang="hr-HR" dirty="0" smtClean="0"/>
              <a:t>objediniti </a:t>
            </a:r>
            <a:r>
              <a:rPr lang="hr-HR" dirty="0"/>
              <a:t>u veće </a:t>
            </a:r>
            <a:r>
              <a:rPr lang="hr-HR" dirty="0" smtClean="0"/>
              <a:t>cjeline, ovisno o dogovoru stručnjaka za pojedino zanimanje.</a:t>
            </a:r>
          </a:p>
          <a:p>
            <a:r>
              <a:rPr lang="hr-HR" dirty="0" smtClean="0"/>
              <a:t>Potrebno je uključiti i one kompetencije koje nisu specifično vezane uza stručni dio zanimanja (npr. ključne kompetencije).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642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RADni procesi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Izlaganje o stručnim podlogama vezanima uz zanimanje - </a:t>
            </a:r>
            <a:r>
              <a:rPr lang="hr-HR" dirty="0" err="1" smtClean="0"/>
              <a:t>AzOO</a:t>
            </a:r>
            <a:endParaRPr lang="hr-HR" dirty="0" smtClean="0"/>
          </a:p>
          <a:p>
            <a:r>
              <a:rPr lang="hr-HR" dirty="0" smtClean="0"/>
              <a:t>Izlaganje o glavnim poslovima koji pripadaju zanimanju u pojedinoj organizaciji – ravnateljica DV</a:t>
            </a:r>
          </a:p>
          <a:p>
            <a:r>
              <a:rPr lang="hr-HR" dirty="0" smtClean="0"/>
              <a:t>Raspraviti </a:t>
            </a:r>
            <a:r>
              <a:rPr lang="hr-HR" dirty="0"/>
              <a:t>o organizaciji rada stručne radne skupine (zajednički rad / samostalan rad</a:t>
            </a:r>
            <a:r>
              <a:rPr lang="hr-HR" dirty="0" smtClean="0"/>
              <a:t>) – dijagnoza; analiza poslova; analiza kompetencija - MRMS</a:t>
            </a:r>
          </a:p>
          <a:p>
            <a:r>
              <a:rPr lang="hr-HR" dirty="0"/>
              <a:t>Razmotriti popis ključnih poslova i </a:t>
            </a:r>
            <a:r>
              <a:rPr lang="hr-HR" dirty="0" smtClean="0"/>
              <a:t>kompetencija - svi</a:t>
            </a:r>
            <a:endParaRPr lang="hr-HR" dirty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463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Obuhvat sektora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962178"/>
              </p:ext>
            </p:extLst>
          </p:nvPr>
        </p:nvGraphicFramePr>
        <p:xfrm>
          <a:off x="457200" y="105251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Odgoj, obrazovanje i </a:t>
                      </a:r>
                      <a:r>
                        <a:rPr lang="hr-H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sport</a:t>
                      </a:r>
                      <a:endParaRPr lang="hr-H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Zaposleni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Nezaposleni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Odgoj, obrazovanje i </a:t>
                      </a:r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sport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RH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1.389.479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354.449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Udio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807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766581"/>
              </p:ext>
            </p:extLst>
          </p:nvPr>
        </p:nvGraphicFramePr>
        <p:xfrm>
          <a:off x="457200" y="1052513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NKZ98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Naziv zanimanja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Br. nezaposlenih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Br. zaposlenih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3320 11 6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Odgojitelj predškolske djece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1140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12.595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2332 11 7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Učitelj predškolske djece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5131 11 2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Njegovatelj djece (dadilja, pazitelj djece)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1541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5131 12 3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udomitelj (hranitelj)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1229 13 0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Ravnatelj predškolske ustanove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684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Shema grupiranja kompetencija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VRSTE POSLOVA (nepromjenjive)</a:t>
            </a:r>
          </a:p>
          <a:p>
            <a:r>
              <a:rPr lang="hr-HR" sz="4000" dirty="0" smtClean="0"/>
              <a:t>GLAVNI POSLOVI </a:t>
            </a:r>
          </a:p>
          <a:p>
            <a:r>
              <a:rPr lang="hr-HR" sz="4000" dirty="0" smtClean="0"/>
              <a:t>KOMPETENCIJE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poslova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Analiza, planiranje i organizacija </a:t>
            </a:r>
            <a:r>
              <a:rPr lang="hr-HR" dirty="0" smtClean="0"/>
              <a:t>rada</a:t>
            </a:r>
          </a:p>
          <a:p>
            <a:r>
              <a:rPr lang="hr-HR" dirty="0"/>
              <a:t>Priprema radnog </a:t>
            </a:r>
            <a:r>
              <a:rPr lang="hr-HR" dirty="0" smtClean="0"/>
              <a:t>mjesta</a:t>
            </a:r>
          </a:p>
          <a:p>
            <a:r>
              <a:rPr lang="hr-HR" dirty="0"/>
              <a:t>Operativni </a:t>
            </a:r>
            <a:r>
              <a:rPr lang="hr-HR" dirty="0" smtClean="0"/>
              <a:t>poslovi vezani za zanimanja / radno mjesto</a:t>
            </a:r>
          </a:p>
          <a:p>
            <a:r>
              <a:rPr lang="hr-HR" dirty="0"/>
              <a:t>Administrativni </a:t>
            </a:r>
            <a:r>
              <a:rPr lang="hr-HR" dirty="0" smtClean="0"/>
              <a:t>poslovi</a:t>
            </a:r>
          </a:p>
          <a:p>
            <a:r>
              <a:rPr lang="hr-HR" dirty="0"/>
              <a:t>Komercijalni </a:t>
            </a:r>
            <a:r>
              <a:rPr lang="hr-HR" dirty="0" smtClean="0"/>
              <a:t>poslovi</a:t>
            </a:r>
          </a:p>
          <a:p>
            <a:r>
              <a:rPr lang="hr-HR" dirty="0"/>
              <a:t>Komunikacija i suradnja s </a:t>
            </a:r>
            <a:r>
              <a:rPr lang="hr-HR" dirty="0" smtClean="0"/>
              <a:t>drugima</a:t>
            </a:r>
          </a:p>
          <a:p>
            <a:r>
              <a:rPr lang="hr-HR" dirty="0" smtClean="0"/>
              <a:t>Istraživanja, razvojni poslovi, inovacije</a:t>
            </a:r>
          </a:p>
          <a:p>
            <a:r>
              <a:rPr lang="hr-HR" dirty="0" smtClean="0"/>
              <a:t>Osiguranje kvalitete</a:t>
            </a:r>
          </a:p>
          <a:p>
            <a:r>
              <a:rPr lang="hr-HR" dirty="0"/>
              <a:t>Zaštita zdravlja i </a:t>
            </a:r>
            <a:r>
              <a:rPr lang="hr-HR" dirty="0" smtClean="0"/>
              <a:t>okoliša</a:t>
            </a:r>
          </a:p>
          <a:p>
            <a:r>
              <a:rPr lang="hr-HR" dirty="0" smtClean="0"/>
              <a:t>Ostalo (nadodati prema potrebi)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726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Vrste poslova razrađuju se u glavnim poslovima</a:t>
            </a:r>
          </a:p>
          <a:p>
            <a:r>
              <a:rPr lang="hr-HR" b="1" dirty="0" smtClean="0"/>
              <a:t>Analiza</a:t>
            </a:r>
            <a:r>
              <a:rPr lang="hr-HR" b="1" dirty="0"/>
              <a:t>, planiranje i organizacija </a:t>
            </a:r>
            <a:r>
              <a:rPr lang="hr-HR" b="1" dirty="0" smtClean="0"/>
              <a:t>rada: </a:t>
            </a:r>
          </a:p>
          <a:p>
            <a:pPr marL="0" indent="0">
              <a:buNone/>
            </a:pPr>
            <a:r>
              <a:rPr lang="hr-HR" i="1" dirty="0"/>
              <a:t>Poslovi povezani s </a:t>
            </a:r>
            <a:r>
              <a:rPr lang="hr-HR" i="1" dirty="0" smtClean="0"/>
              <a:t>upravljačkim poslovima, planiranjem </a:t>
            </a:r>
            <a:r>
              <a:rPr lang="hr-HR" i="1" dirty="0"/>
              <a:t>radnih </a:t>
            </a:r>
            <a:r>
              <a:rPr lang="hr-HR" i="1" dirty="0" smtClean="0"/>
              <a:t>aktivnosti i dodjeljivanjem poslova te </a:t>
            </a:r>
            <a:r>
              <a:rPr lang="hr-HR" i="1" dirty="0"/>
              <a:t>identificiranjem resursa potrebnih za obavljanje posla.</a:t>
            </a:r>
            <a:endParaRPr lang="hr-HR" dirty="0"/>
          </a:p>
          <a:p>
            <a:r>
              <a:rPr lang="hr-HR" b="1" i="1" dirty="0"/>
              <a:t>Primjerice:</a:t>
            </a:r>
            <a:endParaRPr lang="hr-HR" b="1" dirty="0"/>
          </a:p>
          <a:p>
            <a:pPr lvl="0"/>
            <a:r>
              <a:rPr lang="hr-HR" i="1" dirty="0" smtClean="0"/>
              <a:t>pratnja </a:t>
            </a:r>
            <a:r>
              <a:rPr lang="hr-HR" i="1" dirty="0"/>
              <a:t>pri izletima,druženjima i raznim </a:t>
            </a:r>
            <a:r>
              <a:rPr lang="hr-HR" i="1" dirty="0" smtClean="0"/>
              <a:t>manifestacijama</a:t>
            </a:r>
          </a:p>
          <a:p>
            <a:pPr lvl="0"/>
            <a:r>
              <a:rPr lang="hr-HR" i="1" dirty="0"/>
              <a:t>o</a:t>
            </a:r>
            <a:r>
              <a:rPr lang="hr-HR" i="1" dirty="0" smtClean="0"/>
              <a:t>rganiziranje </a:t>
            </a:r>
            <a:r>
              <a:rPr lang="hr-HR" i="1" dirty="0" err="1"/>
              <a:t>vanvrtićkih</a:t>
            </a:r>
            <a:r>
              <a:rPr lang="hr-HR" i="1" dirty="0"/>
              <a:t> </a:t>
            </a:r>
            <a:r>
              <a:rPr lang="hr-HR" i="1" dirty="0" smtClean="0"/>
              <a:t>aktivnosti</a:t>
            </a:r>
          </a:p>
          <a:p>
            <a:pPr lvl="0"/>
            <a:r>
              <a:rPr lang="hr-HR" i="1" dirty="0"/>
              <a:t>organizacija svečanosti i priredbi</a:t>
            </a:r>
            <a:endParaRPr lang="hr-HR" i="1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631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Priprema radnog </a:t>
            </a:r>
            <a:r>
              <a:rPr lang="hr-HR" b="1" dirty="0" smtClean="0"/>
              <a:t>mjesta:</a:t>
            </a:r>
          </a:p>
          <a:p>
            <a:r>
              <a:rPr lang="hr-HR" i="1" dirty="0"/>
              <a:t>Poslovi povezani s </a:t>
            </a:r>
            <a:r>
              <a:rPr lang="hr-HR" i="1" dirty="0" smtClean="0"/>
              <a:t>pripremanjem i provjeravanjem radnog </a:t>
            </a:r>
            <a:r>
              <a:rPr lang="hr-HR" i="1" dirty="0"/>
              <a:t>mjesta i opreme nužne za </a:t>
            </a:r>
            <a:r>
              <a:rPr lang="hr-HR" i="1" dirty="0" smtClean="0"/>
              <a:t>obavljanje posla.</a:t>
            </a:r>
          </a:p>
          <a:p>
            <a:r>
              <a:rPr lang="hr-HR" b="1" i="1" dirty="0" smtClean="0"/>
              <a:t>Primjerice:</a:t>
            </a:r>
          </a:p>
          <a:p>
            <a:r>
              <a:rPr lang="hr-HR" i="1" dirty="0"/>
              <a:t>briga o didaktičkim i drugim sredstvima </a:t>
            </a:r>
            <a:r>
              <a:rPr lang="hr-HR" i="1" dirty="0" smtClean="0"/>
              <a:t>rada</a:t>
            </a:r>
          </a:p>
          <a:p>
            <a:r>
              <a:rPr lang="pl-PL" i="1" dirty="0"/>
              <a:t>dobra pripremljenost za realizaciju </a:t>
            </a:r>
            <a:r>
              <a:rPr lang="pl-PL" i="1" dirty="0" smtClean="0"/>
              <a:t>sadržaja</a:t>
            </a:r>
          </a:p>
          <a:p>
            <a:r>
              <a:rPr lang="vi-VN" i="1" dirty="0"/>
              <a:t>osmišljava prostorne, materijalne, vremenske i ostale uvjete za provođenje odgojno-obrazovnog procesa</a:t>
            </a:r>
            <a:endParaRPr lang="hr-HR" i="1" dirty="0" smtClean="0"/>
          </a:p>
          <a:p>
            <a:endParaRPr lang="hr-HR" i="1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609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poslovi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Operativni poslovi vezani za zanimanja / radno </a:t>
            </a:r>
            <a:r>
              <a:rPr lang="hr-HR" b="1" dirty="0" smtClean="0"/>
              <a:t>mjesto:</a:t>
            </a:r>
          </a:p>
          <a:p>
            <a:r>
              <a:rPr lang="hr-HR" i="1" dirty="0"/>
              <a:t>Poslovi povezani s provedbom metoda, procesa i procedura za </a:t>
            </a:r>
            <a:r>
              <a:rPr lang="hr-HR" i="1" dirty="0" smtClean="0"/>
              <a:t>obavljanje glavnih poslova za pojedino zanimanje.</a:t>
            </a:r>
          </a:p>
          <a:p>
            <a:r>
              <a:rPr lang="hr-HR" b="1" i="1" dirty="0" smtClean="0"/>
              <a:t>Primjerice: </a:t>
            </a:r>
          </a:p>
          <a:p>
            <a:r>
              <a:rPr lang="hr-HR" i="1" dirty="0"/>
              <a:t>odlazak na izlete i </a:t>
            </a:r>
            <a:r>
              <a:rPr lang="hr-HR" i="1" dirty="0" smtClean="0"/>
              <a:t>šetnje </a:t>
            </a:r>
            <a:r>
              <a:rPr lang="hr-HR" i="1" dirty="0"/>
              <a:t>van prostora </a:t>
            </a:r>
            <a:r>
              <a:rPr lang="hr-HR" i="1" dirty="0" smtClean="0"/>
              <a:t>vrtića</a:t>
            </a:r>
          </a:p>
          <a:p>
            <a:r>
              <a:rPr lang="hr-HR" i="1" dirty="0"/>
              <a:t>poticanje talentirane </a:t>
            </a:r>
            <a:r>
              <a:rPr lang="hr-HR" i="1" dirty="0" smtClean="0"/>
              <a:t>djece</a:t>
            </a:r>
          </a:p>
          <a:p>
            <a:r>
              <a:rPr lang="hr-HR" i="1" dirty="0"/>
              <a:t>praćenje i poticanje svih područja dječjeg razvoja</a:t>
            </a:r>
            <a:endParaRPr lang="hr-HR" i="1" dirty="0" smtClean="0"/>
          </a:p>
          <a:p>
            <a:endParaRPr lang="hr-HR" i="1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4AD-667C-4937-8F83-FB72F6095D5E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66862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ijski template_MRMS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prezentacijski template_MRMS</Template>
  <TotalTime>125</TotalTime>
  <Words>707</Words>
  <Application>Microsoft Office PowerPoint</Application>
  <PresentationFormat>Prikaz na zaslonu (4:3)</PresentationFormat>
  <Paragraphs>167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prezentacijski template_MRMS</vt:lpstr>
      <vt:lpstr>Postupci za grupiranje glavnih poslova i kompetencija</vt:lpstr>
      <vt:lpstr>RADni procesi </vt:lpstr>
      <vt:lpstr>Obuhvat sektora</vt:lpstr>
      <vt:lpstr>PowerPointova prezentacija</vt:lpstr>
      <vt:lpstr>Shema grupiranja kompetencija</vt:lpstr>
      <vt:lpstr>Vrste poslova</vt:lpstr>
      <vt:lpstr>Glavni poslovi</vt:lpstr>
      <vt:lpstr>Glavni poslovi</vt:lpstr>
      <vt:lpstr>Glavni poslovi</vt:lpstr>
      <vt:lpstr>Glavni poslovi</vt:lpstr>
      <vt:lpstr>Glavni poslovi</vt:lpstr>
      <vt:lpstr>Glavni poslovi</vt:lpstr>
      <vt:lpstr>Glavni poslovi </vt:lpstr>
      <vt:lpstr>Glavni poslovi</vt:lpstr>
      <vt:lpstr>Glavni poslovi</vt:lpstr>
      <vt:lpstr>Glavni poslovi</vt:lpstr>
      <vt:lpstr>kompetencije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Jelena Matković</dc:creator>
  <cp:lastModifiedBy>Tihomir</cp:lastModifiedBy>
  <cp:revision>18</cp:revision>
  <cp:lastPrinted>2014-06-10T07:40:35Z</cp:lastPrinted>
  <dcterms:created xsi:type="dcterms:W3CDTF">2014-05-27T09:34:31Z</dcterms:created>
  <dcterms:modified xsi:type="dcterms:W3CDTF">2014-11-06T07:09:27Z</dcterms:modified>
</cp:coreProperties>
</file>