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88" r:id="rId5"/>
    <p:sldId id="287" r:id="rId6"/>
    <p:sldId id="311" r:id="rId7"/>
    <p:sldId id="303" r:id="rId8"/>
    <p:sldId id="284" r:id="rId9"/>
    <p:sldId id="304" r:id="rId10"/>
    <p:sldId id="305" r:id="rId11"/>
    <p:sldId id="309" r:id="rId12"/>
    <p:sldId id="306" r:id="rId13"/>
    <p:sldId id="315" r:id="rId14"/>
    <p:sldId id="307" r:id="rId15"/>
    <p:sldId id="316" r:id="rId16"/>
    <p:sldId id="318" r:id="rId17"/>
    <p:sldId id="319" r:id="rId18"/>
    <p:sldId id="283" r:id="rId19"/>
    <p:sldId id="313" r:id="rId20"/>
    <p:sldId id="312" r:id="rId21"/>
    <p:sldId id="322" r:id="rId22"/>
    <p:sldId id="302" r:id="rId23"/>
    <p:sldId id="314" r:id="rId24"/>
    <p:sldId id="321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D86F9-50E6-423C-96BF-EFC2A77A2D45}" type="datetimeFigureOut">
              <a:rPr lang="hr-HR" smtClean="0"/>
              <a:t>4.10.2012.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B4DE0-67DB-4805-A4D5-05D682CD85F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51A5A-2D27-4467-B92A-ED4C09625E19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4908-4A9E-4027-AD1D-D0C0E4757ED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54908-4A9E-4027-AD1D-D0C0E4757ED8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8D75CC-089C-4580-93D4-151C5085669B}" type="datetimeFigureOut">
              <a:rPr lang="hr-HR" smtClean="0"/>
              <a:pPr/>
              <a:t>4.10.2012.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B39E90-C906-4696-BD23-B6AC149064BE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L:2006:394:0010:0018:en: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B5DA5-82FE-4D49-8E11-A5CB2B587B02}" type="slidenum">
              <a:rPr lang="hr-HR"/>
              <a:pPr>
                <a:defRPr/>
              </a:pPr>
              <a:t>1</a:t>
            </a:fld>
            <a:endParaRPr lang="hr-HR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827584" y="1700808"/>
            <a:ext cx="77724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r-HR" sz="3600" dirty="0" smtClean="0">
                <a:solidFill>
                  <a:srgbClr val="000099"/>
                </a:solidFill>
              </a:rPr>
              <a:t>PODUZETNIČKO OBRAZOVANJE I STVARANJE PODUZETNIČKE KULTURE</a:t>
            </a:r>
            <a:r>
              <a:rPr lang="hr-HR" sz="4400" dirty="0">
                <a:solidFill>
                  <a:srgbClr val="000099"/>
                </a:solidFill>
              </a:rPr>
              <a:t/>
            </a:r>
            <a:br>
              <a:rPr lang="hr-HR" sz="4400" dirty="0">
                <a:solidFill>
                  <a:srgbClr val="000099"/>
                </a:solidFill>
              </a:rPr>
            </a:br>
            <a:endParaRPr lang="en-US" sz="4400" dirty="0">
              <a:solidFill>
                <a:srgbClr val="000099"/>
              </a:solidFill>
            </a:endParaRPr>
          </a:p>
        </p:txBody>
      </p:sp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755576" y="4077072"/>
            <a:ext cx="7704856" cy="707886"/>
          </a:xfrm>
          <a:prstGeom prst="rect">
            <a:avLst/>
          </a:prstGeom>
          <a:noFill/>
          <a:ln w="12700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000" dirty="0" smtClean="0">
                <a:solidFill>
                  <a:srgbClr val="000099"/>
                </a:solidFill>
              </a:rPr>
              <a:t>Jesenska andragoška konferencija,  u organizaciji Hrvatskog andragoškog društva, Vodice, 4. – 6. listopada 2012.</a:t>
            </a:r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1475656" y="5301208"/>
            <a:ext cx="6408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600" dirty="0">
                <a:solidFill>
                  <a:srgbClr val="000099"/>
                </a:solidFill>
              </a:rPr>
              <a:t>Prof. dr. sc. Dijana Vican</a:t>
            </a:r>
          </a:p>
          <a:p>
            <a:pPr algn="ctr"/>
            <a:r>
              <a:rPr lang="hr-HR" sz="1600" dirty="0">
                <a:solidFill>
                  <a:srgbClr val="000099"/>
                </a:solidFill>
              </a:rPr>
              <a:t>Sveučilište u Zadru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540675" grpId="0" animBg="1"/>
      <p:bldP spid="5406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10</a:t>
            </a:fld>
            <a:endParaRPr lang="hr-HR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1520" y="1844824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Mladi su osviješteni glede spolno-rodnih razlika; 74% mladih ne vidi razloga za rodno spolno razlike u području poduzetništva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520" y="2852936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Očekivanja najvećeg broja ispitanika su da poduzetništvo treba biti u sustavu obrazovanja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3861048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Poduzetnici su osobe koje rješavavaju probleme ili osnivaju vlastite tvrtke, kompanije ili organizacije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3528" y="4725144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Kod 60% ispitanika je poduzetničko obrazovanje “redoviti nastavni predmet”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Rezultati istraživanja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European network Junior Achievement -Young Enterprise Europe  “JA-YE Europe),</a:t>
            </a:r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 2005.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23528" y="5661248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Kod 68% ispitanika je poduzetničko obrazovanje integrirano u školske kurikulume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0" grpId="0" animBg="1"/>
      <p:bldP spid="11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11</a:t>
            </a:fld>
            <a:endParaRPr lang="hr-HR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2420888"/>
            <a:ext cx="849694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b="1" dirty="0" smtClean="0">
                <a:solidFill>
                  <a:srgbClr val="000099"/>
                </a:solidFill>
              </a:rPr>
              <a:t>Za koji tip poduzetnika bi se mladi opredijelili?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3528" y="3573016"/>
            <a:ext cx="8496944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58% - biznis (komercijalni poslovi)</a:t>
            </a:r>
          </a:p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23% - slobodne  profesije (sportaši, umjetnici, konzultanti)</a:t>
            </a:r>
          </a:p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12% - javni sektor i nevladine organizacije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Rezultati istraživanja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European network Junior Achievement -Young Enterprise Europe  “JA-YE Europe),</a:t>
            </a:r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 2005.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12</a:t>
            </a:fld>
            <a:endParaRPr lang="hr-HR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47056" y="1916832"/>
            <a:ext cx="7957392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dirty="0" smtClean="0">
                <a:solidFill>
                  <a:srgbClr val="000099"/>
                </a:solidFill>
              </a:rPr>
              <a:t>Kako učitelji i nastavnici percipiraju aktivnosti škole i nastavne metode kojima se potiče razvoj poduzetnosti učenika i kako procjenjuju poduzetničke osobine i ponašanje </a:t>
            </a:r>
            <a:r>
              <a:rPr lang="vi-VN" sz="2000" dirty="0" smtClean="0">
                <a:solidFill>
                  <a:srgbClr val="000099"/>
                </a:solidFill>
              </a:rPr>
              <a:t>učenika</a:t>
            </a:r>
            <a:r>
              <a:rPr lang="hr-HR" sz="2000" dirty="0" smtClean="0"/>
              <a:t>?</a:t>
            </a:r>
            <a:r>
              <a:rPr lang="vi-VN" sz="2000" dirty="0" smtClean="0"/>
              <a:t> </a:t>
            </a:r>
            <a:endParaRPr lang="hr-HR" sz="2000" dirty="0" smtClean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učitelja i nastavnika (2006.) – obrazovanje za poduzetnost – Institut za društvena istraživanja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3568" y="3140968"/>
            <a:ext cx="7957392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53% - 64% ispitanika ponekad sudjeluje u organiziranju i izvođenju aktivnosti kojima se potiče poduzetnost učenika </a:t>
            </a:r>
            <a:endParaRPr lang="hr-HR" sz="2000" dirty="0" smtClean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55576" y="4077072"/>
            <a:ext cx="7957392" cy="16312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53% - 64% ispitanika ponekad sudjeluje u organiziranju i izvođenju aktivnosti kojima se potiče poduzetnost učenika; 12% ispitanika je odgovorilo da često sudjeluje u takvim aktivnostima; 29% ih omogućuje učenicima upoznavanje uspješnih pojedinaca i poduzetnika;  </a:t>
            </a: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8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13</a:t>
            </a:fld>
            <a:endParaRPr lang="hr-HR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47056" y="1916832"/>
            <a:ext cx="7957392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69% ispitanika procjenjuje da primjenjuju nastavne metode koje učenike potiču na samostalnost, a 65% na timski rad;</a:t>
            </a:r>
            <a:endParaRPr lang="hr-HR" sz="2000" dirty="0" smtClean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učitelja i nastavnika (2006.) – obrazovanje za poduzetnost – Institut za društvena istraživanja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3568" y="2852936"/>
            <a:ext cx="7957392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28% i 17% ispitanika ocjenjuje da potiče učenike na aktivnosti koje se ostvaruju u suradnji s lokalnom zajednicom</a:t>
            </a:r>
            <a:endParaRPr lang="hr-HR" sz="2000" dirty="0" smtClean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83568" y="3789040"/>
            <a:ext cx="7957392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prema procjeni oko trećine učitelja i nastavnika najveći broj učenika posjeduje obilježja poduzetnosti: 1. otvorenost za promjene i nova iskustva, 2. spremnost za suradnju s vršanjacima, 3. motivaciju za ostvarivanje postignuća.</a:t>
            </a:r>
            <a:endParaRPr lang="hr-HR" sz="2000" dirty="0" smtClean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83568" y="5301208"/>
            <a:ext cx="7957392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13% - 14% učitelja i nastavnika procjenjuje da su inovativnost, kreativno rješavanje problema i spremnost za preuzimanje inicijative odlike osobnosti naših učenika</a:t>
            </a: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14</a:t>
            </a:fld>
            <a:endParaRPr lang="hr-HR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nastavnika (2011.) – projekt Odgoj i obrazovanje za poduzetništvo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1520" y="1844824"/>
            <a:ext cx="8496944" cy="16312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Utvrditi razine dimenzija poduzetničkog poriva nastavnika u osnovnim školama: </a:t>
            </a:r>
          </a:p>
          <a:p>
            <a:pPr algn="ctr"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usmjerenost prema proaktivnosti i inovativnosti</a:t>
            </a:r>
          </a:p>
          <a:p>
            <a:pPr algn="ctr"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samopoštovanje </a:t>
            </a:r>
          </a:p>
          <a:p>
            <a:pPr algn="ctr"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usmjerenost prema postignuću</a:t>
            </a:r>
            <a:r>
              <a:rPr lang="hr-HR" sz="2000" dirty="0" smtClean="0"/>
              <a:t>. </a:t>
            </a:r>
            <a:endParaRPr lang="hr-HR" sz="2000" dirty="0" smtClean="0">
              <a:solidFill>
                <a:srgbClr val="000099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520" y="3717032"/>
            <a:ext cx="8496944" cy="22467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/>
              <a:t> </a:t>
            </a:r>
            <a:r>
              <a:rPr lang="hr-HR" sz="2000" b="1" dirty="0" smtClean="0">
                <a:solidFill>
                  <a:srgbClr val="000099"/>
                </a:solidFill>
              </a:rPr>
              <a:t>Usmjerenost prema proaktivnosti i inovativnosti</a:t>
            </a:r>
            <a:r>
              <a:rPr lang="hr-HR" sz="2000" dirty="0" smtClean="0">
                <a:solidFill>
                  <a:srgbClr val="000099"/>
                </a:solidFill>
              </a:rPr>
              <a:t>:</a:t>
            </a:r>
            <a:r>
              <a:rPr lang="hr-HR" sz="2000" dirty="0" smtClean="0"/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85,63% vjeruje da je važno neprestano težiti novim načinima ostvarivanja zadaća; 85,41% smatra da mogu prepoznati dobru priliku za sebe; 85,2% procjenjuje sebe kao osobu koja se uvijek trudi pronaći nove načine za unaprjeđivanje vlastitog života; 84,34% nastavnika ocjenjuje da ništa nije tako uzbudljivo kao provođenje vlastitih ideja u djelo; 80,9% ispitanika smatra da pretežito ili posve uživa kada nešto može napraviti na drugačiji, neuobičajen način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15</a:t>
            </a:fld>
            <a:endParaRPr lang="hr-HR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nastavnika (2011.) – projekt Odgoj i obrazovanje za poduzetništvo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1520" y="1844824"/>
            <a:ext cx="8496944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rgbClr val="000099"/>
                </a:solidFill>
              </a:rPr>
              <a:t>Razlika u procjenama inovativnosti i proaktivnosti je utvrđena i u odnosu na nastavni predmet: nastavnici likovne kulture, prirode i tehničke kulture iskazuju višu usmjerenost prema inovativnom i proaktivnom ponašanju od nastavnika koji predaju druge nastavne predmete.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520" y="3573016"/>
            <a:ext cx="8496944" cy="16312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b="1" dirty="0" smtClean="0">
                <a:solidFill>
                  <a:srgbClr val="000099"/>
                </a:solidFill>
              </a:rPr>
              <a:t>Samopoštovanje nastavnika:</a:t>
            </a:r>
            <a:r>
              <a:rPr lang="hr-HR" sz="2000" dirty="0" smtClean="0">
                <a:solidFill>
                  <a:srgbClr val="000099"/>
                </a:solidFill>
              </a:rPr>
              <a:t> 84,97% nastavnika ocjenjuje sebe vrlo ustrajnima, jer nikada ne odustaju od rješavanja zahtjevnog zadatka; 84,55% nastavnika se ne osjeća manje vrijednima u odnosu na kolege; 74,47% su pretežito često ili posve često zadovoljni kvalitetom svog rada; 70,17% ih rješava probleme ne provodeći vrijeme u traženju pomoći od drugih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16</a:t>
            </a:fld>
            <a:endParaRPr lang="hr-HR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nastavnika (2011.) – projekt Odgoj i obrazovanje za poduzetništvo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1520" y="2420888"/>
            <a:ext cx="8496944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b="1" dirty="0" smtClean="0">
                <a:solidFill>
                  <a:srgbClr val="000099"/>
                </a:solidFill>
              </a:rPr>
              <a:t>Usmjerenost prema postignuću i uspjehu: </a:t>
            </a:r>
            <a:r>
              <a:rPr lang="hr-HR" sz="2000" dirty="0" smtClean="0">
                <a:solidFill>
                  <a:srgbClr val="000099"/>
                </a:solidFill>
              </a:rPr>
              <a:t>94,85) procjenjuje da se osjeća dobro kada se potrudi izvršiti radni zadatak; 93,56% nastavnika misli da je važno prepoznati svoje slabosti ili nedostatke. 74,9% nastavnika procjenjuje da daje sve od sebe kako bi iskoristili svaku pruženu priliku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79512" y="4077072"/>
            <a:ext cx="8496944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rgbClr val="000099"/>
                </a:solidFill>
              </a:rPr>
              <a:t>Nastavnice  su više usmjerene prema postignuću </a:t>
            </a:r>
          </a:p>
          <a:p>
            <a:r>
              <a:rPr lang="hr-HR" sz="2000" dirty="0" smtClean="0">
                <a:solidFill>
                  <a:srgbClr val="000099"/>
                </a:solidFill>
              </a:rPr>
              <a:t>Nastavnici s više od 30 godina radnog staža iskazuju statistički značajno veću usmjerenost prema postignuću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17</a:t>
            </a:fld>
            <a:endParaRPr lang="hr-HR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bg2">
                    <a:lumMod val="50000"/>
                  </a:schemeClr>
                </a:solidFill>
              </a:rPr>
              <a:t>Rezultati ispitivanja nastavnika (2011.) – projekt Odgoj i obrazovanje za poduzetništvo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1520" y="1844824"/>
            <a:ext cx="8496944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rgbClr val="000099"/>
                </a:solidFill>
              </a:rPr>
              <a:t>Konformističko ponašanje nastavnika ukazuje na nedostatak onoga što je pokretač stvaranja poduzetništva kao društvene i obrazovne vrijednosti, odnosno poduzetničke kulture. 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3140968"/>
            <a:ext cx="8496944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b="1" dirty="0" smtClean="0">
                <a:solidFill>
                  <a:srgbClr val="000099"/>
                </a:solidFill>
              </a:rPr>
              <a:t>Uzroci: 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ustrajavanje na centraliziranom sustavu obrazovanja utječe na unutarnje nadahnuće nastavnika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škole nemaju dovoljno autonomije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4725144"/>
            <a:ext cx="8496944" cy="163121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buClr>
                <a:schemeClr val="bg2">
                  <a:lumMod val="50000"/>
                </a:schemeClr>
              </a:buClr>
            </a:pPr>
            <a:r>
              <a:rPr lang="hr-HR" sz="2000" b="1" dirty="0" smtClean="0">
                <a:solidFill>
                  <a:srgbClr val="000099"/>
                </a:solidFill>
              </a:rPr>
              <a:t>Rješenje: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mijenjanje</a:t>
            </a:r>
            <a:r>
              <a:rPr lang="hr-HR" dirty="0" smtClean="0">
                <a:solidFill>
                  <a:srgbClr val="000099"/>
                </a:solidFill>
              </a:rPr>
              <a:t> načina </a:t>
            </a:r>
            <a:r>
              <a:rPr lang="hr-HR" sz="2000" dirty="0" smtClean="0">
                <a:solidFill>
                  <a:srgbClr val="000099"/>
                </a:solidFill>
              </a:rPr>
              <a:t>rada s pravilima i obimnim propisima (administrativni stil</a:t>
            </a:r>
            <a:r>
              <a:rPr lang="hr-HR" dirty="0" smtClean="0">
                <a:solidFill>
                  <a:srgbClr val="000099"/>
                </a:solidFill>
              </a:rPr>
              <a:t>) </a:t>
            </a:r>
            <a:r>
              <a:rPr lang="hr-HR" sz="2000" dirty="0" smtClean="0">
                <a:solidFill>
                  <a:srgbClr val="000099"/>
                </a:solidFill>
              </a:rPr>
              <a:t>u poduzetničko upravljanje, spremnostiza preuzimanje vođenja i aktivniji pristup u rješavanju problema (umjesto čekanja odluka iz ministarstva).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2422A-B5EC-43FE-BB06-2294EA17E60F}" type="slidenum">
              <a:rPr lang="hr-HR"/>
              <a:pPr>
                <a:defRPr/>
              </a:pPr>
              <a:t>18</a:t>
            </a:fld>
            <a:endParaRPr lang="hr-HR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640960" cy="830997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PODUZETNIČKO  OBRAZOVANJE - </a:t>
            </a:r>
            <a:r>
              <a:rPr lang="hr-HR" sz="2400" dirty="0" smtClean="0">
                <a:solidFill>
                  <a:srgbClr val="000099"/>
                </a:solidFill>
                <a:cs typeface="Arial" charset="0"/>
              </a:rPr>
              <a:t>TEMELJNE KOMPETENCIJE</a:t>
            </a:r>
            <a:r>
              <a:rPr lang="hr-HR" sz="2400" dirty="0" smtClean="0">
                <a:solidFill>
                  <a:srgbClr val="000099"/>
                </a:solidFill>
              </a:rPr>
              <a:t> 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5" name="Content Placeholder 1"/>
          <p:cNvSpPr>
            <a:spLocks/>
          </p:cNvSpPr>
          <p:nvPr/>
        </p:nvSpPr>
        <p:spPr bwMode="auto">
          <a:xfrm>
            <a:off x="827584" y="2276872"/>
            <a:ext cx="7488832" cy="3463453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komunikacija na materinskom jeziku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komunikacija na stranim jezicima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matematička kompetencija i osnovne kompetencije u prirodoslovlju, tehnici i tehnologiji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digitalna kompetencija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učiti kako učiti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socijalna i građanska kompetencija</a:t>
            </a: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b="1" dirty="0" smtClean="0">
                <a:solidFill>
                  <a:srgbClr val="FF0000"/>
                </a:solidFill>
              </a:rPr>
              <a:t>poduzetnost i inovativnost (poduzetnička kompetencija) </a:t>
            </a:r>
            <a:endParaRPr lang="hr-HR" sz="2000" b="1" dirty="0">
              <a:solidFill>
                <a:srgbClr val="FF0000"/>
              </a:solidFill>
            </a:endParaRPr>
          </a:p>
          <a:p>
            <a:pPr marL="365125" indent="-255588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kulturna svijest i izražavanje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1"/>
          <p:cNvSpPr txBox="1">
            <a:spLocks noGrp="1"/>
          </p:cNvSpPr>
          <p:nvPr/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0FB14C5-59E9-4B77-BFEB-097918766032}" type="slidenum">
              <a:rPr lang="hr-HR" sz="1000" b="1">
                <a:solidFill>
                  <a:schemeClr val="accent2"/>
                </a:solidFill>
                <a:latin typeface="Book Antiqua" pitchFamily="18" charset="0"/>
              </a:rPr>
              <a:pPr algn="r"/>
              <a:t>19</a:t>
            </a:fld>
            <a:endParaRPr lang="hr-HR" sz="1000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3" name="Content Placeholder 1"/>
          <p:cNvSpPr>
            <a:spLocks/>
          </p:cNvSpPr>
          <p:nvPr/>
        </p:nvSpPr>
        <p:spPr bwMode="auto">
          <a:xfrm>
            <a:off x="1017588" y="1601788"/>
            <a:ext cx="3097212" cy="12906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SAGORIJEVANJA NA POSLU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787400" y="892175"/>
            <a:ext cx="7877175" cy="4667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>
                <a:solidFill>
                  <a:srgbClr val="000099"/>
                </a:solidFill>
              </a:rPr>
              <a:t>MOZAIK PROFESIONALNIH PODKULTURA</a:t>
            </a:r>
          </a:p>
        </p:txBody>
      </p:sp>
      <p:sp>
        <p:nvSpPr>
          <p:cNvPr id="2" name="Content Placeholder 1"/>
          <p:cNvSpPr>
            <a:spLocks/>
          </p:cNvSpPr>
          <p:nvPr/>
        </p:nvSpPr>
        <p:spPr bwMode="auto">
          <a:xfrm>
            <a:off x="5221288" y="1665288"/>
            <a:ext cx="3059112" cy="1214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            ŽILAVOG OTPORA U PRAKSI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4" name="Content Placeholder 1"/>
          <p:cNvSpPr>
            <a:spLocks/>
          </p:cNvSpPr>
          <p:nvPr/>
        </p:nvSpPr>
        <p:spPr bwMode="auto">
          <a:xfrm>
            <a:off x="1042988" y="3074988"/>
            <a:ext cx="3071812" cy="12906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 dirty="0">
                <a:solidFill>
                  <a:srgbClr val="000066"/>
                </a:solidFill>
              </a:rPr>
              <a:t>KULTURA             NADE DA ĆE SVE BITI DOBRO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 dirty="0">
              <a:solidFill>
                <a:srgbClr val="000066"/>
              </a:solidFill>
            </a:endParaRPr>
          </a:p>
        </p:txBody>
      </p:sp>
      <p:sp>
        <p:nvSpPr>
          <p:cNvPr id="5" name="Content Placeholder 1"/>
          <p:cNvSpPr>
            <a:spLocks/>
          </p:cNvSpPr>
          <p:nvPr/>
        </p:nvSpPr>
        <p:spPr bwMode="auto">
          <a:xfrm>
            <a:off x="5272088" y="4662488"/>
            <a:ext cx="3059112" cy="16716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            NEKRITIČNOSTI – DOVOLJNO JE SLUŠATI KRITIKE DRUGIH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6" name="Content Placeholder 1"/>
          <p:cNvSpPr>
            <a:spLocks/>
          </p:cNvSpPr>
          <p:nvPr/>
        </p:nvSpPr>
        <p:spPr bwMode="auto">
          <a:xfrm>
            <a:off x="865188" y="4687888"/>
            <a:ext cx="3122612" cy="15319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IŠČEKIVANJA NAPUTAKA “ODOZGO”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 flipV="1">
            <a:off x="965200" y="1435100"/>
            <a:ext cx="3251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1" name="Line 19"/>
          <p:cNvSpPr>
            <a:spLocks noChangeShapeType="1"/>
          </p:cNvSpPr>
          <p:nvPr/>
        </p:nvSpPr>
        <p:spPr bwMode="auto">
          <a:xfrm flipV="1">
            <a:off x="546100" y="4533900"/>
            <a:ext cx="3746500" cy="1892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2" name="Line 20"/>
          <p:cNvSpPr>
            <a:spLocks noChangeShapeType="1"/>
          </p:cNvSpPr>
          <p:nvPr/>
        </p:nvSpPr>
        <p:spPr bwMode="auto">
          <a:xfrm flipV="1">
            <a:off x="4953000" y="1524000"/>
            <a:ext cx="367030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 flipV="1">
            <a:off x="800100" y="2997200"/>
            <a:ext cx="345440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4" name="Line 22"/>
          <p:cNvSpPr>
            <a:spLocks noChangeShapeType="1"/>
          </p:cNvSpPr>
          <p:nvPr/>
        </p:nvSpPr>
        <p:spPr bwMode="auto">
          <a:xfrm flipH="1" flipV="1">
            <a:off x="4953000" y="4546600"/>
            <a:ext cx="3581400" cy="195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5" name="Line 23"/>
          <p:cNvSpPr>
            <a:spLocks noChangeShapeType="1"/>
          </p:cNvSpPr>
          <p:nvPr/>
        </p:nvSpPr>
        <p:spPr bwMode="auto">
          <a:xfrm flipV="1">
            <a:off x="5168900" y="4559300"/>
            <a:ext cx="3251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 flipH="1" flipV="1">
            <a:off x="228600" y="1104900"/>
            <a:ext cx="3581400" cy="195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7" name="Line 25"/>
          <p:cNvSpPr>
            <a:spLocks noChangeShapeType="1"/>
          </p:cNvSpPr>
          <p:nvPr/>
        </p:nvSpPr>
        <p:spPr bwMode="auto">
          <a:xfrm flipH="1" flipV="1">
            <a:off x="4762500" y="1219200"/>
            <a:ext cx="3581400" cy="195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8" name="Line 26"/>
          <p:cNvSpPr>
            <a:spLocks noChangeShapeType="1"/>
          </p:cNvSpPr>
          <p:nvPr/>
        </p:nvSpPr>
        <p:spPr bwMode="auto">
          <a:xfrm flipH="1" flipV="1">
            <a:off x="660400" y="2578100"/>
            <a:ext cx="3581400" cy="195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499" name="Line 27"/>
          <p:cNvSpPr>
            <a:spLocks noChangeShapeType="1"/>
          </p:cNvSpPr>
          <p:nvPr/>
        </p:nvSpPr>
        <p:spPr bwMode="auto">
          <a:xfrm flipH="1" flipV="1">
            <a:off x="533400" y="4432300"/>
            <a:ext cx="3581400" cy="195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Content Placeholder 1"/>
          <p:cNvSpPr>
            <a:spLocks/>
          </p:cNvSpPr>
          <p:nvPr/>
        </p:nvSpPr>
        <p:spPr bwMode="auto">
          <a:xfrm>
            <a:off x="5221288" y="3125788"/>
            <a:ext cx="3059112" cy="1214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 dirty="0">
                <a:solidFill>
                  <a:srgbClr val="000066"/>
                </a:solidFill>
              </a:rPr>
              <a:t>KULTURA             DOSADE</a:t>
            </a: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 dirty="0">
              <a:solidFill>
                <a:srgbClr val="000066"/>
              </a:solidFill>
            </a:endParaRPr>
          </a:p>
        </p:txBody>
      </p:sp>
      <p:sp>
        <p:nvSpPr>
          <p:cNvPr id="105501" name="Line 29"/>
          <p:cNvSpPr>
            <a:spLocks noChangeShapeType="1"/>
          </p:cNvSpPr>
          <p:nvPr/>
        </p:nvSpPr>
        <p:spPr bwMode="auto">
          <a:xfrm flipV="1">
            <a:off x="4876800" y="2997200"/>
            <a:ext cx="367030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5502" name="Line 30"/>
          <p:cNvSpPr>
            <a:spLocks noChangeShapeType="1"/>
          </p:cNvSpPr>
          <p:nvPr/>
        </p:nvSpPr>
        <p:spPr bwMode="auto">
          <a:xfrm flipH="1" flipV="1">
            <a:off x="4737100" y="2781300"/>
            <a:ext cx="3708400" cy="157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0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500"/>
                                        <p:tgtEl>
                                          <p:spTgt spid="10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5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2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500"/>
                                        <p:tgtEl>
                                          <p:spTgt spid="10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7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 animBg="1"/>
      <p:bldP spid="5" grpId="0" animBg="1"/>
      <p:bldP spid="6" grpId="0" animBg="1"/>
      <p:bldP spid="105485" grpId="0" animBg="1"/>
      <p:bldP spid="105491" grpId="0" animBg="1"/>
      <p:bldP spid="105492" grpId="0" animBg="1"/>
      <p:bldP spid="105493" grpId="0" animBg="1"/>
      <p:bldP spid="105494" grpId="0" animBg="1"/>
      <p:bldP spid="105495" grpId="0" animBg="1"/>
      <p:bldP spid="105496" grpId="0" animBg="1"/>
      <p:bldP spid="105497" grpId="0" animBg="1"/>
      <p:bldP spid="105498" grpId="0" animBg="1"/>
      <p:bldP spid="105499" grpId="0" animBg="1"/>
      <p:bldP spid="7" grpId="0" animBg="1"/>
      <p:bldP spid="105501" grpId="0" animBg="1"/>
      <p:bldP spid="1055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85D59-9530-41AA-B251-B284DB5E9E7D}" type="slidenum">
              <a:rPr lang="hr-HR"/>
              <a:pPr>
                <a:defRPr/>
              </a:pPr>
              <a:t>2</a:t>
            </a:fld>
            <a:endParaRPr lang="hr-HR"/>
          </a:p>
        </p:txBody>
      </p:sp>
      <p:sp>
        <p:nvSpPr>
          <p:cNvPr id="557058" name="Text Box 2"/>
          <p:cNvSpPr txBox="1">
            <a:spLocks noChangeArrowheads="1"/>
          </p:cNvSpPr>
          <p:nvPr/>
        </p:nvSpPr>
        <p:spPr bwMode="auto">
          <a:xfrm>
            <a:off x="2767013" y="1008063"/>
            <a:ext cx="3417887" cy="46166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>
                <a:solidFill>
                  <a:srgbClr val="000099"/>
                </a:solidFill>
              </a:rPr>
              <a:t>CILJ IZLAGANJA:</a:t>
            </a:r>
          </a:p>
        </p:txBody>
      </p:sp>
      <p:sp>
        <p:nvSpPr>
          <p:cNvPr id="557059" name="Text Box 3"/>
          <p:cNvSpPr txBox="1">
            <a:spLocks noChangeArrowheads="1"/>
          </p:cNvSpPr>
          <p:nvPr/>
        </p:nvSpPr>
        <p:spPr bwMode="auto">
          <a:xfrm>
            <a:off x="755576" y="2060848"/>
            <a:ext cx="7924973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tragovi poduzetništva tijekom povijesti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755576" y="3356992"/>
            <a:ext cx="7920880" cy="400110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definirati poduzetničko obrazovanje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55576" y="4437112"/>
            <a:ext cx="7848872" cy="707886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prikazati elemente poduzetničke kulture u obrazovnom, radnom i životnom ambijentu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5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5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55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8" grpId="0" animBg="1"/>
      <p:bldP spid="557059" grpId="0" animBg="1"/>
      <p:bldP spid="557062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52845-8BBD-4A9E-9D16-3D9900CA912E}" type="slidenum">
              <a:rPr lang="hr-HR"/>
              <a:pPr>
                <a:defRPr/>
              </a:pPr>
              <a:t>20</a:t>
            </a:fld>
            <a:endParaRPr lang="hr-HR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568450" y="1027113"/>
            <a:ext cx="6192838" cy="5286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dirty="0" smtClean="0">
                <a:solidFill>
                  <a:srgbClr val="000099"/>
                </a:solidFill>
              </a:rPr>
              <a:t>PODUZETNIČKO OBRAZOVANJE </a:t>
            </a:r>
            <a:endParaRPr lang="hr-HR" sz="2800" dirty="0">
              <a:solidFill>
                <a:srgbClr val="000099"/>
              </a:solidFill>
            </a:endParaRPr>
          </a:p>
        </p:txBody>
      </p:sp>
      <p:sp>
        <p:nvSpPr>
          <p:cNvPr id="601091" name="Text Box 3"/>
          <p:cNvSpPr txBox="1">
            <a:spLocks noChangeArrowheads="1"/>
          </p:cNvSpPr>
          <p:nvPr/>
        </p:nvSpPr>
        <p:spPr bwMode="auto">
          <a:xfrm>
            <a:off x="683568" y="198884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komunikacija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83568" y="2564904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odlučnost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563888" y="2564904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donošenje odluke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83568" y="3140968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jedinstvenost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83568" y="486916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optimizam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83568" y="55172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hrabrost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563888" y="198884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poduzetnost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83568" y="60932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osmišljavanje ideje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3568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inovativnost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83568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entuzijazam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372200" y="1988840"/>
            <a:ext cx="2592288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usmjerenost ka cilju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372200" y="3140968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volja za rad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372200" y="2564904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suradnja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491880" y="3140968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upornost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491880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solidarnost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63888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radoznalost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563888" y="486916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samostalnost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635896" y="55172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povjerenje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635896" y="60932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samopozdanje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6300192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organiz.rada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300192" y="60932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uspjeh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300192" y="55172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samovrednovanje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6300192" y="486916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vrednovanje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300192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organiz.vremena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0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52845-8BBD-4A9E-9D16-3D9900CA912E}" type="slidenum">
              <a:rPr lang="hr-HR"/>
              <a:pPr>
                <a:defRPr/>
              </a:pPr>
              <a:t>21</a:t>
            </a:fld>
            <a:endParaRPr lang="hr-HR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568450" y="1027113"/>
            <a:ext cx="6192838" cy="5286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dirty="0" smtClean="0">
                <a:solidFill>
                  <a:srgbClr val="000099"/>
                </a:solidFill>
              </a:rPr>
              <a:t>PODUZETNIČKO OBRAZOVANJE </a:t>
            </a:r>
            <a:endParaRPr lang="hr-HR" sz="2800" dirty="0">
              <a:solidFill>
                <a:srgbClr val="000099"/>
              </a:solidFill>
            </a:endParaRPr>
          </a:p>
        </p:txBody>
      </p:sp>
      <p:sp>
        <p:nvSpPr>
          <p:cNvPr id="601091" name="Text Box 3"/>
          <p:cNvSpPr txBox="1">
            <a:spLocks noChangeArrowheads="1"/>
          </p:cNvSpPr>
          <p:nvPr/>
        </p:nvSpPr>
        <p:spPr bwMode="auto">
          <a:xfrm>
            <a:off x="683568" y="198884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natjecanje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83568" y="2564904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analiza uspjeha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83568" y="3140968"/>
            <a:ext cx="2592288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financijsko ulaganje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83568" y="486916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optimizam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83568" y="5517232"/>
            <a:ext cx="2466975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pojedinačna učinkovitost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563888" y="1988840"/>
            <a:ext cx="2466975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skupna učinkovitost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3568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profit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83568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opće dobro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372200" y="1988840"/>
            <a:ext cx="2592288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podjela odgovornosti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372200" y="3140968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osobna korist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563888" y="2924944"/>
            <a:ext cx="2466975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suosjećanje s drugim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491880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pomoći drugome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63888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odgovornost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563888" y="4869160"/>
            <a:ext cx="2466975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procjena novih mogućnosti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563888" y="5805264"/>
            <a:ext cx="2466975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procjena novih rizika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6300192" y="37170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društvena korist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300192" y="60932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nadahnuće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300192" y="5517232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samoobrazovanje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6300192" y="4869160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obrazovanje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300192" y="4293096"/>
            <a:ext cx="246697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nove perspektive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0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1"/>
          <p:cNvSpPr txBox="1">
            <a:spLocks noGrp="1"/>
          </p:cNvSpPr>
          <p:nvPr/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1E1AA57-0BCB-4271-B6EB-1063D2C58457}" type="slidenum">
              <a:rPr lang="hr-HR" sz="1000" b="1">
                <a:solidFill>
                  <a:schemeClr val="accent2"/>
                </a:solidFill>
                <a:latin typeface="Book Antiqua" pitchFamily="18" charset="0"/>
              </a:rPr>
              <a:pPr algn="r"/>
              <a:t>22</a:t>
            </a:fld>
            <a:endParaRPr lang="hr-HR" sz="1000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3" name="Content Placeholder 1"/>
          <p:cNvSpPr>
            <a:spLocks/>
          </p:cNvSpPr>
          <p:nvPr/>
        </p:nvSpPr>
        <p:spPr bwMode="auto">
          <a:xfrm>
            <a:off x="230188" y="1957388"/>
            <a:ext cx="8634412" cy="4440237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  <a:p>
            <a:pPr marL="365125" indent="-255588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q"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711200" y="892175"/>
            <a:ext cx="7877175" cy="83185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>
                <a:solidFill>
                  <a:srgbClr val="000099"/>
                </a:solidFill>
              </a:rPr>
              <a:t>KULTURA ODGOJNO-OBRAZOVNE USTANOVE PREMA NOK-u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850900" y="2159000"/>
            <a:ext cx="2844800" cy="1381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“RAVNE HIJERARHIJE” U KOLEKTIVU</a:t>
            </a:r>
          </a:p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hr-HR">
              <a:solidFill>
                <a:srgbClr val="000066"/>
              </a:solidFill>
            </a:endParaRP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54000" y="4089400"/>
            <a:ext cx="2844800" cy="71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 dirty="0">
                <a:solidFill>
                  <a:srgbClr val="000066"/>
                </a:solidFill>
              </a:rPr>
              <a:t>KULTURA AKTIVNOG SUDIONIŠTVA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5486400" y="2184400"/>
            <a:ext cx="2844800" cy="1320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>
                <a:solidFill>
                  <a:srgbClr val="000066"/>
                </a:solidFill>
              </a:rPr>
              <a:t>KULTURA RADNIH STRATEGIJA – osobnih, timskih i kolektivnih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5981700" y="4381500"/>
            <a:ext cx="2844800" cy="71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 dirty="0">
                <a:solidFill>
                  <a:srgbClr val="000066"/>
                </a:solidFill>
              </a:rPr>
              <a:t>KULTURA AUTORITETA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3347864" y="5949280"/>
            <a:ext cx="284480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hr-HR">
                <a:solidFill>
                  <a:srgbClr val="000066"/>
                </a:solidFill>
              </a:rPr>
              <a:t>KULTURA KVALITETE</a:t>
            </a:r>
          </a:p>
        </p:txBody>
      </p:sp>
      <p:pic>
        <p:nvPicPr>
          <p:cNvPr id="108559" name="Picture 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100" y="3492500"/>
            <a:ext cx="21018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9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0" grpId="0" animBg="1"/>
      <p:bldP spid="108549" grpId="0" animBg="1"/>
      <p:bldP spid="108550" grpId="0" animBg="1"/>
      <p:bldP spid="108551" grpId="0" animBg="1"/>
      <p:bldP spid="108554" grpId="0" animBg="1"/>
      <p:bldP spid="10855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2B891-4BE7-4BD7-A615-D50862764820}" type="slidenum">
              <a:rPr lang="hr-HR"/>
              <a:pPr>
                <a:defRPr/>
              </a:pPr>
              <a:t>23</a:t>
            </a:fld>
            <a:endParaRPr lang="hr-HR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267744" y="847725"/>
            <a:ext cx="5040560" cy="56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r-HR" sz="2800" dirty="0" smtClean="0">
                <a:solidFill>
                  <a:srgbClr val="000099"/>
                </a:solidFill>
              </a:rPr>
              <a:t>Korištena literatura</a:t>
            </a:r>
            <a:endParaRPr lang="en-US" sz="2800" dirty="0">
              <a:solidFill>
                <a:srgbClr val="000099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23528" y="1628800"/>
            <a:ext cx="8568952" cy="424847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kumimoji="0" lang="hr-HR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cs typeface="Arial" pitchFamily="34" charset="0"/>
              </a:rPr>
              <a:t> </a:t>
            </a:r>
            <a:r>
              <a:rPr lang="hr-HR" dirty="0" smtClean="0">
                <a:solidFill>
                  <a:srgbClr val="000099"/>
                </a:solidFill>
              </a:rPr>
              <a:t>Baranović, B., Štibrić, M., Domović, V. Obrazovanje za poduzetnost – perspektiva osnovnoškolskih učitelja i nastavnika. Sociologija i prostor, 45 (2007) 177-178 (3-4): 339-360.</a:t>
            </a:r>
            <a:endParaRPr kumimoji="0" lang="hr-HR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chemeClr val="bg2">
                  <a:lumMod val="50000"/>
                </a:schemeClr>
              </a:buClr>
              <a:buSzTx/>
              <a:buFont typeface="Arial" pitchFamily="34" charset="0"/>
              <a:buChar char="•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cs typeface="Arial" pitchFamily="34" charset="0"/>
              </a:rPr>
              <a:t> Brian Keeley (2007.). Ljudski kapital, Od predškolskog odgoja do cjeloživotnog učenja, Zagreb: EDUCA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chemeClr val="bg2">
                  <a:lumMod val="50000"/>
                </a:schemeClr>
              </a:buClr>
              <a:buSzTx/>
              <a:buFont typeface="Arial" pitchFamily="34" charset="0"/>
              <a:buChar char="•"/>
              <a:tabLst/>
            </a:pPr>
            <a:r>
              <a:rPr lang="hr-HR" dirty="0" smtClean="0">
                <a:solidFill>
                  <a:srgbClr val="000099"/>
                </a:solidFill>
                <a:cs typeface="Arial" pitchFamily="34" charset="0"/>
              </a:rPr>
              <a:t> Enterprise 2010. The next Generation, Survey Report, September 2005.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hr-HR" dirty="0" smtClean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hr-HR" dirty="0" smtClean="0">
                <a:solidFill>
                  <a:srgbClr val="000099"/>
                </a:solidFill>
              </a:rPr>
              <a:t>Nacionalni  okvirni kurikulum za predškolski odgoj, opće obvezno i srednjoškolsko obrazovanje (2008). Ministarstvo znanosti, obrazovanja i športa RH, Zagreb</a:t>
            </a:r>
            <a:endParaRPr lang="hr-HR" dirty="0" smtClean="0">
              <a:solidFill>
                <a:srgbClr val="000099"/>
              </a:solidFill>
              <a:cs typeface="Arial" pitchFamily="34" charset="0"/>
            </a:endParaRPr>
          </a:p>
          <a:p>
            <a:r>
              <a:rPr lang="hr-HR" dirty="0" smtClean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hr-HR" dirty="0" smtClean="0">
                <a:solidFill>
                  <a:srgbClr val="000099"/>
                </a:solidFill>
              </a:rPr>
              <a:t>Recommendation of the European Parliament and of the Council of 18 december 2006 on Key Competences for Lifelong Learning (2006), </a:t>
            </a:r>
          </a:p>
          <a:p>
            <a:r>
              <a:rPr lang="hr-HR" u="sng" dirty="0" smtClean="0">
                <a:solidFill>
                  <a:srgbClr val="000099"/>
                </a:solidFill>
                <a:hlinkClick r:id="rId3"/>
              </a:rPr>
              <a:t>http://eur-lex.europa.eu/LexUriServ/LexUriServ.do?uri=OJ:L:2006:394:0010:0018:en:PDF</a:t>
            </a:r>
            <a:endParaRPr lang="hr-HR" dirty="0" smtClean="0">
              <a:solidFill>
                <a:srgbClr val="000099"/>
              </a:solidFill>
            </a:endParaRPr>
          </a:p>
          <a:p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cs typeface="Arial" pitchFamily="34" charset="0"/>
              </a:rPr>
              <a:t> </a:t>
            </a:r>
            <a:r>
              <a:rPr lang="hr-HR" dirty="0" smtClean="0">
                <a:solidFill>
                  <a:srgbClr val="000099"/>
                </a:solidFill>
              </a:rPr>
              <a:t>Towards Entrepreneurial Culture for the Twenty-first Century, ILO i UNESCO, 2006.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10AC-1797-40DB-B0B0-D8C4389852D0}" type="slidenum">
              <a:rPr lang="hr-HR"/>
              <a:pPr>
                <a:defRPr/>
              </a:pPr>
              <a:t>24</a:t>
            </a:fld>
            <a:endParaRPr lang="hr-HR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11560" y="2636912"/>
            <a:ext cx="8136904" cy="87716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400" i="1" dirty="0" smtClean="0">
                <a:solidFill>
                  <a:srgbClr val="000099"/>
                </a:solidFill>
              </a:rPr>
              <a:t>Mozak ne posvećuje pozornost dosadnim stvarima.</a:t>
            </a:r>
          </a:p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dirty="0" smtClean="0">
                <a:solidFill>
                  <a:srgbClr val="000099"/>
                </a:solidFill>
              </a:rPr>
              <a:t>Carmine Gallo (2011.)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75656" y="5445224"/>
            <a:ext cx="6486525" cy="346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600">
                <a:solidFill>
                  <a:srgbClr val="000099"/>
                </a:solidFill>
              </a:rPr>
              <a:t>Prezentaciju izradila: Dijana Vican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2422A-B5EC-43FE-BB06-2294EA17E60F}" type="slidenum">
              <a:rPr lang="hr-HR"/>
              <a:pPr>
                <a:defRPr/>
              </a:pPr>
              <a:t>3</a:t>
            </a:fld>
            <a:endParaRPr lang="hr-HR"/>
          </a:p>
        </p:txBody>
      </p:sp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1979712" y="976313"/>
            <a:ext cx="5256584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PODUZETNIŠTVO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23528" y="2924944"/>
            <a:ext cx="2592288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KAKO JE PODUZETNIŠTVO NESTALO KAO DRUŠTVENO-KULTURNA VRIJEDNOST U RH?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6444208" y="2852936"/>
            <a:ext cx="2448272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ZAŠTO I KAKO OŽIVOTVORITI PODUZETNIŠTVO KAO DRUŠTVENO-KULTURNU VRIJEDNOST?</a:t>
            </a:r>
            <a:endParaRPr lang="hr-HR" sz="2000" dirty="0">
              <a:solidFill>
                <a:srgbClr val="000099"/>
              </a:solidFill>
            </a:endParaRPr>
          </a:p>
        </p:txBody>
      </p:sp>
      <p:pic>
        <p:nvPicPr>
          <p:cNvPr id="15" name="Picture 11" descr="hrvats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348880"/>
            <a:ext cx="302433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4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2422A-B5EC-43FE-BB06-2294EA17E60F}" type="slidenum">
              <a:rPr lang="hr-HR"/>
              <a:pPr>
                <a:defRPr/>
              </a:pPr>
              <a:t>4</a:t>
            </a:fld>
            <a:endParaRPr lang="hr-HR"/>
          </a:p>
        </p:txBody>
      </p:sp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611560" y="976313"/>
            <a:ext cx="7848872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TRAGOVI PODUZETNIŠTVA TIJEKOM POVIJESTI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542726" name="Text Box 6"/>
          <p:cNvSpPr txBox="1">
            <a:spLocks noChangeArrowheads="1"/>
          </p:cNvSpPr>
          <p:nvPr/>
        </p:nvSpPr>
        <p:spPr bwMode="auto">
          <a:xfrm>
            <a:off x="611560" y="1700808"/>
            <a:ext cx="784887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radne akcije nakon II. svjetskog rada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11560" y="3284984"/>
            <a:ext cx="784887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Hrvati u emigraciji - samozapošljavanje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11560" y="3933056"/>
            <a:ext cx="784887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etničke manjine u imigraciji (npr. Albanci u Hrvatskoj)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11560" y="2348880"/>
            <a:ext cx="7848872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uključenost žena u radne akcije, njihov izlazak iz domaćinstava i zapošljavanje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11560" y="5661248"/>
            <a:ext cx="7848872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 srednjem obrazovanju: obrti i obrtničko obrazovanje – samozapošljavanje i ekononomski nastavni predmeti i vježbeničke tvrtke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1560" y="4509120"/>
            <a:ext cx="784887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procesi privatizacije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11560" y="5085184"/>
            <a:ext cx="784887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u osnovnom obrazovanju učeničke zadruge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4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4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animBg="1"/>
      <p:bldP spid="542726" grpId="0" animBg="1"/>
      <p:bldP spid="16" grpId="0" animBg="1"/>
      <p:bldP spid="17" grpId="0" animBg="1"/>
      <p:bldP spid="18" grpId="0" animBg="1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2422A-B5EC-43FE-BB06-2294EA17E60F}" type="slidenum">
              <a:rPr lang="hr-HR"/>
              <a:pPr>
                <a:defRPr/>
              </a:pPr>
              <a:t>5</a:t>
            </a:fld>
            <a:endParaRPr lang="hr-HR"/>
          </a:p>
        </p:txBody>
      </p:sp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467544" y="980728"/>
            <a:ext cx="3744416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PODUZETNIŠTVO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542726" name="Text Box 6"/>
          <p:cNvSpPr txBox="1">
            <a:spLocks noChangeArrowheads="1"/>
          </p:cNvSpPr>
          <p:nvPr/>
        </p:nvSpPr>
        <p:spPr bwMode="auto">
          <a:xfrm>
            <a:off x="395536" y="1988840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ekonomsko područje/ </a:t>
            </a:r>
            <a:r>
              <a:rPr lang="hr-HR" sz="2000" dirty="0" smtClean="0">
                <a:solidFill>
                  <a:srgbClr val="000099"/>
                </a:solidFill>
              </a:rPr>
              <a:t>polje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95536" y="3284984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privatni biznis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95536" y="3933056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profit, zarada, osobna korist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95536" y="2636912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grana gospodarstva 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95536" y="4581128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profesionalni i životni uspjeh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004048" y="980728"/>
            <a:ext cx="3744416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ANTIPODUZETNIŠTVO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860032" y="1700808"/>
            <a:ext cx="3871540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povezivanje isključivo s privatnim sektorom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860032" y="2564904"/>
            <a:ext cx="3871540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povezivanje s bogatstvom i nasljedstvom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860032" y="3429000"/>
            <a:ext cx="2304256" cy="13234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 smtClean="0">
                <a:solidFill>
                  <a:srgbClr val="000099"/>
                </a:solidFill>
              </a:rPr>
              <a:t> stjecanje </a:t>
            </a:r>
            <a:r>
              <a:rPr lang="hr-HR" sz="2000" dirty="0">
                <a:solidFill>
                  <a:srgbClr val="000099"/>
                </a:solidFill>
              </a:rPr>
              <a:t>bogatstva “očešavanjem” o zakon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932040" y="5589240"/>
            <a:ext cx="3813820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antikorupcijski programi i aktivnosti</a:t>
            </a:r>
            <a:endParaRPr lang="hr-HR" sz="2000" dirty="0">
              <a:solidFill>
                <a:srgbClr val="000099"/>
              </a:solidFill>
            </a:endParaRPr>
          </a:p>
        </p:txBody>
      </p:sp>
      <p:pic>
        <p:nvPicPr>
          <p:cNvPr id="24" name="il_fi" descr="studentloan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429000"/>
            <a:ext cx="1440159" cy="146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95536" y="5157192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izumi i inovacije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860032" y="5013176"/>
            <a:ext cx="381642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tajkunizacija</a:t>
            </a:r>
            <a:endParaRPr lang="hr-HR" sz="2000" dirty="0">
              <a:solidFill>
                <a:srgbClr val="000099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572000" y="548680"/>
            <a:ext cx="72008" cy="60486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0" grpId="0" animBg="1"/>
      <p:bldP spid="23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52845-8BBD-4A9E-9D16-3D9900CA912E}" type="slidenum">
              <a:rPr lang="hr-HR"/>
              <a:pPr>
                <a:defRPr/>
              </a:pPr>
              <a:t>6</a:t>
            </a:fld>
            <a:endParaRPr lang="hr-HR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755576" y="1027113"/>
            <a:ext cx="7776864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>
                <a:solidFill>
                  <a:srgbClr val="000099"/>
                </a:solidFill>
              </a:rPr>
              <a:t>PODUZETNIČKA </a:t>
            </a:r>
            <a:r>
              <a:rPr lang="hr-HR" sz="2400" dirty="0" smtClean="0">
                <a:solidFill>
                  <a:srgbClr val="000099"/>
                </a:solidFill>
              </a:rPr>
              <a:t>KULTURA U TRAGOVIMA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601091" name="Text Box 3"/>
          <p:cNvSpPr txBox="1">
            <a:spLocks noChangeArrowheads="1"/>
          </p:cNvSpPr>
          <p:nvPr/>
        </p:nvSpPr>
        <p:spPr bwMode="auto">
          <a:xfrm>
            <a:off x="755576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/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pisana kultura – zakoni, pravilnici, propisi; izmjene i dopune; tutorstvo države</a:t>
            </a:r>
            <a:endParaRPr lang="hr-HR" sz="2000" dirty="0">
              <a:solidFill>
                <a:srgbClr val="000099"/>
              </a:solidFill>
            </a:endParaRPr>
          </a:p>
        </p:txBody>
      </p:sp>
      <p:pic>
        <p:nvPicPr>
          <p:cNvPr id="601100" name="il_fi" descr="man_communicatie_74114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56992"/>
            <a:ext cx="230425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55576" y="26369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</a:pPr>
            <a:r>
              <a:rPr lang="hr-HR" sz="2000" dirty="0">
                <a:solidFill>
                  <a:srgbClr val="000099"/>
                </a:solidFill>
              </a:rPr>
              <a:t> </a:t>
            </a:r>
            <a:r>
              <a:rPr lang="hr-HR" sz="2000" dirty="0" smtClean="0">
                <a:solidFill>
                  <a:srgbClr val="000099"/>
                </a:solidFill>
              </a:rPr>
              <a:t>nepisana kultura – usmena pravila; pravila autoriteta; neizmjesna izmjena pravila; tutorstvo “nevidljivih” autoriteta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55576" y="5157192"/>
            <a:ext cx="74168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KULTURA  NEIZVJESNOSTI I NESIGURNOSTI          nepovjerenje u sebe; sumnja u druge; pitanja bez jasnih odgovora; blijed entuzijazam;  neprimjetna inicijativnost; odgovornost s više značenja</a:t>
            </a:r>
            <a:endParaRPr lang="hr-H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60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0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601091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95FAD-8169-419C-804E-61CEE286CBCA}" type="slidenum">
              <a:rPr lang="hr-HR"/>
              <a:pPr>
                <a:defRPr/>
              </a:pPr>
              <a:t>7</a:t>
            </a:fld>
            <a:endParaRPr lang="hr-HR"/>
          </a:p>
        </p:txBody>
      </p:sp>
      <p:sp>
        <p:nvSpPr>
          <p:cNvPr id="617474" name="Text Box 2"/>
          <p:cNvSpPr txBox="1">
            <a:spLocks noChangeArrowheads="1"/>
          </p:cNvSpPr>
          <p:nvPr/>
        </p:nvSpPr>
        <p:spPr bwMode="auto">
          <a:xfrm>
            <a:off x="251520" y="1027113"/>
            <a:ext cx="8568952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dirty="0" smtClean="0">
                <a:solidFill>
                  <a:srgbClr val="000099"/>
                </a:solidFill>
              </a:rPr>
              <a:t>LJUDSKI KAPITAL - ANTIPODUZETNIČKI PROFIL</a:t>
            </a:r>
            <a:endParaRPr lang="hr-HR" sz="2800" dirty="0">
              <a:solidFill>
                <a:srgbClr val="000099"/>
              </a:solidFill>
            </a:endParaRPr>
          </a:p>
        </p:txBody>
      </p:sp>
      <p:pic>
        <p:nvPicPr>
          <p:cNvPr id="13316" name="il_fi" descr="ecif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16832"/>
            <a:ext cx="60420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8</a:t>
            </a:fld>
            <a:endParaRPr lang="hr-HR"/>
          </a:p>
        </p:txBody>
      </p:sp>
      <p:sp>
        <p:nvSpPr>
          <p:cNvPr id="574466" name="Text Box 2"/>
          <p:cNvSpPr txBox="1">
            <a:spLocks noChangeArrowheads="1"/>
          </p:cNvSpPr>
          <p:nvPr/>
        </p:nvSpPr>
        <p:spPr bwMode="auto">
          <a:xfrm>
            <a:off x="611560" y="976313"/>
            <a:ext cx="7704856" cy="46166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dirty="0" smtClean="0">
                <a:solidFill>
                  <a:srgbClr val="000099"/>
                </a:solidFill>
              </a:rPr>
              <a:t>PODUZETNIŠTVO - OBRAZOVANJE</a:t>
            </a:r>
            <a:endParaRPr lang="hr-HR" sz="2400" dirty="0">
              <a:solidFill>
                <a:srgbClr val="000099"/>
              </a:solidFill>
            </a:endParaRPr>
          </a:p>
        </p:txBody>
      </p:sp>
      <p:sp>
        <p:nvSpPr>
          <p:cNvPr id="574467" name="Text Box 3"/>
          <p:cNvSpPr txBox="1">
            <a:spLocks noChangeArrowheads="1"/>
          </p:cNvSpPr>
          <p:nvPr/>
        </p:nvSpPr>
        <p:spPr bwMode="auto">
          <a:xfrm>
            <a:off x="539552" y="1812925"/>
            <a:ext cx="8064896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Obrazovanje je u pozitivnoj korelaciji s gospodarskim rastom i razvojem</a:t>
            </a:r>
            <a:endParaRPr lang="hr-HR" sz="2000" dirty="0">
              <a:solidFill>
                <a:srgbClr val="000099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39552" y="2780928"/>
            <a:ext cx="8136904" cy="16312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Gospodarski rast je neodvojiv od zdravlja, ekološke svijesti, etike i morala u svakom životnom i profesionalnom ambijentu, osviještenosti ljude za doprinošenje općem dobru, obrazovanja (kompetentni i kvalificirani ljudi, završeni srednjoškolci i visokobrazovani koji su osposobljeni za cjeloživotno učenje).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9552" y="4941168"/>
            <a:ext cx="813690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Stvaranje poduzetničke kulture ovisi o nacionalnim obrazovnim sustavima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7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7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6" grpId="0" animBg="1"/>
      <p:bldP spid="574467" grpId="0" animBg="1"/>
      <p:bldP spid="13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F08B-4F5A-4A42-A706-CBFE84B8CA44}" type="slidenum">
              <a:rPr lang="hr-HR"/>
              <a:pPr>
                <a:defRPr/>
              </a:pPr>
              <a:t>9</a:t>
            </a:fld>
            <a:endParaRPr lang="hr-H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23528" y="2060848"/>
            <a:ext cx="849694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89% mladih želi voditi vlastiti posao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1124744"/>
            <a:ext cx="7992888" cy="70788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Rezultati istraživanja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European network Junior Achievement -Young Enterprise Europe  “JA-YE Europe),</a:t>
            </a:r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 2005. 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23528" y="2852936"/>
            <a:ext cx="849694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83% mladih žele biti neovisni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3528" y="3645024"/>
            <a:ext cx="849694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62% mladih vjeruje da se poduzetništvo može naučiti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23528" y="4365104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49% mladih vjeruje u sebe i svoje sposobnosti da bi mogli početi svoj vlastiti posao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3528" y="5301208"/>
            <a:ext cx="8496944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chemeClr val="bg2">
                  <a:lumMod val="50000"/>
                </a:schemeClr>
              </a:buClr>
            </a:pPr>
            <a:r>
              <a:rPr lang="hr-HR" sz="2000" dirty="0" smtClean="0">
                <a:solidFill>
                  <a:srgbClr val="000099"/>
                </a:solidFill>
              </a:rPr>
              <a:t>Većina mladih vjeruje da posao nosi rizik i voljni su preuzeti rizik za neuspjeh; 63%  mladih planira samozapošljavanje u budućnosti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640</TotalTime>
  <Words>1586</Words>
  <Application>Microsoft Office PowerPoint</Application>
  <PresentationFormat>On-screen Show (4:3)</PresentationFormat>
  <Paragraphs>191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dijana</dc:creator>
  <cp:lastModifiedBy>dijana</cp:lastModifiedBy>
  <cp:revision>129</cp:revision>
  <dcterms:created xsi:type="dcterms:W3CDTF">2012-01-18T18:54:35Z</dcterms:created>
  <dcterms:modified xsi:type="dcterms:W3CDTF">2012-10-04T09:06:02Z</dcterms:modified>
</cp:coreProperties>
</file>