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4570" r:id="rId2"/>
  </p:sldMasterIdLst>
  <p:notesMasterIdLst>
    <p:notesMasterId r:id="rId31"/>
  </p:notesMasterIdLst>
  <p:handoutMasterIdLst>
    <p:handoutMasterId r:id="rId32"/>
  </p:handoutMasterIdLst>
  <p:sldIdLst>
    <p:sldId id="443" r:id="rId3"/>
    <p:sldId id="444" r:id="rId4"/>
    <p:sldId id="445" r:id="rId5"/>
    <p:sldId id="446" r:id="rId6"/>
    <p:sldId id="447" r:id="rId7"/>
    <p:sldId id="448" r:id="rId8"/>
    <p:sldId id="449" r:id="rId9"/>
    <p:sldId id="450" r:id="rId10"/>
    <p:sldId id="451" r:id="rId11"/>
    <p:sldId id="452" r:id="rId12"/>
    <p:sldId id="453" r:id="rId13"/>
    <p:sldId id="478" r:id="rId14"/>
    <p:sldId id="479" r:id="rId15"/>
    <p:sldId id="454" r:id="rId16"/>
    <p:sldId id="456" r:id="rId17"/>
    <p:sldId id="464" r:id="rId18"/>
    <p:sldId id="466" r:id="rId19"/>
    <p:sldId id="467" r:id="rId20"/>
    <p:sldId id="468" r:id="rId21"/>
    <p:sldId id="469" r:id="rId22"/>
    <p:sldId id="470" r:id="rId23"/>
    <p:sldId id="471" r:id="rId24"/>
    <p:sldId id="472" r:id="rId25"/>
    <p:sldId id="473" r:id="rId26"/>
    <p:sldId id="474" r:id="rId27"/>
    <p:sldId id="475" r:id="rId28"/>
    <p:sldId id="476" r:id="rId29"/>
    <p:sldId id="477" r:id="rId30"/>
  </p:sldIdLst>
  <p:sldSz cx="9144000" cy="6858000" type="screen4x3"/>
  <p:notesSz cx="6797675" cy="9928225"/>
  <p:defaultTextStyle>
    <a:defPPr>
      <a:defRPr lang="hr-H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808285"/>
    <a:srgbClr val="2FB1CC"/>
    <a:srgbClr val="DE6E46"/>
    <a:srgbClr val="938678"/>
    <a:srgbClr val="D6570E"/>
    <a:srgbClr val="BF7625"/>
    <a:srgbClr val="63A83C"/>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425" autoAdjust="0"/>
    <p:restoredTop sz="74657" autoAdjust="0"/>
  </p:normalViewPr>
  <p:slideViewPr>
    <p:cSldViewPr>
      <p:cViewPr>
        <p:scale>
          <a:sx n="75" d="100"/>
          <a:sy n="75" d="100"/>
        </p:scale>
        <p:origin x="-1140" y="-204"/>
      </p:cViewPr>
      <p:guideLst>
        <p:guide orient="horz" pos="2160"/>
        <p:guide pos="2880"/>
      </p:guideLst>
    </p:cSldViewPr>
  </p:slideViewPr>
  <p:outlineViewPr>
    <p:cViewPr>
      <p:scale>
        <a:sx n="33" d="100"/>
        <a:sy n="33" d="100"/>
      </p:scale>
      <p:origin x="48" y="2922"/>
    </p:cViewPr>
  </p:outlineViewPr>
  <p:notesTextViewPr>
    <p:cViewPr>
      <p:scale>
        <a:sx n="50" d="100"/>
        <a:sy n="50" d="100"/>
      </p:scale>
      <p:origin x="0" y="0"/>
    </p:cViewPr>
  </p:notesTextViewPr>
  <p:sorterViewPr>
    <p:cViewPr>
      <p:scale>
        <a:sx n="100" d="100"/>
        <a:sy n="100" d="100"/>
      </p:scale>
      <p:origin x="0" y="0"/>
    </p:cViewPr>
  </p:sorterViewPr>
  <p:notesViewPr>
    <p:cSldViewPr>
      <p:cViewPr>
        <p:scale>
          <a:sx n="100" d="100"/>
          <a:sy n="100" d="100"/>
        </p:scale>
        <p:origin x="-1620" y="906"/>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5CF772-C805-4ED5-8E10-9C6D422798A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hr-HR"/>
        </a:p>
      </dgm:t>
    </dgm:pt>
    <dgm:pt modelId="{6F9C8966-E2AA-46D0-B7BE-070900C3E194}">
      <dgm:prSet phldrT="[Text]" custT="1"/>
      <dgm:spPr/>
      <dgm:t>
        <a:bodyPr/>
        <a:lstStyle/>
        <a:p>
          <a:pPr algn="ctr"/>
          <a:r>
            <a:rPr lang="hr-HR" sz="1800" b="1" dirty="0" smtClean="0">
              <a:solidFill>
                <a:srgbClr val="DE6E46"/>
              </a:solidFill>
            </a:rPr>
            <a:t>Boravak  na  stručnoj praksi u stranoj ustanovi u Europskoj uniji</a:t>
          </a:r>
          <a:endParaRPr lang="hr-HR" sz="1800" b="1" dirty="0">
            <a:solidFill>
              <a:srgbClr val="DE6E46"/>
            </a:solidFill>
          </a:endParaRPr>
        </a:p>
      </dgm:t>
    </dgm:pt>
    <dgm:pt modelId="{448A3BFF-D6CC-4383-90CC-3E86585D6506}" type="parTrans" cxnId="{DF83BC7D-D1B0-4CDA-BA24-3B686123E902}">
      <dgm:prSet/>
      <dgm:spPr/>
      <dgm:t>
        <a:bodyPr/>
        <a:lstStyle/>
        <a:p>
          <a:endParaRPr lang="hr-HR" b="1"/>
        </a:p>
      </dgm:t>
    </dgm:pt>
    <dgm:pt modelId="{7BC10369-EEF5-43CA-A131-C961CAC6C5D8}" type="sibTrans" cxnId="{DF83BC7D-D1B0-4CDA-BA24-3B686123E902}">
      <dgm:prSet/>
      <dgm:spPr/>
      <dgm:t>
        <a:bodyPr/>
        <a:lstStyle/>
        <a:p>
          <a:endParaRPr lang="hr-HR" b="1"/>
        </a:p>
      </dgm:t>
    </dgm:pt>
    <dgm:pt modelId="{00CD3FF4-CF33-4191-8F5C-C6C24671575E}">
      <dgm:prSet phldrT="[Text]" custT="1"/>
      <dgm:spPr/>
      <dgm:t>
        <a:bodyPr/>
        <a:lstStyle/>
        <a:p>
          <a:r>
            <a:rPr lang="hr-HR" sz="3800" b="1" dirty="0" smtClean="0">
              <a:solidFill>
                <a:srgbClr val="DE6E46"/>
              </a:solidFill>
            </a:rPr>
            <a:t>Zašto?</a:t>
          </a:r>
          <a:endParaRPr lang="hr-HR" sz="3800" b="1" dirty="0">
            <a:solidFill>
              <a:srgbClr val="DE6E46"/>
            </a:solidFill>
          </a:endParaRPr>
        </a:p>
      </dgm:t>
    </dgm:pt>
    <dgm:pt modelId="{114A7A61-C098-4C2E-9AE8-1D6841B3E46B}" type="parTrans" cxnId="{A3537C6D-F7DD-4E91-9B36-13C44EB7A8CE}">
      <dgm:prSet/>
      <dgm:spPr/>
      <dgm:t>
        <a:bodyPr/>
        <a:lstStyle/>
        <a:p>
          <a:endParaRPr lang="hr-HR" b="1"/>
        </a:p>
      </dgm:t>
    </dgm:pt>
    <dgm:pt modelId="{4B3CE553-74EA-447C-AFA5-5B007519F9B7}" type="sibTrans" cxnId="{A3537C6D-F7DD-4E91-9B36-13C44EB7A8CE}">
      <dgm:prSet/>
      <dgm:spPr/>
      <dgm:t>
        <a:bodyPr/>
        <a:lstStyle/>
        <a:p>
          <a:endParaRPr lang="hr-HR" b="1"/>
        </a:p>
      </dgm:t>
    </dgm:pt>
    <dgm:pt modelId="{E3DD6CB3-C4F6-4F13-8BB3-FDBDD4DBD2E6}">
      <dgm:prSet phldrT="[Text]" custT="1"/>
      <dgm:spPr/>
      <dgm:t>
        <a:bodyPr/>
        <a:lstStyle/>
        <a:p>
          <a:r>
            <a:rPr lang="hr-HR" sz="1800" b="1" dirty="0" smtClean="0">
              <a:solidFill>
                <a:srgbClr val="DE6E46"/>
              </a:solidFill>
            </a:rPr>
            <a:t>Svi koji rade ili su radili u obrazovanju odraslih</a:t>
          </a:r>
        </a:p>
        <a:p>
          <a:endParaRPr lang="hr-HR" sz="1800" b="1" dirty="0" smtClean="0">
            <a:solidFill>
              <a:schemeClr val="tx2">
                <a:lumMod val="50000"/>
                <a:lumOff val="50000"/>
              </a:schemeClr>
            </a:solidFill>
          </a:endParaRPr>
        </a:p>
        <a:p>
          <a:r>
            <a:rPr lang="hr-HR" sz="1800" b="1" dirty="0" smtClean="0">
              <a:solidFill>
                <a:srgbClr val="DE6E46"/>
              </a:solidFill>
            </a:rPr>
            <a:t>Studenti</a:t>
          </a:r>
          <a:endParaRPr lang="hr-HR" sz="1800" b="1" dirty="0">
            <a:solidFill>
              <a:srgbClr val="DE6E46"/>
            </a:solidFill>
          </a:endParaRPr>
        </a:p>
      </dgm:t>
    </dgm:pt>
    <dgm:pt modelId="{286E6DF0-EB99-464B-B4B3-EA60B5C4C1EF}" type="parTrans" cxnId="{D8805799-B3C9-45F5-8A7D-FE21AFD7A62D}">
      <dgm:prSet/>
      <dgm:spPr/>
      <dgm:t>
        <a:bodyPr/>
        <a:lstStyle/>
        <a:p>
          <a:endParaRPr lang="hr-HR" b="1"/>
        </a:p>
      </dgm:t>
    </dgm:pt>
    <dgm:pt modelId="{2E965FBA-2A33-4A2C-9DB1-2B9762FF3C4D}" type="sibTrans" cxnId="{D8805799-B3C9-45F5-8A7D-FE21AFD7A62D}">
      <dgm:prSet/>
      <dgm:spPr/>
      <dgm:t>
        <a:bodyPr/>
        <a:lstStyle/>
        <a:p>
          <a:endParaRPr lang="hr-HR" b="1"/>
        </a:p>
      </dgm:t>
    </dgm:pt>
    <dgm:pt modelId="{BDFC7448-05EB-4FEC-8396-11E0F84EC3F5}">
      <dgm:prSet phldrT="[Text]"/>
      <dgm:spPr/>
      <dgm:t>
        <a:bodyPr/>
        <a:lstStyle/>
        <a:p>
          <a:r>
            <a:rPr lang="hr-HR" b="1" dirty="0" smtClean="0">
              <a:solidFill>
                <a:srgbClr val="DE6E46"/>
              </a:solidFill>
            </a:rPr>
            <a:t>Koliko traje?</a:t>
          </a:r>
          <a:endParaRPr lang="hr-HR" b="1" dirty="0">
            <a:solidFill>
              <a:srgbClr val="DE6E46"/>
            </a:solidFill>
          </a:endParaRPr>
        </a:p>
      </dgm:t>
    </dgm:pt>
    <dgm:pt modelId="{C360654F-F141-4A66-ADD4-1E761C318838}" type="parTrans" cxnId="{C618AB64-BD92-41E1-B7AE-4779E1FE3FF5}">
      <dgm:prSet/>
      <dgm:spPr/>
      <dgm:t>
        <a:bodyPr/>
        <a:lstStyle/>
        <a:p>
          <a:endParaRPr lang="hr-HR" b="1"/>
        </a:p>
      </dgm:t>
    </dgm:pt>
    <dgm:pt modelId="{E04EF388-6783-4377-8C76-C951B082737F}" type="sibTrans" cxnId="{C618AB64-BD92-41E1-B7AE-4779E1FE3FF5}">
      <dgm:prSet/>
      <dgm:spPr/>
      <dgm:t>
        <a:bodyPr/>
        <a:lstStyle/>
        <a:p>
          <a:endParaRPr lang="hr-HR" b="1"/>
        </a:p>
      </dgm:t>
    </dgm:pt>
    <dgm:pt modelId="{74AC8ADD-20E2-4D8A-BE2A-6873A28B463B}">
      <dgm:prSet phldrT="[Text]" custT="1"/>
      <dgm:spPr/>
      <dgm:t>
        <a:bodyPr/>
        <a:lstStyle/>
        <a:p>
          <a:r>
            <a:rPr lang="hr-HR" sz="1800" b="1" dirty="0" smtClean="0">
              <a:solidFill>
                <a:srgbClr val="DE6E46"/>
              </a:solidFill>
            </a:rPr>
            <a:t>13 tjedana - 45 tjedana</a:t>
          </a:r>
          <a:endParaRPr lang="hr-HR" sz="1800" b="1" dirty="0">
            <a:solidFill>
              <a:srgbClr val="DE6E46"/>
            </a:solidFill>
          </a:endParaRPr>
        </a:p>
      </dgm:t>
    </dgm:pt>
    <dgm:pt modelId="{E19894A5-D061-4E46-AB65-0D183FC9D50F}" type="parTrans" cxnId="{84D9863F-AD22-43A9-B48B-57B94D47F878}">
      <dgm:prSet/>
      <dgm:spPr/>
      <dgm:t>
        <a:bodyPr/>
        <a:lstStyle/>
        <a:p>
          <a:endParaRPr lang="hr-HR" b="1"/>
        </a:p>
      </dgm:t>
    </dgm:pt>
    <dgm:pt modelId="{21D665FC-880C-4A89-93EF-8A4354C329E4}" type="sibTrans" cxnId="{84D9863F-AD22-43A9-B48B-57B94D47F878}">
      <dgm:prSet/>
      <dgm:spPr/>
      <dgm:t>
        <a:bodyPr/>
        <a:lstStyle/>
        <a:p>
          <a:endParaRPr lang="hr-HR" b="1"/>
        </a:p>
      </dgm:t>
    </dgm:pt>
    <dgm:pt modelId="{80F43380-62E3-405A-A9E4-64AFA75D49BF}">
      <dgm:prSet phldrT="[Text]" custT="1"/>
      <dgm:spPr/>
      <dgm:t>
        <a:bodyPr/>
        <a:lstStyle/>
        <a:p>
          <a:r>
            <a:rPr lang="hr-HR" sz="1800" b="1" u="none" dirty="0" smtClean="0">
              <a:solidFill>
                <a:srgbClr val="DE6E46"/>
              </a:solidFill>
              <a:latin typeface="+mn-lt"/>
              <a:cs typeface="Arial" pitchFamily="34" charset="0"/>
            </a:rPr>
            <a:t>Europska dimenzija obrazovanja odraslih</a:t>
          </a:r>
          <a:endParaRPr lang="hr-HR" sz="1800" b="1" dirty="0">
            <a:solidFill>
              <a:srgbClr val="DE6E46"/>
            </a:solidFill>
          </a:endParaRPr>
        </a:p>
      </dgm:t>
    </dgm:pt>
    <dgm:pt modelId="{BA295459-6870-44EA-855C-05A5F6FB8EDA}" type="parTrans" cxnId="{E5F03273-B5E0-4369-A509-551C9C9F7766}">
      <dgm:prSet/>
      <dgm:spPr/>
      <dgm:t>
        <a:bodyPr/>
        <a:lstStyle/>
        <a:p>
          <a:endParaRPr lang="hr-HR"/>
        </a:p>
      </dgm:t>
    </dgm:pt>
    <dgm:pt modelId="{60107239-D633-4435-8101-AF02F74E48E0}" type="sibTrans" cxnId="{E5F03273-B5E0-4369-A509-551C9C9F7766}">
      <dgm:prSet/>
      <dgm:spPr/>
      <dgm:t>
        <a:bodyPr/>
        <a:lstStyle/>
        <a:p>
          <a:endParaRPr lang="hr-HR"/>
        </a:p>
      </dgm:t>
    </dgm:pt>
    <dgm:pt modelId="{35438041-2558-42EA-816F-E5E77EDB602B}">
      <dgm:prSet custT="1"/>
      <dgm:spPr/>
      <dgm:t>
        <a:bodyPr/>
        <a:lstStyle/>
        <a:p>
          <a:r>
            <a:rPr lang="hr-HR" sz="1800" b="1" u="none" dirty="0" smtClean="0">
              <a:solidFill>
                <a:srgbClr val="DE6E46"/>
              </a:solidFill>
              <a:latin typeface="+mn-lt"/>
              <a:cs typeface="Arial" pitchFamily="34" charset="0"/>
            </a:rPr>
            <a:t>Unaprijeđenje obučavateljskih vještina</a:t>
          </a:r>
          <a:endParaRPr lang="hr-HR" sz="1800" b="1" u="none" dirty="0">
            <a:solidFill>
              <a:srgbClr val="DE6E46"/>
            </a:solidFill>
            <a:latin typeface="+mn-lt"/>
            <a:cs typeface="Arial" pitchFamily="34" charset="0"/>
          </a:endParaRPr>
        </a:p>
      </dgm:t>
    </dgm:pt>
    <dgm:pt modelId="{0FA80556-673E-4AAE-AC87-D85C88F8328D}" type="parTrans" cxnId="{8479EB83-195B-4D72-8DCC-A400FA76C6D2}">
      <dgm:prSet/>
      <dgm:spPr/>
      <dgm:t>
        <a:bodyPr/>
        <a:lstStyle/>
        <a:p>
          <a:endParaRPr lang="hr-HR"/>
        </a:p>
      </dgm:t>
    </dgm:pt>
    <dgm:pt modelId="{BCD60E8E-A83B-4044-8C3C-2840E124C05E}" type="sibTrans" cxnId="{8479EB83-195B-4D72-8DCC-A400FA76C6D2}">
      <dgm:prSet/>
      <dgm:spPr/>
      <dgm:t>
        <a:bodyPr/>
        <a:lstStyle/>
        <a:p>
          <a:endParaRPr lang="hr-HR"/>
        </a:p>
      </dgm:t>
    </dgm:pt>
    <dgm:pt modelId="{643A3921-957F-456F-B92D-3AF292449F1D}">
      <dgm:prSet custT="1"/>
      <dgm:spPr/>
      <dgm:t>
        <a:bodyPr/>
        <a:lstStyle/>
        <a:p>
          <a:r>
            <a:rPr lang="hr-HR" sz="1800" b="1" dirty="0" smtClean="0">
              <a:solidFill>
                <a:srgbClr val="DE6E46"/>
              </a:solidFill>
            </a:rPr>
            <a:t>Učenje i usavršavanje stranih jezika</a:t>
          </a:r>
          <a:endParaRPr lang="hr-HR" sz="1800" b="1" u="none" dirty="0">
            <a:solidFill>
              <a:srgbClr val="DE6E46"/>
            </a:solidFill>
            <a:latin typeface="+mn-lt"/>
            <a:cs typeface="Arial" pitchFamily="34" charset="0"/>
          </a:endParaRPr>
        </a:p>
      </dgm:t>
    </dgm:pt>
    <dgm:pt modelId="{3C3BC0EB-C6FC-4C0F-A76A-31D92E2593B8}" type="parTrans" cxnId="{50C82542-DBBD-436A-B898-2917DC476660}">
      <dgm:prSet/>
      <dgm:spPr/>
      <dgm:t>
        <a:bodyPr/>
        <a:lstStyle/>
        <a:p>
          <a:endParaRPr lang="hr-HR"/>
        </a:p>
      </dgm:t>
    </dgm:pt>
    <dgm:pt modelId="{5A2716B0-A437-4E10-B11C-03E67FD6A376}" type="sibTrans" cxnId="{50C82542-DBBD-436A-B898-2917DC476660}">
      <dgm:prSet/>
      <dgm:spPr/>
      <dgm:t>
        <a:bodyPr/>
        <a:lstStyle/>
        <a:p>
          <a:endParaRPr lang="hr-HR"/>
        </a:p>
      </dgm:t>
    </dgm:pt>
    <dgm:pt modelId="{80D7EE81-EFC4-47BD-B834-45CEE09DD5B9}">
      <dgm:prSet custT="1"/>
      <dgm:spPr/>
      <dgm:t>
        <a:bodyPr/>
        <a:lstStyle/>
        <a:p>
          <a:r>
            <a:rPr lang="hr-HR" sz="3800" b="1" dirty="0" smtClean="0">
              <a:solidFill>
                <a:srgbClr val="DE6E46"/>
              </a:solidFill>
            </a:rPr>
            <a:t>Za koga?</a:t>
          </a:r>
          <a:endParaRPr lang="hr-HR" sz="3800" b="1" u="none" dirty="0">
            <a:solidFill>
              <a:schemeClr val="bg1"/>
            </a:solidFill>
            <a:latin typeface="+mn-lt"/>
            <a:cs typeface="Arial" pitchFamily="34" charset="0"/>
          </a:endParaRPr>
        </a:p>
      </dgm:t>
    </dgm:pt>
    <dgm:pt modelId="{CF631317-520C-40BB-9CE3-DB29C4FCF38B}" type="parTrans" cxnId="{676768EA-0B3E-4C8B-8C4F-43A6063E537D}">
      <dgm:prSet/>
      <dgm:spPr/>
      <dgm:t>
        <a:bodyPr/>
        <a:lstStyle/>
        <a:p>
          <a:endParaRPr lang="hr-HR"/>
        </a:p>
      </dgm:t>
    </dgm:pt>
    <dgm:pt modelId="{B34299AE-00DF-4672-A38B-FA5FBFC1DB70}" type="sibTrans" cxnId="{676768EA-0B3E-4C8B-8C4F-43A6063E537D}">
      <dgm:prSet/>
      <dgm:spPr/>
      <dgm:t>
        <a:bodyPr/>
        <a:lstStyle/>
        <a:p>
          <a:endParaRPr lang="hr-HR"/>
        </a:p>
      </dgm:t>
    </dgm:pt>
    <dgm:pt modelId="{A3E6EA4D-1368-4290-A58A-B324773FE3B1}">
      <dgm:prSet phldrT="[Text]" custT="1"/>
      <dgm:spPr/>
      <dgm:t>
        <a:bodyPr/>
        <a:lstStyle/>
        <a:p>
          <a:r>
            <a:rPr lang="hr-HR" sz="3800" b="1" dirty="0" smtClean="0">
              <a:solidFill>
                <a:srgbClr val="DE6E46"/>
              </a:solidFill>
            </a:rPr>
            <a:t>Što?</a:t>
          </a:r>
          <a:endParaRPr lang="hr-HR" sz="3800" b="1" dirty="0">
            <a:solidFill>
              <a:srgbClr val="DE6E46"/>
            </a:solidFill>
          </a:endParaRPr>
        </a:p>
      </dgm:t>
    </dgm:pt>
    <dgm:pt modelId="{A9260BB3-8330-44D4-9AB7-E1EB9E82761B}" type="sibTrans" cxnId="{77FB40AE-9C4B-454D-BA9A-F8A14107DCF2}">
      <dgm:prSet/>
      <dgm:spPr/>
      <dgm:t>
        <a:bodyPr/>
        <a:lstStyle/>
        <a:p>
          <a:endParaRPr lang="hr-HR" b="1"/>
        </a:p>
      </dgm:t>
    </dgm:pt>
    <dgm:pt modelId="{FC16EA45-743F-47AB-9E87-A416BFA97E07}" type="parTrans" cxnId="{77FB40AE-9C4B-454D-BA9A-F8A14107DCF2}">
      <dgm:prSet/>
      <dgm:spPr/>
      <dgm:t>
        <a:bodyPr/>
        <a:lstStyle/>
        <a:p>
          <a:endParaRPr lang="hr-HR" b="1"/>
        </a:p>
      </dgm:t>
    </dgm:pt>
    <dgm:pt modelId="{6BA841EC-870B-4CBC-9E77-5AF1A76CDFA5}" type="pres">
      <dgm:prSet presAssocID="{005CF772-C805-4ED5-8E10-9C6D422798AB}" presName="theList" presStyleCnt="0">
        <dgm:presLayoutVars>
          <dgm:dir/>
          <dgm:animLvl val="lvl"/>
          <dgm:resizeHandles val="exact"/>
        </dgm:presLayoutVars>
      </dgm:prSet>
      <dgm:spPr/>
      <dgm:t>
        <a:bodyPr/>
        <a:lstStyle/>
        <a:p>
          <a:endParaRPr lang="hr-HR"/>
        </a:p>
      </dgm:t>
    </dgm:pt>
    <dgm:pt modelId="{FBDD6F2B-7E7E-46B8-8DEE-9EA1A378FBCF}" type="pres">
      <dgm:prSet presAssocID="{A3E6EA4D-1368-4290-A58A-B324773FE3B1}" presName="compNode" presStyleCnt="0"/>
      <dgm:spPr/>
    </dgm:pt>
    <dgm:pt modelId="{0D9F9FA8-5D9C-4137-BB34-C1E3814A7872}" type="pres">
      <dgm:prSet presAssocID="{A3E6EA4D-1368-4290-A58A-B324773FE3B1}" presName="aNode" presStyleLbl="bgShp" presStyleIdx="0" presStyleCnt="4" custScaleX="199019" custLinFactNeighborX="-14197"/>
      <dgm:spPr/>
      <dgm:t>
        <a:bodyPr/>
        <a:lstStyle/>
        <a:p>
          <a:endParaRPr lang="hr-HR"/>
        </a:p>
      </dgm:t>
    </dgm:pt>
    <dgm:pt modelId="{086ED525-EF62-4228-9FB2-F6BDB67BCEF7}" type="pres">
      <dgm:prSet presAssocID="{A3E6EA4D-1368-4290-A58A-B324773FE3B1}" presName="textNode" presStyleLbl="bgShp" presStyleIdx="0" presStyleCnt="4"/>
      <dgm:spPr/>
      <dgm:t>
        <a:bodyPr/>
        <a:lstStyle/>
        <a:p>
          <a:endParaRPr lang="hr-HR"/>
        </a:p>
      </dgm:t>
    </dgm:pt>
    <dgm:pt modelId="{2B793A1E-C20A-4702-9414-6513F9913318}" type="pres">
      <dgm:prSet presAssocID="{A3E6EA4D-1368-4290-A58A-B324773FE3B1}" presName="compChildNode" presStyleCnt="0"/>
      <dgm:spPr/>
    </dgm:pt>
    <dgm:pt modelId="{396D356C-9831-4DF0-8633-FDBCF42FF7A3}" type="pres">
      <dgm:prSet presAssocID="{A3E6EA4D-1368-4290-A58A-B324773FE3B1}" presName="theInnerList" presStyleCnt="0"/>
      <dgm:spPr/>
    </dgm:pt>
    <dgm:pt modelId="{3F4F6B15-53DD-44F8-8B81-620BE9D3E198}" type="pres">
      <dgm:prSet presAssocID="{6F9C8966-E2AA-46D0-B7BE-070900C3E194}" presName="childNode" presStyleLbl="node1" presStyleIdx="0" presStyleCnt="6" custScaleX="233373" custLinFactNeighborX="-587">
        <dgm:presLayoutVars>
          <dgm:bulletEnabled val="1"/>
        </dgm:presLayoutVars>
      </dgm:prSet>
      <dgm:spPr/>
      <dgm:t>
        <a:bodyPr/>
        <a:lstStyle/>
        <a:p>
          <a:endParaRPr lang="hr-HR"/>
        </a:p>
      </dgm:t>
    </dgm:pt>
    <dgm:pt modelId="{64A2722F-374F-4FBD-82D6-495158DA2508}" type="pres">
      <dgm:prSet presAssocID="{A3E6EA4D-1368-4290-A58A-B324773FE3B1}" presName="aSpace" presStyleCnt="0"/>
      <dgm:spPr/>
    </dgm:pt>
    <dgm:pt modelId="{72FE01A5-E1ED-44E4-A492-1725AC85F333}" type="pres">
      <dgm:prSet presAssocID="{00CD3FF4-CF33-4191-8F5C-C6C24671575E}" presName="compNode" presStyleCnt="0"/>
      <dgm:spPr/>
    </dgm:pt>
    <dgm:pt modelId="{B2835D50-9E72-4DE4-9C3C-F43CD699D28F}" type="pres">
      <dgm:prSet presAssocID="{00CD3FF4-CF33-4191-8F5C-C6C24671575E}" presName="aNode" presStyleLbl="bgShp" presStyleIdx="1" presStyleCnt="4" custScaleX="199019"/>
      <dgm:spPr/>
      <dgm:t>
        <a:bodyPr/>
        <a:lstStyle/>
        <a:p>
          <a:endParaRPr lang="hr-HR"/>
        </a:p>
      </dgm:t>
    </dgm:pt>
    <dgm:pt modelId="{C87C4289-123C-4200-9EA9-00065120BD58}" type="pres">
      <dgm:prSet presAssocID="{00CD3FF4-CF33-4191-8F5C-C6C24671575E}" presName="textNode" presStyleLbl="bgShp" presStyleIdx="1" presStyleCnt="4"/>
      <dgm:spPr/>
      <dgm:t>
        <a:bodyPr/>
        <a:lstStyle/>
        <a:p>
          <a:endParaRPr lang="hr-HR"/>
        </a:p>
      </dgm:t>
    </dgm:pt>
    <dgm:pt modelId="{0623C66C-17FB-4F6D-9C34-12D095228F91}" type="pres">
      <dgm:prSet presAssocID="{00CD3FF4-CF33-4191-8F5C-C6C24671575E}" presName="compChildNode" presStyleCnt="0"/>
      <dgm:spPr/>
    </dgm:pt>
    <dgm:pt modelId="{C9BFC066-2D32-4E10-860B-CCEAD41A31DA}" type="pres">
      <dgm:prSet presAssocID="{00CD3FF4-CF33-4191-8F5C-C6C24671575E}" presName="theInnerList" presStyleCnt="0"/>
      <dgm:spPr/>
    </dgm:pt>
    <dgm:pt modelId="{885A4828-6A47-47F6-8890-F3AA62E327BA}" type="pres">
      <dgm:prSet presAssocID="{80F43380-62E3-405A-A9E4-64AFA75D49BF}" presName="childNode" presStyleLbl="node1" presStyleIdx="1" presStyleCnt="6" custScaleX="239320" custScaleY="130752" custLinFactNeighborX="737">
        <dgm:presLayoutVars>
          <dgm:bulletEnabled val="1"/>
        </dgm:presLayoutVars>
      </dgm:prSet>
      <dgm:spPr/>
      <dgm:t>
        <a:bodyPr/>
        <a:lstStyle/>
        <a:p>
          <a:endParaRPr lang="hr-HR"/>
        </a:p>
      </dgm:t>
    </dgm:pt>
    <dgm:pt modelId="{AEF23CA6-E102-40FA-8225-8D4F45FCE2CF}" type="pres">
      <dgm:prSet presAssocID="{80F43380-62E3-405A-A9E4-64AFA75D49BF}" presName="aSpace2" presStyleCnt="0"/>
      <dgm:spPr/>
    </dgm:pt>
    <dgm:pt modelId="{5F529151-1121-4E97-8486-9A2F6B339800}" type="pres">
      <dgm:prSet presAssocID="{35438041-2558-42EA-816F-E5E77EDB602B}" presName="childNode" presStyleLbl="node1" presStyleIdx="2" presStyleCnt="6" custScaleX="239320" custLinFactNeighborX="737">
        <dgm:presLayoutVars>
          <dgm:bulletEnabled val="1"/>
        </dgm:presLayoutVars>
      </dgm:prSet>
      <dgm:spPr/>
      <dgm:t>
        <a:bodyPr/>
        <a:lstStyle/>
        <a:p>
          <a:endParaRPr lang="hr-HR"/>
        </a:p>
      </dgm:t>
    </dgm:pt>
    <dgm:pt modelId="{BB45AAEC-5B4A-4D45-8E22-7B0A270830E7}" type="pres">
      <dgm:prSet presAssocID="{35438041-2558-42EA-816F-E5E77EDB602B}" presName="aSpace2" presStyleCnt="0"/>
      <dgm:spPr/>
    </dgm:pt>
    <dgm:pt modelId="{65024356-96B3-40DB-89F7-81033B0CCF70}" type="pres">
      <dgm:prSet presAssocID="{643A3921-957F-456F-B92D-3AF292449F1D}" presName="childNode" presStyleLbl="node1" presStyleIdx="3" presStyleCnt="6" custScaleX="239320" custLinFactNeighborX="737">
        <dgm:presLayoutVars>
          <dgm:bulletEnabled val="1"/>
        </dgm:presLayoutVars>
      </dgm:prSet>
      <dgm:spPr/>
      <dgm:t>
        <a:bodyPr/>
        <a:lstStyle/>
        <a:p>
          <a:endParaRPr lang="hr-HR"/>
        </a:p>
      </dgm:t>
    </dgm:pt>
    <dgm:pt modelId="{5C67ED0A-A519-4007-8BCA-D412A94204D3}" type="pres">
      <dgm:prSet presAssocID="{00CD3FF4-CF33-4191-8F5C-C6C24671575E}" presName="aSpace" presStyleCnt="0"/>
      <dgm:spPr/>
    </dgm:pt>
    <dgm:pt modelId="{3CA3E40C-819B-4256-ADEB-58031A92584E}" type="pres">
      <dgm:prSet presAssocID="{80D7EE81-EFC4-47BD-B834-45CEE09DD5B9}" presName="compNode" presStyleCnt="0"/>
      <dgm:spPr/>
    </dgm:pt>
    <dgm:pt modelId="{2774624A-88AC-491F-995E-E525A6DDAC81}" type="pres">
      <dgm:prSet presAssocID="{80D7EE81-EFC4-47BD-B834-45CEE09DD5B9}" presName="aNode" presStyleLbl="bgShp" presStyleIdx="2" presStyleCnt="4" custScaleX="199019"/>
      <dgm:spPr/>
      <dgm:t>
        <a:bodyPr/>
        <a:lstStyle/>
        <a:p>
          <a:endParaRPr lang="hr-HR"/>
        </a:p>
      </dgm:t>
    </dgm:pt>
    <dgm:pt modelId="{6EFF9C78-D045-4C81-9B3E-91A4F4EBF6D3}" type="pres">
      <dgm:prSet presAssocID="{80D7EE81-EFC4-47BD-B834-45CEE09DD5B9}" presName="textNode" presStyleLbl="bgShp" presStyleIdx="2" presStyleCnt="4"/>
      <dgm:spPr/>
      <dgm:t>
        <a:bodyPr/>
        <a:lstStyle/>
        <a:p>
          <a:endParaRPr lang="hr-HR"/>
        </a:p>
      </dgm:t>
    </dgm:pt>
    <dgm:pt modelId="{3A694EA0-2066-4872-896B-FBDA586503EF}" type="pres">
      <dgm:prSet presAssocID="{80D7EE81-EFC4-47BD-B834-45CEE09DD5B9}" presName="compChildNode" presStyleCnt="0"/>
      <dgm:spPr/>
    </dgm:pt>
    <dgm:pt modelId="{F2924C1B-EF62-43DD-BD3C-417206DDBB3B}" type="pres">
      <dgm:prSet presAssocID="{80D7EE81-EFC4-47BD-B834-45CEE09DD5B9}" presName="theInnerList" presStyleCnt="0"/>
      <dgm:spPr/>
    </dgm:pt>
    <dgm:pt modelId="{BEDE13DF-2AB5-4776-91DA-2AC10D1764A8}" type="pres">
      <dgm:prSet presAssocID="{E3DD6CB3-C4F6-4F13-8BB3-FDBDD4DBD2E6}" presName="childNode" presStyleLbl="node1" presStyleIdx="4" presStyleCnt="6" custScaleX="233373" custLinFactNeighborX="-587">
        <dgm:presLayoutVars>
          <dgm:bulletEnabled val="1"/>
        </dgm:presLayoutVars>
      </dgm:prSet>
      <dgm:spPr/>
      <dgm:t>
        <a:bodyPr/>
        <a:lstStyle/>
        <a:p>
          <a:endParaRPr lang="hr-HR"/>
        </a:p>
      </dgm:t>
    </dgm:pt>
    <dgm:pt modelId="{01E777E6-AF2B-4590-A6EA-2E0F55BAEFF7}" type="pres">
      <dgm:prSet presAssocID="{80D7EE81-EFC4-47BD-B834-45CEE09DD5B9}" presName="aSpace" presStyleCnt="0"/>
      <dgm:spPr/>
    </dgm:pt>
    <dgm:pt modelId="{6FECEE4D-1951-4007-BB26-671EF5D41669}" type="pres">
      <dgm:prSet presAssocID="{BDFC7448-05EB-4FEC-8396-11E0F84EC3F5}" presName="compNode" presStyleCnt="0"/>
      <dgm:spPr/>
    </dgm:pt>
    <dgm:pt modelId="{D42D6460-6A1A-4658-B38C-7F00DD06A2AA}" type="pres">
      <dgm:prSet presAssocID="{BDFC7448-05EB-4FEC-8396-11E0F84EC3F5}" presName="aNode" presStyleLbl="bgShp" presStyleIdx="3" presStyleCnt="4" custScaleX="199019"/>
      <dgm:spPr/>
      <dgm:t>
        <a:bodyPr/>
        <a:lstStyle/>
        <a:p>
          <a:endParaRPr lang="hr-HR"/>
        </a:p>
      </dgm:t>
    </dgm:pt>
    <dgm:pt modelId="{B8E2AD61-21F6-41A3-994D-121EAAA73396}" type="pres">
      <dgm:prSet presAssocID="{BDFC7448-05EB-4FEC-8396-11E0F84EC3F5}" presName="textNode" presStyleLbl="bgShp" presStyleIdx="3" presStyleCnt="4"/>
      <dgm:spPr/>
      <dgm:t>
        <a:bodyPr/>
        <a:lstStyle/>
        <a:p>
          <a:endParaRPr lang="hr-HR"/>
        </a:p>
      </dgm:t>
    </dgm:pt>
    <dgm:pt modelId="{D6474E36-686D-4111-9950-3943503E9DBE}" type="pres">
      <dgm:prSet presAssocID="{BDFC7448-05EB-4FEC-8396-11E0F84EC3F5}" presName="compChildNode" presStyleCnt="0"/>
      <dgm:spPr/>
    </dgm:pt>
    <dgm:pt modelId="{5DE73803-FDA1-4CC7-9C85-29CE0C33D16A}" type="pres">
      <dgm:prSet presAssocID="{BDFC7448-05EB-4FEC-8396-11E0F84EC3F5}" presName="theInnerList" presStyleCnt="0"/>
      <dgm:spPr/>
    </dgm:pt>
    <dgm:pt modelId="{7082043C-BB82-44E4-8863-0125FEF0F097}" type="pres">
      <dgm:prSet presAssocID="{74AC8ADD-20E2-4D8A-BE2A-6873A28B463B}" presName="childNode" presStyleLbl="node1" presStyleIdx="5" presStyleCnt="6" custScaleX="233373" custLinFactNeighborX="-587">
        <dgm:presLayoutVars>
          <dgm:bulletEnabled val="1"/>
        </dgm:presLayoutVars>
      </dgm:prSet>
      <dgm:spPr/>
      <dgm:t>
        <a:bodyPr/>
        <a:lstStyle/>
        <a:p>
          <a:endParaRPr lang="hr-HR"/>
        </a:p>
      </dgm:t>
    </dgm:pt>
  </dgm:ptLst>
  <dgm:cxnLst>
    <dgm:cxn modelId="{D8805799-B3C9-45F5-8A7D-FE21AFD7A62D}" srcId="{80D7EE81-EFC4-47BD-B834-45CEE09DD5B9}" destId="{E3DD6CB3-C4F6-4F13-8BB3-FDBDD4DBD2E6}" srcOrd="0" destOrd="0" parTransId="{286E6DF0-EB99-464B-B4B3-EA60B5C4C1EF}" sibTransId="{2E965FBA-2A33-4A2C-9DB1-2B9762FF3C4D}"/>
    <dgm:cxn modelId="{50C82542-DBBD-436A-B898-2917DC476660}" srcId="{00CD3FF4-CF33-4191-8F5C-C6C24671575E}" destId="{643A3921-957F-456F-B92D-3AF292449F1D}" srcOrd="2" destOrd="0" parTransId="{3C3BC0EB-C6FC-4C0F-A76A-31D92E2593B8}" sibTransId="{5A2716B0-A437-4E10-B11C-03E67FD6A376}"/>
    <dgm:cxn modelId="{1F8A545F-3E2B-4BAD-9432-3C3184C152B6}" type="presOf" srcId="{643A3921-957F-456F-B92D-3AF292449F1D}" destId="{65024356-96B3-40DB-89F7-81033B0CCF70}" srcOrd="0" destOrd="0" presId="urn:microsoft.com/office/officeart/2005/8/layout/lProcess2"/>
    <dgm:cxn modelId="{90E067F3-4A3D-451F-BA05-6CC6A313E8F6}" type="presOf" srcId="{E3DD6CB3-C4F6-4F13-8BB3-FDBDD4DBD2E6}" destId="{BEDE13DF-2AB5-4776-91DA-2AC10D1764A8}" srcOrd="0" destOrd="0" presId="urn:microsoft.com/office/officeart/2005/8/layout/lProcess2"/>
    <dgm:cxn modelId="{6C82EFDA-9CD1-4414-8D2A-F09B1DEE14CA}" type="presOf" srcId="{80D7EE81-EFC4-47BD-B834-45CEE09DD5B9}" destId="{2774624A-88AC-491F-995E-E525A6DDAC81}" srcOrd="0" destOrd="0" presId="urn:microsoft.com/office/officeart/2005/8/layout/lProcess2"/>
    <dgm:cxn modelId="{8D8BB9CD-7670-4CBD-8E4E-304E000754C2}" type="presOf" srcId="{00CD3FF4-CF33-4191-8F5C-C6C24671575E}" destId="{B2835D50-9E72-4DE4-9C3C-F43CD699D28F}" srcOrd="0" destOrd="0" presId="urn:microsoft.com/office/officeart/2005/8/layout/lProcess2"/>
    <dgm:cxn modelId="{D8B377BC-BD97-471D-92BC-DEFF4124ADAF}" type="presOf" srcId="{A3E6EA4D-1368-4290-A58A-B324773FE3B1}" destId="{086ED525-EF62-4228-9FB2-F6BDB67BCEF7}" srcOrd="1" destOrd="0" presId="urn:microsoft.com/office/officeart/2005/8/layout/lProcess2"/>
    <dgm:cxn modelId="{03F7694D-EE47-4454-B2EE-DB2C72DAC432}" type="presOf" srcId="{6F9C8966-E2AA-46D0-B7BE-070900C3E194}" destId="{3F4F6B15-53DD-44F8-8B81-620BE9D3E198}" srcOrd="0" destOrd="0" presId="urn:microsoft.com/office/officeart/2005/8/layout/lProcess2"/>
    <dgm:cxn modelId="{DF83BC7D-D1B0-4CDA-BA24-3B686123E902}" srcId="{A3E6EA4D-1368-4290-A58A-B324773FE3B1}" destId="{6F9C8966-E2AA-46D0-B7BE-070900C3E194}" srcOrd="0" destOrd="0" parTransId="{448A3BFF-D6CC-4383-90CC-3E86585D6506}" sibTransId="{7BC10369-EEF5-43CA-A131-C961CAC6C5D8}"/>
    <dgm:cxn modelId="{A3537C6D-F7DD-4E91-9B36-13C44EB7A8CE}" srcId="{005CF772-C805-4ED5-8E10-9C6D422798AB}" destId="{00CD3FF4-CF33-4191-8F5C-C6C24671575E}" srcOrd="1" destOrd="0" parTransId="{114A7A61-C098-4C2E-9AE8-1D6841B3E46B}" sibTransId="{4B3CE553-74EA-447C-AFA5-5B007519F9B7}"/>
    <dgm:cxn modelId="{5BEB021B-4980-40A7-BBEC-A9065ED71CE4}" type="presOf" srcId="{BDFC7448-05EB-4FEC-8396-11E0F84EC3F5}" destId="{B8E2AD61-21F6-41A3-994D-121EAAA73396}" srcOrd="1" destOrd="0" presId="urn:microsoft.com/office/officeart/2005/8/layout/lProcess2"/>
    <dgm:cxn modelId="{BB172EE9-0DBF-499C-88D0-ACE49184B96E}" type="presOf" srcId="{A3E6EA4D-1368-4290-A58A-B324773FE3B1}" destId="{0D9F9FA8-5D9C-4137-BB34-C1E3814A7872}" srcOrd="0" destOrd="0" presId="urn:microsoft.com/office/officeart/2005/8/layout/lProcess2"/>
    <dgm:cxn modelId="{8479EB83-195B-4D72-8DCC-A400FA76C6D2}" srcId="{00CD3FF4-CF33-4191-8F5C-C6C24671575E}" destId="{35438041-2558-42EA-816F-E5E77EDB602B}" srcOrd="1" destOrd="0" parTransId="{0FA80556-673E-4AAE-AC87-D85C88F8328D}" sibTransId="{BCD60E8E-A83B-4044-8C3C-2840E124C05E}"/>
    <dgm:cxn modelId="{2F614E5E-A112-44DA-9B27-4CCB41109C5F}" type="presOf" srcId="{005CF772-C805-4ED5-8E10-9C6D422798AB}" destId="{6BA841EC-870B-4CBC-9E77-5AF1A76CDFA5}" srcOrd="0" destOrd="0" presId="urn:microsoft.com/office/officeart/2005/8/layout/lProcess2"/>
    <dgm:cxn modelId="{56501E00-A19A-4CC5-8B7F-499BD95C180E}" type="presOf" srcId="{BDFC7448-05EB-4FEC-8396-11E0F84EC3F5}" destId="{D42D6460-6A1A-4658-B38C-7F00DD06A2AA}" srcOrd="0" destOrd="0" presId="urn:microsoft.com/office/officeart/2005/8/layout/lProcess2"/>
    <dgm:cxn modelId="{030A8484-4591-4EF9-B7FA-54937D783F91}" type="presOf" srcId="{35438041-2558-42EA-816F-E5E77EDB602B}" destId="{5F529151-1121-4E97-8486-9A2F6B339800}" srcOrd="0" destOrd="0" presId="urn:microsoft.com/office/officeart/2005/8/layout/lProcess2"/>
    <dgm:cxn modelId="{9E536486-499E-4573-978F-95C0C31A9653}" type="presOf" srcId="{80F43380-62E3-405A-A9E4-64AFA75D49BF}" destId="{885A4828-6A47-47F6-8890-F3AA62E327BA}" srcOrd="0" destOrd="0" presId="urn:microsoft.com/office/officeart/2005/8/layout/lProcess2"/>
    <dgm:cxn modelId="{676768EA-0B3E-4C8B-8C4F-43A6063E537D}" srcId="{005CF772-C805-4ED5-8E10-9C6D422798AB}" destId="{80D7EE81-EFC4-47BD-B834-45CEE09DD5B9}" srcOrd="2" destOrd="0" parTransId="{CF631317-520C-40BB-9CE3-DB29C4FCF38B}" sibTransId="{B34299AE-00DF-4672-A38B-FA5FBFC1DB70}"/>
    <dgm:cxn modelId="{EB8D20CF-DABD-438C-BAD5-138D8BD12FDE}" type="presOf" srcId="{00CD3FF4-CF33-4191-8F5C-C6C24671575E}" destId="{C87C4289-123C-4200-9EA9-00065120BD58}" srcOrd="1" destOrd="0" presId="urn:microsoft.com/office/officeart/2005/8/layout/lProcess2"/>
    <dgm:cxn modelId="{D475FA77-320D-493B-ABF2-1E6CA32653CD}" type="presOf" srcId="{74AC8ADD-20E2-4D8A-BE2A-6873A28B463B}" destId="{7082043C-BB82-44E4-8863-0125FEF0F097}" srcOrd="0" destOrd="0" presId="urn:microsoft.com/office/officeart/2005/8/layout/lProcess2"/>
    <dgm:cxn modelId="{C618AB64-BD92-41E1-B7AE-4779E1FE3FF5}" srcId="{005CF772-C805-4ED5-8E10-9C6D422798AB}" destId="{BDFC7448-05EB-4FEC-8396-11E0F84EC3F5}" srcOrd="3" destOrd="0" parTransId="{C360654F-F141-4A66-ADD4-1E761C318838}" sibTransId="{E04EF388-6783-4377-8C76-C951B082737F}"/>
    <dgm:cxn modelId="{E5F03273-B5E0-4369-A509-551C9C9F7766}" srcId="{00CD3FF4-CF33-4191-8F5C-C6C24671575E}" destId="{80F43380-62E3-405A-A9E4-64AFA75D49BF}" srcOrd="0" destOrd="0" parTransId="{BA295459-6870-44EA-855C-05A5F6FB8EDA}" sibTransId="{60107239-D633-4435-8101-AF02F74E48E0}"/>
    <dgm:cxn modelId="{2943729E-7D76-4563-B594-B8168D064F50}" type="presOf" srcId="{80D7EE81-EFC4-47BD-B834-45CEE09DD5B9}" destId="{6EFF9C78-D045-4C81-9B3E-91A4F4EBF6D3}" srcOrd="1" destOrd="0" presId="urn:microsoft.com/office/officeart/2005/8/layout/lProcess2"/>
    <dgm:cxn modelId="{77FB40AE-9C4B-454D-BA9A-F8A14107DCF2}" srcId="{005CF772-C805-4ED5-8E10-9C6D422798AB}" destId="{A3E6EA4D-1368-4290-A58A-B324773FE3B1}" srcOrd="0" destOrd="0" parTransId="{FC16EA45-743F-47AB-9E87-A416BFA97E07}" sibTransId="{A9260BB3-8330-44D4-9AB7-E1EB9E82761B}"/>
    <dgm:cxn modelId="{84D9863F-AD22-43A9-B48B-57B94D47F878}" srcId="{BDFC7448-05EB-4FEC-8396-11E0F84EC3F5}" destId="{74AC8ADD-20E2-4D8A-BE2A-6873A28B463B}" srcOrd="0" destOrd="0" parTransId="{E19894A5-D061-4E46-AB65-0D183FC9D50F}" sibTransId="{21D665FC-880C-4A89-93EF-8A4354C329E4}"/>
    <dgm:cxn modelId="{EB9A18D9-05C3-4F94-A754-30F59B2244C8}" type="presParOf" srcId="{6BA841EC-870B-4CBC-9E77-5AF1A76CDFA5}" destId="{FBDD6F2B-7E7E-46B8-8DEE-9EA1A378FBCF}" srcOrd="0" destOrd="0" presId="urn:microsoft.com/office/officeart/2005/8/layout/lProcess2"/>
    <dgm:cxn modelId="{FF3886B4-9819-4DBD-A993-9323295091E8}" type="presParOf" srcId="{FBDD6F2B-7E7E-46B8-8DEE-9EA1A378FBCF}" destId="{0D9F9FA8-5D9C-4137-BB34-C1E3814A7872}" srcOrd="0" destOrd="0" presId="urn:microsoft.com/office/officeart/2005/8/layout/lProcess2"/>
    <dgm:cxn modelId="{698F8BAB-BC10-4467-BAC0-C301F125264E}" type="presParOf" srcId="{FBDD6F2B-7E7E-46B8-8DEE-9EA1A378FBCF}" destId="{086ED525-EF62-4228-9FB2-F6BDB67BCEF7}" srcOrd="1" destOrd="0" presId="urn:microsoft.com/office/officeart/2005/8/layout/lProcess2"/>
    <dgm:cxn modelId="{00C31C0D-204F-4A65-BFC5-51052E5892F7}" type="presParOf" srcId="{FBDD6F2B-7E7E-46B8-8DEE-9EA1A378FBCF}" destId="{2B793A1E-C20A-4702-9414-6513F9913318}" srcOrd="2" destOrd="0" presId="urn:microsoft.com/office/officeart/2005/8/layout/lProcess2"/>
    <dgm:cxn modelId="{49027063-C480-4E8B-BC7E-CE6C7CA7096B}" type="presParOf" srcId="{2B793A1E-C20A-4702-9414-6513F9913318}" destId="{396D356C-9831-4DF0-8633-FDBCF42FF7A3}" srcOrd="0" destOrd="0" presId="urn:microsoft.com/office/officeart/2005/8/layout/lProcess2"/>
    <dgm:cxn modelId="{F1522901-3B55-44E4-9FA3-320BC89F2724}" type="presParOf" srcId="{396D356C-9831-4DF0-8633-FDBCF42FF7A3}" destId="{3F4F6B15-53DD-44F8-8B81-620BE9D3E198}" srcOrd="0" destOrd="0" presId="urn:microsoft.com/office/officeart/2005/8/layout/lProcess2"/>
    <dgm:cxn modelId="{4B75AC99-8056-491E-B3DD-5B4F91EFFC28}" type="presParOf" srcId="{6BA841EC-870B-4CBC-9E77-5AF1A76CDFA5}" destId="{64A2722F-374F-4FBD-82D6-495158DA2508}" srcOrd="1" destOrd="0" presId="urn:microsoft.com/office/officeart/2005/8/layout/lProcess2"/>
    <dgm:cxn modelId="{17BFBE36-EEB7-4C55-A6E2-58049D487432}" type="presParOf" srcId="{6BA841EC-870B-4CBC-9E77-5AF1A76CDFA5}" destId="{72FE01A5-E1ED-44E4-A492-1725AC85F333}" srcOrd="2" destOrd="0" presId="urn:microsoft.com/office/officeart/2005/8/layout/lProcess2"/>
    <dgm:cxn modelId="{F54345C1-832E-4699-BF72-5C858777DD87}" type="presParOf" srcId="{72FE01A5-E1ED-44E4-A492-1725AC85F333}" destId="{B2835D50-9E72-4DE4-9C3C-F43CD699D28F}" srcOrd="0" destOrd="0" presId="urn:microsoft.com/office/officeart/2005/8/layout/lProcess2"/>
    <dgm:cxn modelId="{4A628A0C-55D2-4780-B269-B032E0818DD3}" type="presParOf" srcId="{72FE01A5-E1ED-44E4-A492-1725AC85F333}" destId="{C87C4289-123C-4200-9EA9-00065120BD58}" srcOrd="1" destOrd="0" presId="urn:microsoft.com/office/officeart/2005/8/layout/lProcess2"/>
    <dgm:cxn modelId="{5022D7D1-3B58-4875-9388-6BE2E58D31FD}" type="presParOf" srcId="{72FE01A5-E1ED-44E4-A492-1725AC85F333}" destId="{0623C66C-17FB-4F6D-9C34-12D095228F91}" srcOrd="2" destOrd="0" presId="urn:microsoft.com/office/officeart/2005/8/layout/lProcess2"/>
    <dgm:cxn modelId="{54AB35C4-FA1E-4AFE-9275-8ACB04BF2129}" type="presParOf" srcId="{0623C66C-17FB-4F6D-9C34-12D095228F91}" destId="{C9BFC066-2D32-4E10-860B-CCEAD41A31DA}" srcOrd="0" destOrd="0" presId="urn:microsoft.com/office/officeart/2005/8/layout/lProcess2"/>
    <dgm:cxn modelId="{B962D79C-F115-4E10-8A61-960A6D40B093}" type="presParOf" srcId="{C9BFC066-2D32-4E10-860B-CCEAD41A31DA}" destId="{885A4828-6A47-47F6-8890-F3AA62E327BA}" srcOrd="0" destOrd="0" presId="urn:microsoft.com/office/officeart/2005/8/layout/lProcess2"/>
    <dgm:cxn modelId="{F89CF23C-1CD0-470D-86A4-55C895750C58}" type="presParOf" srcId="{C9BFC066-2D32-4E10-860B-CCEAD41A31DA}" destId="{AEF23CA6-E102-40FA-8225-8D4F45FCE2CF}" srcOrd="1" destOrd="0" presId="urn:microsoft.com/office/officeart/2005/8/layout/lProcess2"/>
    <dgm:cxn modelId="{C1ACC2D7-B18D-48F9-8101-C6D5EE61CCC5}" type="presParOf" srcId="{C9BFC066-2D32-4E10-860B-CCEAD41A31DA}" destId="{5F529151-1121-4E97-8486-9A2F6B339800}" srcOrd="2" destOrd="0" presId="urn:microsoft.com/office/officeart/2005/8/layout/lProcess2"/>
    <dgm:cxn modelId="{A9D09429-212E-4613-B8D2-6058DB956268}" type="presParOf" srcId="{C9BFC066-2D32-4E10-860B-CCEAD41A31DA}" destId="{BB45AAEC-5B4A-4D45-8E22-7B0A270830E7}" srcOrd="3" destOrd="0" presId="urn:microsoft.com/office/officeart/2005/8/layout/lProcess2"/>
    <dgm:cxn modelId="{D82B68A8-F408-4E06-8A37-26638DA6EF45}" type="presParOf" srcId="{C9BFC066-2D32-4E10-860B-CCEAD41A31DA}" destId="{65024356-96B3-40DB-89F7-81033B0CCF70}" srcOrd="4" destOrd="0" presId="urn:microsoft.com/office/officeart/2005/8/layout/lProcess2"/>
    <dgm:cxn modelId="{21B9BC68-3FF5-4F3A-9AB8-8E5D74E94834}" type="presParOf" srcId="{6BA841EC-870B-4CBC-9E77-5AF1A76CDFA5}" destId="{5C67ED0A-A519-4007-8BCA-D412A94204D3}" srcOrd="3" destOrd="0" presId="urn:microsoft.com/office/officeart/2005/8/layout/lProcess2"/>
    <dgm:cxn modelId="{50D6D7AC-C579-4C86-A486-288E07017380}" type="presParOf" srcId="{6BA841EC-870B-4CBC-9E77-5AF1A76CDFA5}" destId="{3CA3E40C-819B-4256-ADEB-58031A92584E}" srcOrd="4" destOrd="0" presId="urn:microsoft.com/office/officeart/2005/8/layout/lProcess2"/>
    <dgm:cxn modelId="{DD907FE0-75A6-4082-8FE7-8A1DD77C7D03}" type="presParOf" srcId="{3CA3E40C-819B-4256-ADEB-58031A92584E}" destId="{2774624A-88AC-491F-995E-E525A6DDAC81}" srcOrd="0" destOrd="0" presId="urn:microsoft.com/office/officeart/2005/8/layout/lProcess2"/>
    <dgm:cxn modelId="{7BA36289-CD7E-46A3-9B9C-6C61ED48C469}" type="presParOf" srcId="{3CA3E40C-819B-4256-ADEB-58031A92584E}" destId="{6EFF9C78-D045-4C81-9B3E-91A4F4EBF6D3}" srcOrd="1" destOrd="0" presId="urn:microsoft.com/office/officeart/2005/8/layout/lProcess2"/>
    <dgm:cxn modelId="{20055BB7-493E-4104-AF2B-E748567E257C}" type="presParOf" srcId="{3CA3E40C-819B-4256-ADEB-58031A92584E}" destId="{3A694EA0-2066-4872-896B-FBDA586503EF}" srcOrd="2" destOrd="0" presId="urn:microsoft.com/office/officeart/2005/8/layout/lProcess2"/>
    <dgm:cxn modelId="{00B5AC1F-AA72-400F-8129-3572C2A4B8FE}" type="presParOf" srcId="{3A694EA0-2066-4872-896B-FBDA586503EF}" destId="{F2924C1B-EF62-43DD-BD3C-417206DDBB3B}" srcOrd="0" destOrd="0" presId="urn:microsoft.com/office/officeart/2005/8/layout/lProcess2"/>
    <dgm:cxn modelId="{8AF6A688-BF24-481B-BCB0-0E3E18C1BA55}" type="presParOf" srcId="{F2924C1B-EF62-43DD-BD3C-417206DDBB3B}" destId="{BEDE13DF-2AB5-4776-91DA-2AC10D1764A8}" srcOrd="0" destOrd="0" presId="urn:microsoft.com/office/officeart/2005/8/layout/lProcess2"/>
    <dgm:cxn modelId="{48B82D45-86E9-4000-B9D9-1BA46FBB970C}" type="presParOf" srcId="{6BA841EC-870B-4CBC-9E77-5AF1A76CDFA5}" destId="{01E777E6-AF2B-4590-A6EA-2E0F55BAEFF7}" srcOrd="5" destOrd="0" presId="urn:microsoft.com/office/officeart/2005/8/layout/lProcess2"/>
    <dgm:cxn modelId="{1AE1399D-8CC0-4BFF-AAFC-86B292070C96}" type="presParOf" srcId="{6BA841EC-870B-4CBC-9E77-5AF1A76CDFA5}" destId="{6FECEE4D-1951-4007-BB26-671EF5D41669}" srcOrd="6" destOrd="0" presId="urn:microsoft.com/office/officeart/2005/8/layout/lProcess2"/>
    <dgm:cxn modelId="{B7358B05-DCBA-41E5-BAA0-0F878ABA0262}" type="presParOf" srcId="{6FECEE4D-1951-4007-BB26-671EF5D41669}" destId="{D42D6460-6A1A-4658-B38C-7F00DD06A2AA}" srcOrd="0" destOrd="0" presId="urn:microsoft.com/office/officeart/2005/8/layout/lProcess2"/>
    <dgm:cxn modelId="{9EEFC3D9-00BC-4E0A-B58B-5C8FA45DB628}" type="presParOf" srcId="{6FECEE4D-1951-4007-BB26-671EF5D41669}" destId="{B8E2AD61-21F6-41A3-994D-121EAAA73396}" srcOrd="1" destOrd="0" presId="urn:microsoft.com/office/officeart/2005/8/layout/lProcess2"/>
    <dgm:cxn modelId="{852BB0F5-BEFA-44EF-9A5E-4236192A7551}" type="presParOf" srcId="{6FECEE4D-1951-4007-BB26-671EF5D41669}" destId="{D6474E36-686D-4111-9950-3943503E9DBE}" srcOrd="2" destOrd="0" presId="urn:microsoft.com/office/officeart/2005/8/layout/lProcess2"/>
    <dgm:cxn modelId="{4C7BB3F4-0BD4-4FB2-A78C-E9FD8778D34D}" type="presParOf" srcId="{D6474E36-686D-4111-9950-3943503E9DBE}" destId="{5DE73803-FDA1-4CC7-9C85-29CE0C33D16A}" srcOrd="0" destOrd="0" presId="urn:microsoft.com/office/officeart/2005/8/layout/lProcess2"/>
    <dgm:cxn modelId="{276D7A3B-7992-4A76-9BAE-5FB5AB600E62}" type="presParOf" srcId="{5DE73803-FDA1-4CC7-9C85-29CE0C33D16A}" destId="{7082043C-BB82-44E4-8863-0125FEF0F097}" srcOrd="0" destOrd="0" presId="urn:microsoft.com/office/officeart/2005/8/layout/lProcess2"/>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E0EABF-D906-48FA-BEBB-64BF345178C3}" type="doc">
      <dgm:prSet loTypeId="urn:microsoft.com/office/officeart/2005/8/layout/cycle3" loCatId="cycle" qsTypeId="urn:microsoft.com/office/officeart/2005/8/quickstyle/simple5" qsCatId="simple" csTypeId="urn:microsoft.com/office/officeart/2005/8/colors/accent1_2" csCatId="accent1" phldr="1"/>
      <dgm:spPr/>
      <dgm:t>
        <a:bodyPr/>
        <a:lstStyle/>
        <a:p>
          <a:endParaRPr lang="hr-HR"/>
        </a:p>
      </dgm:t>
    </dgm:pt>
    <dgm:pt modelId="{B572CFD5-DF4D-4B2A-909F-44736757C971}">
      <dgm:prSet custT="1"/>
      <dgm:spPr>
        <a:solidFill>
          <a:srgbClr val="2FB1CC">
            <a:alpha val="80784"/>
          </a:srgbClr>
        </a:solidFill>
        <a:ln>
          <a:noFill/>
        </a:ln>
      </dgm:spPr>
      <dgm:t>
        <a:bodyPr lIns="32400"/>
        <a:lstStyle/>
        <a:p>
          <a:r>
            <a:rPr lang="en-US" sz="1200" b="1" dirty="0" smtClean="0">
              <a:ln>
                <a:noFill/>
              </a:ln>
              <a:latin typeface="+mn-lt"/>
            </a:rPr>
            <a:t>1. </a:t>
          </a:r>
          <a:r>
            <a:rPr lang="hr-HR" sz="1200" b="1" dirty="0" smtClean="0">
              <a:ln>
                <a:noFill/>
              </a:ln>
              <a:latin typeface="+mn-lt"/>
            </a:rPr>
            <a:t>RAPISIVANJE</a:t>
          </a:r>
          <a:r>
            <a:rPr lang="en-US" sz="1200" b="1" dirty="0" smtClean="0">
              <a:ln>
                <a:noFill/>
              </a:ln>
              <a:latin typeface="+mn-lt"/>
            </a:rPr>
            <a:t> </a:t>
          </a:r>
          <a:r>
            <a:rPr lang="hr-HR" sz="1200" b="1" dirty="0" smtClean="0">
              <a:ln>
                <a:noFill/>
              </a:ln>
              <a:latin typeface="+mn-lt"/>
            </a:rPr>
            <a:t>NATJEČAJA</a:t>
          </a:r>
          <a:endParaRPr lang="hr-HR" sz="1200" b="1" dirty="0">
            <a:ln>
              <a:noFill/>
            </a:ln>
          </a:endParaRPr>
        </a:p>
      </dgm:t>
    </dgm:pt>
    <dgm:pt modelId="{8929CDA7-011F-485C-A893-6D604249AF08}" type="parTrans" cxnId="{210768E5-56F0-4709-9391-85006A6452A5}">
      <dgm:prSet/>
      <dgm:spPr/>
      <dgm:t>
        <a:bodyPr/>
        <a:lstStyle/>
        <a:p>
          <a:endParaRPr lang="hr-HR"/>
        </a:p>
      </dgm:t>
    </dgm:pt>
    <dgm:pt modelId="{8B1EED68-23BC-4820-9C38-9895F472E2A8}" type="sibTrans" cxnId="{210768E5-56F0-4709-9391-85006A6452A5}">
      <dgm:prSet/>
      <dgm:spPr>
        <a:solidFill>
          <a:srgbClr val="938678">
            <a:alpha val="26667"/>
          </a:srgbClr>
        </a:solidFill>
        <a:scene3d>
          <a:camera prst="orthographicFront"/>
          <a:lightRig rig="threePt" dir="t"/>
        </a:scene3d>
        <a:sp3d>
          <a:bevelT/>
        </a:sp3d>
      </dgm:spPr>
      <dgm:t>
        <a:bodyPr/>
        <a:lstStyle/>
        <a:p>
          <a:endParaRPr lang="hr-HR"/>
        </a:p>
      </dgm:t>
    </dgm:pt>
    <dgm:pt modelId="{F540884B-2424-43BD-AA5D-51148736F500}">
      <dgm:prSet custT="1"/>
      <dgm:spPr>
        <a:solidFill>
          <a:srgbClr val="2FB1CC">
            <a:alpha val="80784"/>
          </a:srgbClr>
        </a:solidFill>
        <a:ln>
          <a:noFill/>
        </a:ln>
      </dgm:spPr>
      <dgm:t>
        <a:bodyPr lIns="32400"/>
        <a:lstStyle/>
        <a:p>
          <a:r>
            <a:rPr lang="hr-HR" sz="1200" b="1" dirty="0" smtClean="0">
              <a:ln>
                <a:noFill/>
              </a:ln>
              <a:latin typeface="+mn-lt"/>
            </a:rPr>
            <a:t>2.</a:t>
          </a:r>
          <a:r>
            <a:rPr lang="en-US" sz="1200" b="1" dirty="0" smtClean="0">
              <a:ln>
                <a:noFill/>
              </a:ln>
              <a:latin typeface="+mn-lt"/>
            </a:rPr>
            <a:t> </a:t>
          </a:r>
          <a:r>
            <a:rPr lang="hr-HR" sz="1200" b="1" dirty="0" smtClean="0">
              <a:ln>
                <a:noFill/>
              </a:ln>
              <a:latin typeface="+mn-lt"/>
            </a:rPr>
            <a:t>ODABIR</a:t>
          </a:r>
          <a:r>
            <a:rPr lang="en-US" sz="1200" b="1" dirty="0" smtClean="0">
              <a:ln>
                <a:noFill/>
              </a:ln>
              <a:latin typeface="+mn-lt"/>
            </a:rPr>
            <a:t> </a:t>
          </a:r>
          <a:r>
            <a:rPr lang="hr-HR" sz="1200" b="1" dirty="0" smtClean="0">
              <a:ln>
                <a:noFill/>
              </a:ln>
              <a:latin typeface="+mn-lt"/>
            </a:rPr>
            <a:t>PRISTIGLIH PROJEKA</a:t>
          </a:r>
          <a:r>
            <a:rPr lang="en-US" sz="1200" b="1" dirty="0" smtClean="0">
              <a:ln>
                <a:noFill/>
              </a:ln>
              <a:latin typeface="+mn-lt"/>
            </a:rPr>
            <a:t>TA</a:t>
          </a:r>
          <a:endParaRPr lang="hr-HR" sz="1200" b="1" dirty="0" smtClean="0">
            <a:ln>
              <a:noFill/>
            </a:ln>
            <a:latin typeface="+mn-lt"/>
          </a:endParaRPr>
        </a:p>
      </dgm:t>
    </dgm:pt>
    <dgm:pt modelId="{44376C7C-AFD5-41E8-9549-06E9703D1E3B}" type="parTrans" cxnId="{42454C24-1AC2-4E2E-AEED-C25F7E4D2002}">
      <dgm:prSet/>
      <dgm:spPr/>
      <dgm:t>
        <a:bodyPr/>
        <a:lstStyle/>
        <a:p>
          <a:endParaRPr lang="hr-HR"/>
        </a:p>
      </dgm:t>
    </dgm:pt>
    <dgm:pt modelId="{A140D1F2-5A87-4DDB-AC2B-10A756F374D4}" type="sibTrans" cxnId="{42454C24-1AC2-4E2E-AEED-C25F7E4D2002}">
      <dgm:prSet/>
      <dgm:spPr/>
      <dgm:t>
        <a:bodyPr/>
        <a:lstStyle/>
        <a:p>
          <a:endParaRPr lang="hr-HR"/>
        </a:p>
      </dgm:t>
    </dgm:pt>
    <dgm:pt modelId="{6E26D1D0-D8C5-4AB8-9535-258EC6E325C7}">
      <dgm:prSet custT="1"/>
      <dgm:spPr>
        <a:solidFill>
          <a:srgbClr val="2FB1CC">
            <a:alpha val="80784"/>
          </a:srgbClr>
        </a:solidFill>
        <a:ln>
          <a:noFill/>
        </a:ln>
      </dgm:spPr>
      <dgm:t>
        <a:bodyPr lIns="32400"/>
        <a:lstStyle/>
        <a:p>
          <a:r>
            <a:rPr lang="hr-HR" sz="1200" b="1" dirty="0" smtClean="0">
              <a:ln>
                <a:noFill/>
              </a:ln>
              <a:latin typeface="+mn-lt"/>
            </a:rPr>
            <a:t>3.</a:t>
          </a:r>
          <a:r>
            <a:rPr lang="en-US" sz="1200" b="1" dirty="0" smtClean="0">
              <a:ln>
                <a:noFill/>
              </a:ln>
              <a:latin typeface="+mn-lt"/>
            </a:rPr>
            <a:t> </a:t>
          </a:r>
          <a:r>
            <a:rPr lang="hr-HR" sz="1200" b="1" dirty="0" smtClean="0">
              <a:ln>
                <a:noFill/>
              </a:ln>
              <a:latin typeface="+mn-lt"/>
            </a:rPr>
            <a:t>ODLUKA O DODJELI FINANCIJSKE POTPORE</a:t>
          </a:r>
        </a:p>
      </dgm:t>
    </dgm:pt>
    <dgm:pt modelId="{70F0179E-E727-4BE9-ADFD-FC2D3CD1C5BA}" type="parTrans" cxnId="{F953CFFD-DC9A-4FB3-A18B-8E168E718802}">
      <dgm:prSet/>
      <dgm:spPr/>
      <dgm:t>
        <a:bodyPr/>
        <a:lstStyle/>
        <a:p>
          <a:endParaRPr lang="hr-HR"/>
        </a:p>
      </dgm:t>
    </dgm:pt>
    <dgm:pt modelId="{C632041F-0BBC-4C21-8DEB-0543C6726503}" type="sibTrans" cxnId="{F953CFFD-DC9A-4FB3-A18B-8E168E718802}">
      <dgm:prSet/>
      <dgm:spPr/>
      <dgm:t>
        <a:bodyPr/>
        <a:lstStyle/>
        <a:p>
          <a:endParaRPr lang="hr-HR"/>
        </a:p>
      </dgm:t>
    </dgm:pt>
    <dgm:pt modelId="{924E6A52-6D65-4DB1-8A68-83EDCA857D1D}">
      <dgm:prSet custT="1"/>
      <dgm:spPr>
        <a:solidFill>
          <a:srgbClr val="2FB1CC">
            <a:alpha val="80784"/>
          </a:srgbClr>
        </a:solidFill>
        <a:ln>
          <a:noFill/>
        </a:ln>
      </dgm:spPr>
      <dgm:t>
        <a:bodyPr lIns="32400"/>
        <a:lstStyle/>
        <a:p>
          <a:r>
            <a:rPr lang="hr-HR" sz="1200" b="1" dirty="0" smtClean="0">
              <a:ln>
                <a:noFill/>
              </a:ln>
              <a:latin typeface="+mn-lt"/>
            </a:rPr>
            <a:t>4.</a:t>
          </a:r>
          <a:r>
            <a:rPr lang="en-US" sz="1200" b="1" dirty="0" smtClean="0">
              <a:ln>
                <a:noFill/>
              </a:ln>
              <a:latin typeface="+mn-lt"/>
            </a:rPr>
            <a:t> </a:t>
          </a:r>
          <a:r>
            <a:rPr lang="hr-HR" sz="1200" b="1" dirty="0" smtClean="0">
              <a:ln>
                <a:noFill/>
              </a:ln>
              <a:latin typeface="+mn-lt"/>
            </a:rPr>
            <a:t>POTPISIVANJE UGOVORA</a:t>
          </a:r>
        </a:p>
      </dgm:t>
    </dgm:pt>
    <dgm:pt modelId="{8C026BD9-353D-41AD-8C56-A176608808CB}" type="parTrans" cxnId="{4529566B-977F-47FA-BBDB-97CD5A1D6C02}">
      <dgm:prSet/>
      <dgm:spPr/>
      <dgm:t>
        <a:bodyPr/>
        <a:lstStyle/>
        <a:p>
          <a:endParaRPr lang="hr-HR"/>
        </a:p>
      </dgm:t>
    </dgm:pt>
    <dgm:pt modelId="{B2F62180-3E8E-422C-96D6-428F30B91012}" type="sibTrans" cxnId="{4529566B-977F-47FA-BBDB-97CD5A1D6C02}">
      <dgm:prSet/>
      <dgm:spPr/>
      <dgm:t>
        <a:bodyPr/>
        <a:lstStyle/>
        <a:p>
          <a:endParaRPr lang="hr-HR"/>
        </a:p>
      </dgm:t>
    </dgm:pt>
    <dgm:pt modelId="{4C467AED-6C75-40C4-874E-DFD00D9D1EEE}">
      <dgm:prSet custT="1"/>
      <dgm:spPr>
        <a:solidFill>
          <a:srgbClr val="2FB1CC">
            <a:alpha val="80784"/>
          </a:srgbClr>
        </a:solidFill>
        <a:ln>
          <a:noFill/>
        </a:ln>
      </dgm:spPr>
      <dgm:t>
        <a:bodyPr lIns="32400"/>
        <a:lstStyle/>
        <a:p>
          <a:r>
            <a:rPr lang="hr-HR" sz="1200" b="1" dirty="0" smtClean="0">
              <a:ln>
                <a:noFill/>
              </a:ln>
              <a:latin typeface="+mn-lt"/>
            </a:rPr>
            <a:t>6.</a:t>
          </a:r>
          <a:r>
            <a:rPr lang="en-US" sz="1200" b="1" dirty="0" smtClean="0">
              <a:ln>
                <a:noFill/>
              </a:ln>
              <a:latin typeface="+mn-lt"/>
            </a:rPr>
            <a:t> </a:t>
          </a:r>
          <a:r>
            <a:rPr lang="hr-HR" sz="1200" b="1" dirty="0" smtClean="0">
              <a:ln>
                <a:noFill/>
              </a:ln>
              <a:latin typeface="+mn-lt"/>
            </a:rPr>
            <a:t>PROVEDBA PROJEKTA</a:t>
          </a:r>
        </a:p>
      </dgm:t>
    </dgm:pt>
    <dgm:pt modelId="{2250EFD2-3197-416C-8A90-A02FE7482577}" type="parTrans" cxnId="{E3CACB84-04A2-4004-965A-897CA77B09EC}">
      <dgm:prSet/>
      <dgm:spPr/>
      <dgm:t>
        <a:bodyPr/>
        <a:lstStyle/>
        <a:p>
          <a:endParaRPr lang="hr-HR"/>
        </a:p>
      </dgm:t>
    </dgm:pt>
    <dgm:pt modelId="{FE059DA2-64E9-466A-A8C2-2F93D7062A54}" type="sibTrans" cxnId="{E3CACB84-04A2-4004-965A-897CA77B09EC}">
      <dgm:prSet/>
      <dgm:spPr/>
      <dgm:t>
        <a:bodyPr/>
        <a:lstStyle/>
        <a:p>
          <a:endParaRPr lang="hr-HR"/>
        </a:p>
      </dgm:t>
    </dgm:pt>
    <dgm:pt modelId="{8D7BE3FA-2C60-41EA-BD8F-50B46C8178B1}">
      <dgm:prSet custT="1"/>
      <dgm:spPr>
        <a:solidFill>
          <a:srgbClr val="2FB1CC">
            <a:alpha val="80784"/>
          </a:srgbClr>
        </a:solidFill>
        <a:ln>
          <a:noFill/>
        </a:ln>
      </dgm:spPr>
      <dgm:t>
        <a:bodyPr lIns="32400"/>
        <a:lstStyle/>
        <a:p>
          <a:r>
            <a:rPr lang="hr-HR" sz="1200" b="1" dirty="0" smtClean="0">
              <a:ln>
                <a:noFill/>
              </a:ln>
              <a:latin typeface="+mn-lt"/>
            </a:rPr>
            <a:t>8. ZAVRŠETAK PROJEKTA  </a:t>
          </a:r>
        </a:p>
      </dgm:t>
    </dgm:pt>
    <dgm:pt modelId="{9D6B1D00-F89A-4EE4-B97F-E9BD108B8E25}" type="parTrans" cxnId="{787D40A7-1E7F-45C1-B519-18D4AA58DFF6}">
      <dgm:prSet/>
      <dgm:spPr/>
      <dgm:t>
        <a:bodyPr/>
        <a:lstStyle/>
        <a:p>
          <a:endParaRPr lang="hr-HR"/>
        </a:p>
      </dgm:t>
    </dgm:pt>
    <dgm:pt modelId="{74785495-17BE-43A0-A77E-5E8C97063431}" type="sibTrans" cxnId="{787D40A7-1E7F-45C1-B519-18D4AA58DFF6}">
      <dgm:prSet/>
      <dgm:spPr/>
      <dgm:t>
        <a:bodyPr/>
        <a:lstStyle/>
        <a:p>
          <a:endParaRPr lang="hr-HR"/>
        </a:p>
      </dgm:t>
    </dgm:pt>
    <dgm:pt modelId="{C70D971B-6730-4879-98B6-C90EFF9F17C3}">
      <dgm:prSet custT="1"/>
      <dgm:spPr>
        <a:solidFill>
          <a:srgbClr val="2FB1CC">
            <a:alpha val="80784"/>
          </a:srgbClr>
        </a:solidFill>
        <a:ln>
          <a:noFill/>
        </a:ln>
      </dgm:spPr>
      <dgm:t>
        <a:bodyPr lIns="32400"/>
        <a:lstStyle/>
        <a:p>
          <a:r>
            <a:rPr lang="en-US" sz="1200" b="1" dirty="0" smtClean="0">
              <a:ln>
                <a:noFill/>
              </a:ln>
              <a:latin typeface="+mn-lt"/>
            </a:rPr>
            <a:t>9</a:t>
          </a:r>
          <a:r>
            <a:rPr lang="hr-HR" sz="1200" b="1" dirty="0" smtClean="0">
              <a:ln>
                <a:noFill/>
              </a:ln>
              <a:latin typeface="+mn-lt"/>
            </a:rPr>
            <a:t>.</a:t>
          </a:r>
          <a:r>
            <a:rPr lang="en-US" sz="1200" b="1" dirty="0" smtClean="0">
              <a:ln>
                <a:noFill/>
              </a:ln>
              <a:latin typeface="+mn-lt"/>
            </a:rPr>
            <a:t> </a:t>
          </a:r>
          <a:r>
            <a:rPr lang="hr-HR" sz="1200" b="1" dirty="0" smtClean="0">
              <a:ln>
                <a:noFill/>
              </a:ln>
              <a:latin typeface="+mn-lt"/>
            </a:rPr>
            <a:t>ZAVRŠNO IZVJEŠĆE</a:t>
          </a:r>
        </a:p>
      </dgm:t>
    </dgm:pt>
    <dgm:pt modelId="{5882A934-6ACF-4FE3-8412-5241952C023F}" type="parTrans" cxnId="{AD47A7EB-CF89-4811-A8A9-771536396E17}">
      <dgm:prSet/>
      <dgm:spPr/>
      <dgm:t>
        <a:bodyPr/>
        <a:lstStyle/>
        <a:p>
          <a:endParaRPr lang="hr-HR"/>
        </a:p>
      </dgm:t>
    </dgm:pt>
    <dgm:pt modelId="{584B687E-B536-4561-A046-1DD5BEF9A0EE}" type="sibTrans" cxnId="{AD47A7EB-CF89-4811-A8A9-771536396E17}">
      <dgm:prSet/>
      <dgm:spPr/>
      <dgm:t>
        <a:bodyPr/>
        <a:lstStyle/>
        <a:p>
          <a:endParaRPr lang="hr-HR"/>
        </a:p>
      </dgm:t>
    </dgm:pt>
    <dgm:pt modelId="{4A5CF154-8335-426A-B8F7-18069133841A}">
      <dgm:prSet custT="1"/>
      <dgm:spPr>
        <a:solidFill>
          <a:srgbClr val="2FB1CC">
            <a:alpha val="80784"/>
          </a:srgbClr>
        </a:solidFill>
        <a:ln>
          <a:noFill/>
        </a:ln>
      </dgm:spPr>
      <dgm:t>
        <a:bodyPr lIns="32400"/>
        <a:lstStyle/>
        <a:p>
          <a:r>
            <a:rPr lang="en-US" sz="1200" b="1" dirty="0" smtClean="0">
              <a:ln>
                <a:noFill/>
              </a:ln>
              <a:latin typeface="+mn-lt"/>
            </a:rPr>
            <a:t>10</a:t>
          </a:r>
          <a:r>
            <a:rPr lang="hr-HR" sz="1200" b="1" dirty="0" smtClean="0">
              <a:ln>
                <a:noFill/>
              </a:ln>
              <a:latin typeface="+mn-lt"/>
            </a:rPr>
            <a:t>. DRUGA ISPLATA</a:t>
          </a:r>
        </a:p>
      </dgm:t>
    </dgm:pt>
    <dgm:pt modelId="{521A9F45-1830-4A7E-ABFF-8CB3ADD77957}" type="parTrans" cxnId="{D85C25E4-368D-434D-ABFD-1B87C14AA79F}">
      <dgm:prSet/>
      <dgm:spPr/>
      <dgm:t>
        <a:bodyPr/>
        <a:lstStyle/>
        <a:p>
          <a:endParaRPr lang="hr-HR"/>
        </a:p>
      </dgm:t>
    </dgm:pt>
    <dgm:pt modelId="{49D2D38C-9E3C-43D9-87AE-7545A33A1F3E}" type="sibTrans" cxnId="{D85C25E4-368D-434D-ABFD-1B87C14AA79F}">
      <dgm:prSet/>
      <dgm:spPr/>
      <dgm:t>
        <a:bodyPr/>
        <a:lstStyle/>
        <a:p>
          <a:endParaRPr lang="hr-HR"/>
        </a:p>
      </dgm:t>
    </dgm:pt>
    <dgm:pt modelId="{40F84B33-359F-4C94-93AE-EFFDEEADDCB1}">
      <dgm:prSet custT="1"/>
      <dgm:spPr>
        <a:solidFill>
          <a:srgbClr val="2FB1CC">
            <a:alpha val="80784"/>
          </a:srgbClr>
        </a:solidFill>
        <a:ln>
          <a:noFill/>
        </a:ln>
      </dgm:spPr>
      <dgm:t>
        <a:bodyPr lIns="32400"/>
        <a:lstStyle/>
        <a:p>
          <a:r>
            <a:rPr lang="hr-HR" sz="1200" b="1" dirty="0" smtClean="0">
              <a:ln>
                <a:noFill/>
              </a:ln>
              <a:latin typeface="+mn-lt"/>
            </a:rPr>
            <a:t>5. PRVA ISPLATA</a:t>
          </a:r>
        </a:p>
      </dgm:t>
    </dgm:pt>
    <dgm:pt modelId="{350BED81-6DE1-456B-AE78-A5E821D6C59F}" type="parTrans" cxnId="{8C595BFA-5C36-4F3A-AE9B-A614EF234D8A}">
      <dgm:prSet/>
      <dgm:spPr/>
      <dgm:t>
        <a:bodyPr/>
        <a:lstStyle/>
        <a:p>
          <a:endParaRPr lang="hr-HR"/>
        </a:p>
      </dgm:t>
    </dgm:pt>
    <dgm:pt modelId="{D8EE4CA2-AC58-4877-A0C7-7806DF598104}" type="sibTrans" cxnId="{8C595BFA-5C36-4F3A-AE9B-A614EF234D8A}">
      <dgm:prSet/>
      <dgm:spPr/>
      <dgm:t>
        <a:bodyPr/>
        <a:lstStyle/>
        <a:p>
          <a:endParaRPr lang="hr-HR"/>
        </a:p>
      </dgm:t>
    </dgm:pt>
    <dgm:pt modelId="{0FB6A7F0-401A-4CA9-B463-321934A21E82}">
      <dgm:prSet custT="1"/>
      <dgm:spPr>
        <a:solidFill>
          <a:srgbClr val="2FB1CC">
            <a:alpha val="80784"/>
          </a:srgbClr>
        </a:solidFill>
        <a:ln>
          <a:noFill/>
        </a:ln>
      </dgm:spPr>
      <dgm:t>
        <a:bodyPr lIns="32400"/>
        <a:lstStyle/>
        <a:p>
          <a:r>
            <a:rPr lang="hr-HR" sz="1200" b="1" dirty="0" smtClean="0">
              <a:ln>
                <a:noFill/>
              </a:ln>
              <a:latin typeface="+mn-lt"/>
            </a:rPr>
            <a:t>7.</a:t>
          </a:r>
          <a:r>
            <a:rPr lang="en-US" sz="1200" b="1" dirty="0" smtClean="0">
              <a:ln>
                <a:noFill/>
              </a:ln>
              <a:latin typeface="+mn-lt"/>
            </a:rPr>
            <a:t> </a:t>
          </a:r>
          <a:r>
            <a:rPr lang="hr-HR" sz="1200" b="1" dirty="0" smtClean="0">
              <a:ln>
                <a:noFill/>
              </a:ln>
              <a:latin typeface="+mn-lt"/>
            </a:rPr>
            <a:t>PRVO  IZVJEŠĆE </a:t>
          </a:r>
        </a:p>
      </dgm:t>
    </dgm:pt>
    <dgm:pt modelId="{0B704013-CCB0-4588-B10E-E9F857F83A32}" type="parTrans" cxnId="{852F5492-910A-4584-86FE-CB2115CC0540}">
      <dgm:prSet/>
      <dgm:spPr/>
      <dgm:t>
        <a:bodyPr/>
        <a:lstStyle/>
        <a:p>
          <a:endParaRPr lang="hr-HR"/>
        </a:p>
      </dgm:t>
    </dgm:pt>
    <dgm:pt modelId="{1795F1BD-9D42-4661-B748-549A9264BC77}" type="sibTrans" cxnId="{852F5492-910A-4584-86FE-CB2115CC0540}">
      <dgm:prSet/>
      <dgm:spPr/>
      <dgm:t>
        <a:bodyPr/>
        <a:lstStyle/>
        <a:p>
          <a:endParaRPr lang="hr-HR"/>
        </a:p>
      </dgm:t>
    </dgm:pt>
    <dgm:pt modelId="{12131186-E472-4A5C-964D-915B3E92883A}" type="pres">
      <dgm:prSet presAssocID="{99E0EABF-D906-48FA-BEBB-64BF345178C3}" presName="Name0" presStyleCnt="0">
        <dgm:presLayoutVars>
          <dgm:dir/>
          <dgm:resizeHandles val="exact"/>
        </dgm:presLayoutVars>
      </dgm:prSet>
      <dgm:spPr/>
      <dgm:t>
        <a:bodyPr/>
        <a:lstStyle/>
        <a:p>
          <a:endParaRPr lang="hr-HR"/>
        </a:p>
      </dgm:t>
    </dgm:pt>
    <dgm:pt modelId="{35A58A98-2C33-4102-86EE-6E2E62129025}" type="pres">
      <dgm:prSet presAssocID="{99E0EABF-D906-48FA-BEBB-64BF345178C3}" presName="cycle" presStyleCnt="0"/>
      <dgm:spPr/>
    </dgm:pt>
    <dgm:pt modelId="{AA525451-B0D3-4D38-BFF6-C0C112B3563B}" type="pres">
      <dgm:prSet presAssocID="{B572CFD5-DF4D-4B2A-909F-44736757C971}" presName="nodeFirstNode" presStyleLbl="node1" presStyleIdx="0" presStyleCnt="10" custScaleX="148175">
        <dgm:presLayoutVars>
          <dgm:bulletEnabled val="1"/>
        </dgm:presLayoutVars>
      </dgm:prSet>
      <dgm:spPr/>
      <dgm:t>
        <a:bodyPr/>
        <a:lstStyle/>
        <a:p>
          <a:endParaRPr lang="hr-HR"/>
        </a:p>
      </dgm:t>
    </dgm:pt>
    <dgm:pt modelId="{80F5C228-F732-4A85-B92A-5961966D7315}" type="pres">
      <dgm:prSet presAssocID="{8B1EED68-23BC-4820-9C38-9895F472E2A8}" presName="sibTransFirstNode" presStyleLbl="bgShp" presStyleIdx="0" presStyleCnt="1"/>
      <dgm:spPr/>
      <dgm:t>
        <a:bodyPr/>
        <a:lstStyle/>
        <a:p>
          <a:endParaRPr lang="hr-HR"/>
        </a:p>
      </dgm:t>
    </dgm:pt>
    <dgm:pt modelId="{AC5670FA-AD44-4379-9672-FD874D71F3C5}" type="pres">
      <dgm:prSet presAssocID="{F540884B-2424-43BD-AA5D-51148736F500}" presName="nodeFollowingNodes" presStyleLbl="node1" presStyleIdx="1" presStyleCnt="10" custScaleX="148175" custRadScaleRad="90341" custRadScaleInc="14022">
        <dgm:presLayoutVars>
          <dgm:bulletEnabled val="1"/>
        </dgm:presLayoutVars>
      </dgm:prSet>
      <dgm:spPr/>
      <dgm:t>
        <a:bodyPr/>
        <a:lstStyle/>
        <a:p>
          <a:endParaRPr lang="hr-HR"/>
        </a:p>
      </dgm:t>
    </dgm:pt>
    <dgm:pt modelId="{140193A3-8395-4A10-8162-60C96115C847}" type="pres">
      <dgm:prSet presAssocID="{6E26D1D0-D8C5-4AB8-9535-258EC6E325C7}" presName="nodeFollowingNodes" presStyleLbl="node1" presStyleIdx="2" presStyleCnt="10" custScaleX="148175">
        <dgm:presLayoutVars>
          <dgm:bulletEnabled val="1"/>
        </dgm:presLayoutVars>
      </dgm:prSet>
      <dgm:spPr/>
      <dgm:t>
        <a:bodyPr/>
        <a:lstStyle/>
        <a:p>
          <a:endParaRPr lang="hr-HR"/>
        </a:p>
      </dgm:t>
    </dgm:pt>
    <dgm:pt modelId="{910A9628-D133-49A3-9E6B-6EB3C1E37D20}" type="pres">
      <dgm:prSet presAssocID="{924E6A52-6D65-4DB1-8A68-83EDCA857D1D}" presName="nodeFollowingNodes" presStyleLbl="node1" presStyleIdx="3" presStyleCnt="10" custScaleX="148175" custRadScaleRad="96459" custRadScaleInc="-25648">
        <dgm:presLayoutVars>
          <dgm:bulletEnabled val="1"/>
        </dgm:presLayoutVars>
      </dgm:prSet>
      <dgm:spPr/>
      <dgm:t>
        <a:bodyPr/>
        <a:lstStyle/>
        <a:p>
          <a:endParaRPr lang="hr-HR"/>
        </a:p>
      </dgm:t>
    </dgm:pt>
    <dgm:pt modelId="{7E830C56-6F6B-4DEC-BE31-15CEE18095BD}" type="pres">
      <dgm:prSet presAssocID="{40F84B33-359F-4C94-93AE-EFFDEEADDCB1}" presName="nodeFollowingNodes" presStyleLbl="node1" presStyleIdx="4" presStyleCnt="10" custScaleX="148175" custRadScaleRad="86422" custRadScaleInc="-20947">
        <dgm:presLayoutVars>
          <dgm:bulletEnabled val="1"/>
        </dgm:presLayoutVars>
      </dgm:prSet>
      <dgm:spPr/>
      <dgm:t>
        <a:bodyPr/>
        <a:lstStyle/>
        <a:p>
          <a:endParaRPr lang="hr-HR"/>
        </a:p>
      </dgm:t>
    </dgm:pt>
    <dgm:pt modelId="{54C68547-8711-4442-8168-AA97040B787A}" type="pres">
      <dgm:prSet presAssocID="{4C467AED-6C75-40C4-874E-DFD00D9D1EEE}" presName="nodeFollowingNodes" presStyleLbl="node1" presStyleIdx="5" presStyleCnt="10" custScaleX="148175">
        <dgm:presLayoutVars>
          <dgm:bulletEnabled val="1"/>
        </dgm:presLayoutVars>
      </dgm:prSet>
      <dgm:spPr/>
      <dgm:t>
        <a:bodyPr/>
        <a:lstStyle/>
        <a:p>
          <a:endParaRPr lang="hr-HR"/>
        </a:p>
      </dgm:t>
    </dgm:pt>
    <dgm:pt modelId="{97036662-6D0A-401C-8A23-6F8A302E0909}" type="pres">
      <dgm:prSet presAssocID="{0FB6A7F0-401A-4CA9-B463-321934A21E82}" presName="nodeFollowingNodes" presStyleLbl="node1" presStyleIdx="6" presStyleCnt="10" custScaleX="148175" custRadScaleRad="86422" custRadScaleInc="20947">
        <dgm:presLayoutVars>
          <dgm:bulletEnabled val="1"/>
        </dgm:presLayoutVars>
      </dgm:prSet>
      <dgm:spPr/>
      <dgm:t>
        <a:bodyPr/>
        <a:lstStyle/>
        <a:p>
          <a:endParaRPr lang="hr-HR"/>
        </a:p>
      </dgm:t>
    </dgm:pt>
    <dgm:pt modelId="{0DD68F72-5EB4-46C2-B956-A58D902A6F23}" type="pres">
      <dgm:prSet presAssocID="{8D7BE3FA-2C60-41EA-BD8F-50B46C8178B1}" presName="nodeFollowingNodes" presStyleLbl="node1" presStyleIdx="7" presStyleCnt="10" custScaleX="148175" custRadScaleRad="96459" custRadScaleInc="25648">
        <dgm:presLayoutVars>
          <dgm:bulletEnabled val="1"/>
        </dgm:presLayoutVars>
      </dgm:prSet>
      <dgm:spPr/>
      <dgm:t>
        <a:bodyPr/>
        <a:lstStyle/>
        <a:p>
          <a:endParaRPr lang="hr-HR"/>
        </a:p>
      </dgm:t>
    </dgm:pt>
    <dgm:pt modelId="{B5915941-409F-44AB-9A66-8ACDDBC72563}" type="pres">
      <dgm:prSet presAssocID="{C70D971B-6730-4879-98B6-C90EFF9F17C3}" presName="nodeFollowingNodes" presStyleLbl="node1" presStyleIdx="8" presStyleCnt="10" custScaleX="148175">
        <dgm:presLayoutVars>
          <dgm:bulletEnabled val="1"/>
        </dgm:presLayoutVars>
      </dgm:prSet>
      <dgm:spPr/>
      <dgm:t>
        <a:bodyPr/>
        <a:lstStyle/>
        <a:p>
          <a:endParaRPr lang="hr-HR"/>
        </a:p>
      </dgm:t>
    </dgm:pt>
    <dgm:pt modelId="{24C317F1-7941-4E50-84B5-384CBFB34AB6}" type="pres">
      <dgm:prSet presAssocID="{4A5CF154-8335-426A-B8F7-18069133841A}" presName="nodeFollowingNodes" presStyleLbl="node1" presStyleIdx="9" presStyleCnt="10" custScaleX="148175" custRadScaleRad="90341" custRadScaleInc="-14022">
        <dgm:presLayoutVars>
          <dgm:bulletEnabled val="1"/>
        </dgm:presLayoutVars>
      </dgm:prSet>
      <dgm:spPr/>
      <dgm:t>
        <a:bodyPr/>
        <a:lstStyle/>
        <a:p>
          <a:endParaRPr lang="hr-HR"/>
        </a:p>
      </dgm:t>
    </dgm:pt>
  </dgm:ptLst>
  <dgm:cxnLst>
    <dgm:cxn modelId="{8C595BFA-5C36-4F3A-AE9B-A614EF234D8A}" srcId="{99E0EABF-D906-48FA-BEBB-64BF345178C3}" destId="{40F84B33-359F-4C94-93AE-EFFDEEADDCB1}" srcOrd="4" destOrd="0" parTransId="{350BED81-6DE1-456B-AE78-A5E821D6C59F}" sibTransId="{D8EE4CA2-AC58-4877-A0C7-7806DF598104}"/>
    <dgm:cxn modelId="{E3CACB84-04A2-4004-965A-897CA77B09EC}" srcId="{99E0EABF-D906-48FA-BEBB-64BF345178C3}" destId="{4C467AED-6C75-40C4-874E-DFD00D9D1EEE}" srcOrd="5" destOrd="0" parTransId="{2250EFD2-3197-416C-8A90-A02FE7482577}" sibTransId="{FE059DA2-64E9-466A-A8C2-2F93D7062A54}"/>
    <dgm:cxn modelId="{0A78DB2B-1B9E-4BA9-86F5-00F42777DB5A}" type="presOf" srcId="{6E26D1D0-D8C5-4AB8-9535-258EC6E325C7}" destId="{140193A3-8395-4A10-8162-60C96115C847}" srcOrd="0" destOrd="0" presId="urn:microsoft.com/office/officeart/2005/8/layout/cycle3"/>
    <dgm:cxn modelId="{B51A042B-C803-418B-B5D5-E474F5587ED0}" type="presOf" srcId="{4A5CF154-8335-426A-B8F7-18069133841A}" destId="{24C317F1-7941-4E50-84B5-384CBFB34AB6}" srcOrd="0" destOrd="0" presId="urn:microsoft.com/office/officeart/2005/8/layout/cycle3"/>
    <dgm:cxn modelId="{AD47A7EB-CF89-4811-A8A9-771536396E17}" srcId="{99E0EABF-D906-48FA-BEBB-64BF345178C3}" destId="{C70D971B-6730-4879-98B6-C90EFF9F17C3}" srcOrd="8" destOrd="0" parTransId="{5882A934-6ACF-4FE3-8412-5241952C023F}" sibTransId="{584B687E-B536-4561-A046-1DD5BEF9A0EE}"/>
    <dgm:cxn modelId="{D85C25E4-368D-434D-ABFD-1B87C14AA79F}" srcId="{99E0EABF-D906-48FA-BEBB-64BF345178C3}" destId="{4A5CF154-8335-426A-B8F7-18069133841A}" srcOrd="9" destOrd="0" parTransId="{521A9F45-1830-4A7E-ABFF-8CB3ADD77957}" sibTransId="{49D2D38C-9E3C-43D9-87AE-7545A33A1F3E}"/>
    <dgm:cxn modelId="{F953CFFD-DC9A-4FB3-A18B-8E168E718802}" srcId="{99E0EABF-D906-48FA-BEBB-64BF345178C3}" destId="{6E26D1D0-D8C5-4AB8-9535-258EC6E325C7}" srcOrd="2" destOrd="0" parTransId="{70F0179E-E727-4BE9-ADFD-FC2D3CD1C5BA}" sibTransId="{C632041F-0BBC-4C21-8DEB-0543C6726503}"/>
    <dgm:cxn modelId="{787D40A7-1E7F-45C1-B519-18D4AA58DFF6}" srcId="{99E0EABF-D906-48FA-BEBB-64BF345178C3}" destId="{8D7BE3FA-2C60-41EA-BD8F-50B46C8178B1}" srcOrd="7" destOrd="0" parTransId="{9D6B1D00-F89A-4EE4-B97F-E9BD108B8E25}" sibTransId="{74785495-17BE-43A0-A77E-5E8C97063431}"/>
    <dgm:cxn modelId="{853B2191-D613-4AF6-8892-03A65FB12170}" type="presOf" srcId="{B572CFD5-DF4D-4B2A-909F-44736757C971}" destId="{AA525451-B0D3-4D38-BFF6-C0C112B3563B}" srcOrd="0" destOrd="0" presId="urn:microsoft.com/office/officeart/2005/8/layout/cycle3"/>
    <dgm:cxn modelId="{19EA68BA-2DB3-48F9-B7A4-FB1EDFF3EDA3}" type="presOf" srcId="{0FB6A7F0-401A-4CA9-B463-321934A21E82}" destId="{97036662-6D0A-401C-8A23-6F8A302E0909}" srcOrd="0" destOrd="0" presId="urn:microsoft.com/office/officeart/2005/8/layout/cycle3"/>
    <dgm:cxn modelId="{42454C24-1AC2-4E2E-AEED-C25F7E4D2002}" srcId="{99E0EABF-D906-48FA-BEBB-64BF345178C3}" destId="{F540884B-2424-43BD-AA5D-51148736F500}" srcOrd="1" destOrd="0" parTransId="{44376C7C-AFD5-41E8-9549-06E9703D1E3B}" sibTransId="{A140D1F2-5A87-4DDB-AC2B-10A756F374D4}"/>
    <dgm:cxn modelId="{4529566B-977F-47FA-BBDB-97CD5A1D6C02}" srcId="{99E0EABF-D906-48FA-BEBB-64BF345178C3}" destId="{924E6A52-6D65-4DB1-8A68-83EDCA857D1D}" srcOrd="3" destOrd="0" parTransId="{8C026BD9-353D-41AD-8C56-A176608808CB}" sibTransId="{B2F62180-3E8E-422C-96D6-428F30B91012}"/>
    <dgm:cxn modelId="{E89E6954-47D9-4B9B-BB85-81799DB0BB04}" type="presOf" srcId="{C70D971B-6730-4879-98B6-C90EFF9F17C3}" destId="{B5915941-409F-44AB-9A66-8ACDDBC72563}" srcOrd="0" destOrd="0" presId="urn:microsoft.com/office/officeart/2005/8/layout/cycle3"/>
    <dgm:cxn modelId="{D0915F92-0026-49DB-9455-9FB39F1ABE46}" type="presOf" srcId="{F540884B-2424-43BD-AA5D-51148736F500}" destId="{AC5670FA-AD44-4379-9672-FD874D71F3C5}" srcOrd="0" destOrd="0" presId="urn:microsoft.com/office/officeart/2005/8/layout/cycle3"/>
    <dgm:cxn modelId="{F4AFDB2E-E6C8-40D8-BBF3-64C408C55F41}" type="presOf" srcId="{40F84B33-359F-4C94-93AE-EFFDEEADDCB1}" destId="{7E830C56-6F6B-4DEC-BE31-15CEE18095BD}" srcOrd="0" destOrd="0" presId="urn:microsoft.com/office/officeart/2005/8/layout/cycle3"/>
    <dgm:cxn modelId="{852F5492-910A-4584-86FE-CB2115CC0540}" srcId="{99E0EABF-D906-48FA-BEBB-64BF345178C3}" destId="{0FB6A7F0-401A-4CA9-B463-321934A21E82}" srcOrd="6" destOrd="0" parTransId="{0B704013-CCB0-4588-B10E-E9F857F83A32}" sibTransId="{1795F1BD-9D42-4661-B748-549A9264BC77}"/>
    <dgm:cxn modelId="{ACC00F3E-8EC7-4E75-B676-75EB8F55C3CB}" type="presOf" srcId="{924E6A52-6D65-4DB1-8A68-83EDCA857D1D}" destId="{910A9628-D133-49A3-9E6B-6EB3C1E37D20}" srcOrd="0" destOrd="0" presId="urn:microsoft.com/office/officeart/2005/8/layout/cycle3"/>
    <dgm:cxn modelId="{19568331-E7B2-47BD-BC28-99A5FCB7C7B4}" type="presOf" srcId="{4C467AED-6C75-40C4-874E-DFD00D9D1EEE}" destId="{54C68547-8711-4442-8168-AA97040B787A}" srcOrd="0" destOrd="0" presId="urn:microsoft.com/office/officeart/2005/8/layout/cycle3"/>
    <dgm:cxn modelId="{C75E0472-7FAA-4549-B8CE-BC5347E58B51}" type="presOf" srcId="{8D7BE3FA-2C60-41EA-BD8F-50B46C8178B1}" destId="{0DD68F72-5EB4-46C2-B956-A58D902A6F23}" srcOrd="0" destOrd="0" presId="urn:microsoft.com/office/officeart/2005/8/layout/cycle3"/>
    <dgm:cxn modelId="{13DC7398-1AED-4D15-9105-BE2C7E597C71}" type="presOf" srcId="{99E0EABF-D906-48FA-BEBB-64BF345178C3}" destId="{12131186-E472-4A5C-964D-915B3E92883A}" srcOrd="0" destOrd="0" presId="urn:microsoft.com/office/officeart/2005/8/layout/cycle3"/>
    <dgm:cxn modelId="{B91BBC77-6470-40B3-A9E7-1AEAF32474C9}" type="presOf" srcId="{8B1EED68-23BC-4820-9C38-9895F472E2A8}" destId="{80F5C228-F732-4A85-B92A-5961966D7315}" srcOrd="0" destOrd="0" presId="urn:microsoft.com/office/officeart/2005/8/layout/cycle3"/>
    <dgm:cxn modelId="{210768E5-56F0-4709-9391-85006A6452A5}" srcId="{99E0EABF-D906-48FA-BEBB-64BF345178C3}" destId="{B572CFD5-DF4D-4B2A-909F-44736757C971}" srcOrd="0" destOrd="0" parTransId="{8929CDA7-011F-485C-A893-6D604249AF08}" sibTransId="{8B1EED68-23BC-4820-9C38-9895F472E2A8}"/>
    <dgm:cxn modelId="{0A65ECB4-3386-4D53-BA91-B14755F33A8F}" type="presParOf" srcId="{12131186-E472-4A5C-964D-915B3E92883A}" destId="{35A58A98-2C33-4102-86EE-6E2E62129025}" srcOrd="0" destOrd="0" presId="urn:microsoft.com/office/officeart/2005/8/layout/cycle3"/>
    <dgm:cxn modelId="{8C7D8A30-8AA0-414F-9DB2-2C7242260109}" type="presParOf" srcId="{35A58A98-2C33-4102-86EE-6E2E62129025}" destId="{AA525451-B0D3-4D38-BFF6-C0C112B3563B}" srcOrd="0" destOrd="0" presId="urn:microsoft.com/office/officeart/2005/8/layout/cycle3"/>
    <dgm:cxn modelId="{98802071-5962-46B8-A891-B059D8202698}" type="presParOf" srcId="{35A58A98-2C33-4102-86EE-6E2E62129025}" destId="{80F5C228-F732-4A85-B92A-5961966D7315}" srcOrd="1" destOrd="0" presId="urn:microsoft.com/office/officeart/2005/8/layout/cycle3"/>
    <dgm:cxn modelId="{A3D76F41-C226-4C91-8498-CF8EDAEE4E59}" type="presParOf" srcId="{35A58A98-2C33-4102-86EE-6E2E62129025}" destId="{AC5670FA-AD44-4379-9672-FD874D71F3C5}" srcOrd="2" destOrd="0" presId="urn:microsoft.com/office/officeart/2005/8/layout/cycle3"/>
    <dgm:cxn modelId="{9272D05A-7E0F-4855-B33F-BE467D17BBDE}" type="presParOf" srcId="{35A58A98-2C33-4102-86EE-6E2E62129025}" destId="{140193A3-8395-4A10-8162-60C96115C847}" srcOrd="3" destOrd="0" presId="urn:microsoft.com/office/officeart/2005/8/layout/cycle3"/>
    <dgm:cxn modelId="{150C06A4-91BF-439F-8AF9-78CDF5ED1990}" type="presParOf" srcId="{35A58A98-2C33-4102-86EE-6E2E62129025}" destId="{910A9628-D133-49A3-9E6B-6EB3C1E37D20}" srcOrd="4" destOrd="0" presId="urn:microsoft.com/office/officeart/2005/8/layout/cycle3"/>
    <dgm:cxn modelId="{C1B1AE46-13C6-42C4-A9E8-23E3171D5481}" type="presParOf" srcId="{35A58A98-2C33-4102-86EE-6E2E62129025}" destId="{7E830C56-6F6B-4DEC-BE31-15CEE18095BD}" srcOrd="5" destOrd="0" presId="urn:microsoft.com/office/officeart/2005/8/layout/cycle3"/>
    <dgm:cxn modelId="{AC430D0A-8E7B-499A-AD3B-C4187DF37377}" type="presParOf" srcId="{35A58A98-2C33-4102-86EE-6E2E62129025}" destId="{54C68547-8711-4442-8168-AA97040B787A}" srcOrd="6" destOrd="0" presId="urn:microsoft.com/office/officeart/2005/8/layout/cycle3"/>
    <dgm:cxn modelId="{F99C5824-4087-4A33-976A-C78B3AD2E72D}" type="presParOf" srcId="{35A58A98-2C33-4102-86EE-6E2E62129025}" destId="{97036662-6D0A-401C-8A23-6F8A302E0909}" srcOrd="7" destOrd="0" presId="urn:microsoft.com/office/officeart/2005/8/layout/cycle3"/>
    <dgm:cxn modelId="{0B21E917-6A73-400A-A4D6-8A29634E4766}" type="presParOf" srcId="{35A58A98-2C33-4102-86EE-6E2E62129025}" destId="{0DD68F72-5EB4-46C2-B956-A58D902A6F23}" srcOrd="8" destOrd="0" presId="urn:microsoft.com/office/officeart/2005/8/layout/cycle3"/>
    <dgm:cxn modelId="{358DD849-1386-41CD-89F5-ED7E8BAFC270}" type="presParOf" srcId="{35A58A98-2C33-4102-86EE-6E2E62129025}" destId="{B5915941-409F-44AB-9A66-8ACDDBC72563}" srcOrd="9" destOrd="0" presId="urn:microsoft.com/office/officeart/2005/8/layout/cycle3"/>
    <dgm:cxn modelId="{1D114C60-1424-478D-AEAB-F9D9947FE26D}" type="presParOf" srcId="{35A58A98-2C33-4102-86EE-6E2E62129025}" destId="{24C317F1-7941-4E50-84B5-384CBFB34AB6}" srcOrd="10" destOrd="0" presId="urn:microsoft.com/office/officeart/2005/8/layout/cycle3"/>
  </dgm:cxnLst>
  <dgm:bg>
    <a:noFill/>
  </dgm:bg>
  <dgm:whole/>
  <dgm:extLst>
    <a:ext uri="http://schemas.microsoft.com/office/drawing/2008/diagram">
      <dsp:dataModelExt xmlns:dsp="http://schemas.microsoft.com/office/drawing/2008/diagram" xmlns=""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lvl1pPr algn="r">
              <a:defRPr sz="1200">
                <a:latin typeface="Arial" charset="0"/>
                <a:cs typeface="+mn-cs"/>
              </a:defRPr>
            </a:lvl1pPr>
          </a:lstStyle>
          <a:p>
            <a:pPr>
              <a:defRPr/>
            </a:pPr>
            <a:endParaRPr lang="hr-HR"/>
          </a:p>
        </p:txBody>
      </p:sp>
      <p:sp>
        <p:nvSpPr>
          <p:cNvPr id="19460"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defRPr sz="1200">
                <a:latin typeface="Arial" charset="0"/>
                <a:cs typeface="+mn-cs"/>
              </a:defRPr>
            </a:lvl1pPr>
          </a:lstStyle>
          <a:p>
            <a:pPr>
              <a:defRPr/>
            </a:pPr>
            <a:endParaRPr lang="hr-HR"/>
          </a:p>
        </p:txBody>
      </p:sp>
      <p:sp>
        <p:nvSpPr>
          <p:cNvPr id="19461"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lgn="r">
              <a:defRPr sz="1200">
                <a:latin typeface="Arial" charset="0"/>
                <a:cs typeface="+mn-cs"/>
              </a:defRPr>
            </a:lvl1pPr>
          </a:lstStyle>
          <a:p>
            <a:pPr>
              <a:defRPr/>
            </a:pPr>
            <a:fld id="{E0844914-2CE3-45E5-A3A5-B9C763AC908C}" type="slidenum">
              <a:rPr lang="hr-HR"/>
              <a:pPr>
                <a:defRPr/>
              </a:pPr>
              <a:t>‹#›</a:t>
            </a:fld>
            <a:endParaRPr lang="hr-H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lvl1pPr>
              <a:defRPr sz="1200">
                <a:latin typeface="Arial" charset="0"/>
                <a:cs typeface="+mn-cs"/>
              </a:defRPr>
            </a:lvl1pPr>
          </a:lstStyle>
          <a:p>
            <a:pPr>
              <a:defRPr/>
            </a:pPr>
            <a:endParaRPr lang="hr-HR"/>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lvl1pPr algn="r">
              <a:defRPr sz="1200">
                <a:latin typeface="Arial" charset="0"/>
                <a:cs typeface="+mn-cs"/>
              </a:defRPr>
            </a:lvl1pPr>
          </a:lstStyle>
          <a:p>
            <a:pPr>
              <a:defRPr/>
            </a:pPr>
            <a:endParaRPr lang="hr-HR"/>
          </a:p>
        </p:txBody>
      </p:sp>
      <p:sp>
        <p:nvSpPr>
          <p:cNvPr id="37892"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79450" y="4716463"/>
            <a:ext cx="5438775" cy="4467225"/>
          </a:xfrm>
          <a:prstGeom prst="rect">
            <a:avLst/>
          </a:prstGeom>
          <a:noFill/>
          <a:ln w="9525">
            <a:noFill/>
            <a:miter lim="800000"/>
            <a:headEnd/>
            <a:tailEnd/>
          </a:ln>
          <a:effectLst/>
        </p:spPr>
        <p:txBody>
          <a:bodyPr vert="horz" wrap="square" lIns="92103" tIns="46051" rIns="92103" bIns="46051" numCol="1" anchor="t" anchorCtr="0" compatLnSpc="1">
            <a:prstTxWarp prst="textNoShape">
              <a:avLst/>
            </a:prstTxWarp>
          </a:bodyPr>
          <a:lstStyle/>
          <a:p>
            <a:pPr lvl="0"/>
            <a:r>
              <a:rPr lang="hr-HR" noProof="0" smtClean="0"/>
              <a:t>Click to edit Master text styles</a:t>
            </a:r>
          </a:p>
          <a:p>
            <a:pPr lvl="1"/>
            <a:r>
              <a:rPr lang="hr-HR" noProof="0" smtClean="0"/>
              <a:t>Second level</a:t>
            </a:r>
          </a:p>
          <a:p>
            <a:pPr lvl="2"/>
            <a:r>
              <a:rPr lang="hr-HR" noProof="0" smtClean="0"/>
              <a:t>Third level</a:t>
            </a:r>
          </a:p>
          <a:p>
            <a:pPr lvl="3"/>
            <a:r>
              <a:rPr lang="hr-HR" noProof="0" smtClean="0"/>
              <a:t>Fourth level</a:t>
            </a:r>
          </a:p>
          <a:p>
            <a:pPr lvl="4"/>
            <a:r>
              <a:rPr lang="hr-HR" noProof="0" smtClean="0"/>
              <a:t>Fifth level</a:t>
            </a:r>
          </a:p>
        </p:txBody>
      </p:sp>
      <p:sp>
        <p:nvSpPr>
          <p:cNvPr id="512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defRPr sz="1200">
                <a:latin typeface="Arial" charset="0"/>
                <a:cs typeface="+mn-cs"/>
              </a:defRPr>
            </a:lvl1pPr>
          </a:lstStyle>
          <a:p>
            <a:pPr>
              <a:defRPr/>
            </a:pPr>
            <a:endParaRPr lang="hr-HR"/>
          </a:p>
        </p:txBody>
      </p:sp>
      <p:sp>
        <p:nvSpPr>
          <p:cNvPr id="5127"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103" tIns="46051" rIns="92103" bIns="46051" numCol="1" anchor="b" anchorCtr="0" compatLnSpc="1">
            <a:prstTxWarp prst="textNoShape">
              <a:avLst/>
            </a:prstTxWarp>
          </a:bodyPr>
          <a:lstStyle>
            <a:lvl1pPr algn="r">
              <a:defRPr sz="1200">
                <a:latin typeface="Arial" charset="0"/>
                <a:cs typeface="+mn-cs"/>
              </a:defRPr>
            </a:lvl1pPr>
          </a:lstStyle>
          <a:p>
            <a:pPr>
              <a:defRPr/>
            </a:pPr>
            <a:fld id="{2FBE7DAE-1238-40F2-88DC-D9667B99213D}" type="slidenum">
              <a:rPr lang="hr-HR"/>
              <a:pPr>
                <a:defRPr/>
              </a:pPr>
              <a:t>‹#›</a:t>
            </a:fld>
            <a:endParaRPr lang="hr-H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sr-Latn-CS" smtClean="0"/>
          </a:p>
        </p:txBody>
      </p:sp>
      <p:sp>
        <p:nvSpPr>
          <p:cNvPr id="45060" name="Slide Number Placeholder 3"/>
          <p:cNvSpPr>
            <a:spLocks noGrp="1"/>
          </p:cNvSpPr>
          <p:nvPr>
            <p:ph type="sldNum" sz="quarter" idx="5"/>
          </p:nvPr>
        </p:nvSpPr>
        <p:spPr/>
        <p:txBody>
          <a:bodyPr/>
          <a:lstStyle/>
          <a:p>
            <a:pPr>
              <a:defRPr/>
            </a:pPr>
            <a:fld id="{66947D46-6559-45BD-BBC9-C559B082C66A}" type="slidenum">
              <a:rPr lang="hr-HR" smtClean="0"/>
              <a:pPr>
                <a:defRPr/>
              </a:pPr>
              <a:t>1</a:t>
            </a:fld>
            <a:endParaRPr lang="hr-H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pPr algn="r"/>
            <a:fld id="{C16B5A2E-4252-48C0-A0CC-0110401BEA47}" type="slidenum">
              <a:rPr lang="hr-HR" sz="1200">
                <a:latin typeface="Calibri" pitchFamily="34" charset="0"/>
              </a:rPr>
              <a:pPr algn="r"/>
              <a:t>14</a:t>
            </a:fld>
            <a:endParaRPr lang="hr-HR" sz="1200">
              <a:latin typeface="Calibri"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spcBef>
                <a:spcPct val="0"/>
              </a:spcBef>
            </a:pPr>
            <a:r>
              <a:rPr lang="hr-HR" b="1" smtClean="0">
                <a:ea typeface="ＭＳ Ｐゴシック" pitchFamily="34" charset="-128"/>
              </a:rPr>
              <a:t>Partnerstvo - aktivnost namijenjena svim institucijama povezanima sa obrazovanjem odraslih. Provoditi će se u kasnijem periodu.</a:t>
            </a:r>
          </a:p>
          <a:p>
            <a:pPr eaLnBrk="1" hangingPunct="1">
              <a:spcBef>
                <a:spcPct val="0"/>
              </a:spcBef>
            </a:pPr>
            <a:r>
              <a:rPr lang="hr-HR" smtClean="0">
                <a:ea typeface="ＭＳ Ｐゴシック" pitchFamily="34" charset="-128"/>
              </a:rPr>
              <a:t>Suradnja manjih razmjera između ustanova za obrazovanje odraslih (min. 3 zemlje) s ciljem razvijanja samopouzdanja i motivacije odraslih učenika, komunikacijskih sposobnosti, međukulturalnog dijaloga i aktivnog korištenja stranih jezika.</a:t>
            </a:r>
          </a:p>
          <a:p>
            <a:pPr eaLnBrk="1" hangingPunct="1">
              <a:spcBef>
                <a:spcPct val="0"/>
              </a:spcBef>
            </a:pPr>
            <a:r>
              <a:rPr lang="hr-HR" b="1" smtClean="0">
                <a:ea typeface="ＭＳ Ｐゴシック" pitchFamily="34" charset="-128"/>
              </a:rPr>
              <a:t>Provodi se kroz lokalne aktivnosti: jezične pripreme, istraživanja za projekte, razvijanje materijala, razvijanje zadataka, lokalni sastanci i inozemne aktivnosti: seminari, partnerski sastanci.</a:t>
            </a:r>
          </a:p>
          <a:p>
            <a:pPr eaLnBrk="1" hangingPunct="1">
              <a:spcBef>
                <a:spcPct val="0"/>
              </a:spcBef>
            </a:pPr>
            <a:endParaRPr lang="hr-HR" smtClean="0">
              <a:ea typeface="ＭＳ Ｐゴシック" pitchFamily="34" charset="-128"/>
            </a:endParaRPr>
          </a:p>
          <a:p>
            <a:pPr eaLnBrk="1" hangingPunct="1">
              <a:spcBef>
                <a:spcPct val="0"/>
              </a:spcBef>
            </a:pPr>
            <a:r>
              <a:rPr lang="hr-HR" smtClean="0">
                <a:ea typeface="ＭＳ Ｐゴシック" pitchFamily="34" charset="-128"/>
              </a:rPr>
              <a:t>Mobilnosti:  4 mobilnsoti 9.500 Eura, 8 mobilnsoti 13.000 Eura, 12 mobilnosti 16.500 Eura, 24 mobilnosti 25.000 Eura.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sr-Latn-CS" smtClean="0"/>
          </a:p>
        </p:txBody>
      </p:sp>
      <p:sp>
        <p:nvSpPr>
          <p:cNvPr id="66564" name="Slide Number Placeholder 3"/>
          <p:cNvSpPr>
            <a:spLocks noGrp="1"/>
          </p:cNvSpPr>
          <p:nvPr>
            <p:ph type="sldNum" sz="quarter" idx="5"/>
          </p:nvPr>
        </p:nvSpPr>
        <p:spPr/>
        <p:txBody>
          <a:bodyPr/>
          <a:lstStyle/>
          <a:p>
            <a:pPr>
              <a:defRPr/>
            </a:pPr>
            <a:fld id="{5FC4C586-4BD6-44E0-A217-7B1FF33F4E38}" type="slidenum">
              <a:rPr lang="hr-HR" smtClean="0"/>
              <a:pPr>
                <a:defRPr/>
              </a:pPr>
              <a:t>15</a:t>
            </a:fld>
            <a:endParaRPr lang="hr-H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171450" indent="-171450" eaLnBrk="1" hangingPunct="1">
              <a:spcBef>
                <a:spcPct val="0"/>
              </a:spcBef>
              <a:buFontTx/>
              <a:buChar char="-"/>
              <a:defRPr/>
            </a:pPr>
            <a:endParaRPr lang="hr-HR" dirty="0"/>
          </a:p>
        </p:txBody>
      </p:sp>
      <p:sp>
        <p:nvSpPr>
          <p:cNvPr id="4" name="Slide Number Placeholder 3"/>
          <p:cNvSpPr>
            <a:spLocks noGrp="1"/>
          </p:cNvSpPr>
          <p:nvPr>
            <p:ph type="sldNum" sz="quarter" idx="5"/>
          </p:nvPr>
        </p:nvSpPr>
        <p:spPr/>
        <p:txBody>
          <a:bodyPr/>
          <a:lstStyle/>
          <a:p>
            <a:pPr>
              <a:defRPr/>
            </a:pPr>
            <a:fld id="{E94E07CC-1071-4E93-A661-32403CB08DE3}" type="slidenum">
              <a:rPr lang="hr-HR" smtClean="0"/>
              <a:pPr>
                <a:defRPr/>
              </a:pPr>
              <a:t>17</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a:lnSpc>
                <a:spcPct val="90000"/>
              </a:lnSpc>
            </a:pPr>
            <a:r>
              <a:rPr lang="vi-VN" sz="1000" smtClean="0">
                <a:ea typeface="ＭＳ Ｐゴシック" pitchFamily="34" charset="-128"/>
              </a:rPr>
              <a:t>Nakon izvršene aktivnosti korisnik – osoba je dužna podnijeti završno izvješće o njenoj provedbi Agenciji za mobilnost i programe Europske unije, uz priložene dokaze da su mu sredstva isplaćena na račun. Završno izvješće također, mora sadržavati račune kojima se opravdavaju isplaćena sredstva (karta, smještaj).</a:t>
            </a:r>
          </a:p>
          <a:p>
            <a:pPr>
              <a:lnSpc>
                <a:spcPct val="90000"/>
              </a:lnSpc>
            </a:pPr>
            <a:r>
              <a:rPr lang="vi-VN" sz="1000" smtClean="0">
                <a:ea typeface="ＭＳ Ｐゴシック" pitchFamily="34" charset="-128"/>
              </a:rPr>
              <a:t> </a:t>
            </a:r>
          </a:p>
          <a:p>
            <a:pPr>
              <a:lnSpc>
                <a:spcPct val="90000"/>
              </a:lnSpc>
            </a:pPr>
            <a:r>
              <a:rPr lang="vi-VN" sz="1000" smtClean="0">
                <a:ea typeface="ＭＳ Ｐゴシック" pitchFamily="34" charset="-128"/>
              </a:rPr>
              <a:t>Rok za podnošenje završnog izvješća jest 30 dana od završetka aktivnosti.</a:t>
            </a:r>
          </a:p>
          <a:p>
            <a:pPr>
              <a:lnSpc>
                <a:spcPct val="90000"/>
              </a:lnSpc>
            </a:pPr>
            <a:r>
              <a:rPr lang="vi-VN" sz="1000" smtClean="0">
                <a:ea typeface="ＭＳ Ｐゴシック" pitchFamily="34" charset="-128"/>
              </a:rPr>
              <a:t> </a:t>
            </a:r>
          </a:p>
          <a:p>
            <a:pPr>
              <a:lnSpc>
                <a:spcPct val="90000"/>
              </a:lnSpc>
            </a:pPr>
            <a:r>
              <a:rPr lang="vi-VN" sz="1000" smtClean="0">
                <a:ea typeface="ＭＳ Ｐゴシック" pitchFamily="34" charset="-128"/>
              </a:rPr>
              <a:t>Nakon predaje završnog izvješća, Agencija će napraviti analizu troškova (zatraženih troškova u prijavnom obrascu, te realiziranih troškova tijekom pripremnog posjeta), te na osnovi toga :</a:t>
            </a:r>
          </a:p>
          <a:p>
            <a:pPr>
              <a:lnSpc>
                <a:spcPct val="90000"/>
              </a:lnSpc>
            </a:pPr>
            <a:r>
              <a:rPr lang="vi-VN" sz="1000" smtClean="0">
                <a:ea typeface="ＭＳ Ｐゴシック" pitchFamily="34" charset="-128"/>
              </a:rPr>
              <a:t> </a:t>
            </a:r>
          </a:p>
          <a:p>
            <a:pPr>
              <a:lnSpc>
                <a:spcPct val="90000"/>
              </a:lnSpc>
            </a:pPr>
            <a:r>
              <a:rPr lang="vi-VN" sz="1000" smtClean="0">
                <a:ea typeface="ＭＳ Ｐゴシック" pitchFamily="34" charset="-128"/>
              </a:rPr>
              <a:t>a) zatražiti povrat sredstava ukoliko se uspostavi da je iznos kojeg je Agencija uplatila ustanovi prije realizacije aktivnosti veći od stvarno nastalih troškova. Povrat sredstava Agenciji od strane korisnika mora se izvršiti u roku od 30 dana nakon obavijesti koju pošalje Agencija korisniku. Ustanove će biti obaviještene o postupku povrata sredstava nakon analize završnog izvješća.</a:t>
            </a:r>
            <a:br>
              <a:rPr lang="vi-VN" sz="1000" smtClean="0">
                <a:ea typeface="ＭＳ Ｐゴシック" pitchFamily="34" charset="-128"/>
              </a:rPr>
            </a:br>
            <a:r>
              <a:rPr lang="vi-VN" sz="1000" smtClean="0">
                <a:ea typeface="ＭＳ Ｐゴシック" pitchFamily="34" charset="-128"/>
              </a:rPr>
              <a:t>b) isplatiti ostatak sredstava korisniku ukoliko se analizom pokaže da su troškovi nastali uslijed realizacije aktivnosti realni i opravdani, te veći od iznosa kojeg je Agencija uplatila ustanovi prije realizacije aktivnosti.</a:t>
            </a:r>
          </a:p>
          <a:p>
            <a:pPr>
              <a:lnSpc>
                <a:spcPct val="90000"/>
              </a:lnSpc>
            </a:pPr>
            <a:endParaRPr lang="hr-HR" sz="1000" smtClean="0">
              <a:ea typeface="ＭＳ Ｐゴシック" pitchFamily="34" charset="-128"/>
            </a:endParaRPr>
          </a:p>
          <a:p>
            <a:pPr>
              <a:lnSpc>
                <a:spcPct val="90000"/>
              </a:lnSpc>
            </a:pPr>
            <a:r>
              <a:rPr lang="hr-HR" sz="1000" smtClean="0">
                <a:ea typeface="ＭＳ Ｐゴシック" pitchFamily="34" charset="-128"/>
              </a:rPr>
              <a:t>Predaja najkasnije 30 dana nakon završetka aktivnosti</a:t>
            </a:r>
            <a:endParaRPr lang="en-US" sz="1000" smtClean="0">
              <a:ea typeface="ＭＳ Ｐゴシック" pitchFamily="34" charset="-128"/>
            </a:endParaRPr>
          </a:p>
          <a:p>
            <a:pPr>
              <a:lnSpc>
                <a:spcPct val="90000"/>
              </a:lnSpc>
            </a:pPr>
            <a:r>
              <a:rPr lang="vi-VN" sz="1000" smtClean="0">
                <a:ea typeface="ＭＳ Ｐゴシック" pitchFamily="34" charset="-128"/>
              </a:rPr>
              <a:t> </a:t>
            </a:r>
          </a:p>
          <a:p>
            <a:pPr>
              <a:lnSpc>
                <a:spcPct val="90000"/>
              </a:lnSpc>
            </a:pPr>
            <a:r>
              <a:rPr lang="vi-VN" sz="1000" smtClean="0">
                <a:ea typeface="ＭＳ Ｐゴシック" pitchFamily="34" charset="-128"/>
              </a:rPr>
              <a:t>Agencija će koristiti podatke iz završnog izvješća u svrhu analize i diseminacije rezultata.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sr-Latn-CS" smtClean="0"/>
          </a:p>
        </p:txBody>
      </p:sp>
      <p:sp>
        <p:nvSpPr>
          <p:cNvPr id="4" name="Slide Number Placeholder 3"/>
          <p:cNvSpPr>
            <a:spLocks noGrp="1"/>
          </p:cNvSpPr>
          <p:nvPr>
            <p:ph type="sldNum" sz="quarter" idx="5"/>
          </p:nvPr>
        </p:nvSpPr>
        <p:spPr/>
        <p:txBody>
          <a:bodyPr/>
          <a:lstStyle/>
          <a:p>
            <a:pPr>
              <a:defRPr/>
            </a:pPr>
            <a:fld id="{B627DABF-47AE-4486-AE34-CF05DE709320}" type="slidenum">
              <a:rPr lang="hr-HR" smtClean="0"/>
              <a:pPr>
                <a:defRPr/>
              </a:pPr>
              <a:t>20</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sr-Latn-CS" smtClean="0"/>
          </a:p>
        </p:txBody>
      </p:sp>
      <p:sp>
        <p:nvSpPr>
          <p:cNvPr id="45060" name="Slide Number Placeholder 3"/>
          <p:cNvSpPr>
            <a:spLocks noGrp="1"/>
          </p:cNvSpPr>
          <p:nvPr>
            <p:ph type="sldNum" sz="quarter" idx="5"/>
          </p:nvPr>
        </p:nvSpPr>
        <p:spPr/>
        <p:txBody>
          <a:bodyPr/>
          <a:lstStyle/>
          <a:p>
            <a:pPr>
              <a:defRPr/>
            </a:pPr>
            <a:fld id="{5C262F6D-F2E9-4895-B000-87BFBF97EBEA}" type="slidenum">
              <a:rPr lang="hr-HR" smtClean="0"/>
              <a:pPr>
                <a:defRPr/>
              </a:pPr>
              <a:t>21</a:t>
            </a:fld>
            <a:endParaRPr lang="hr-H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D0674A70-C03D-493C-ACB1-4A7FDC7BA930}" type="slidenum">
              <a:rPr lang="en-US" smtClean="0"/>
              <a:pPr>
                <a:defRPr/>
              </a:pPr>
              <a:t>22</a:t>
            </a:fld>
            <a:endParaRPr lang="en-US"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54277" name="Notes Placeholder 1"/>
          <p:cNvSpPr>
            <a:spLocks noGrp="1"/>
          </p:cNvSpPr>
          <p:nvPr>
            <p:ph type="body" idx="1"/>
          </p:nvPr>
        </p:nvSpPr>
        <p:spPr>
          <a:noFill/>
          <a:ln/>
        </p:spPr>
        <p:txBody>
          <a:bodyPr/>
          <a:lstStyle/>
          <a:p>
            <a:endParaRPr lang="hr-HR" smtClean="0"/>
          </a:p>
          <a:p>
            <a:r>
              <a:rPr lang="hr-HR" smtClean="0"/>
              <a:t>Na kraju 2013 neke značajne promjene će se održati na aktualnim europskim programa financiranja.Trenutna cjeloživotno učenje Program će doći do kraja i da će biti zamijenjen novom generacijom programa.</a:t>
            </a:r>
          </a:p>
          <a:p>
            <a:endParaRPr lang="hr-H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6F930D6C-F52A-46C9-A948-693E1CAA494C}" type="slidenum">
              <a:rPr lang="en-US" smtClean="0"/>
              <a:pPr>
                <a:defRPr/>
              </a:pPr>
              <a:t>23</a:t>
            </a:fld>
            <a:endParaRPr lang="en-US" smtClean="0"/>
          </a:p>
        </p:txBody>
      </p:sp>
      <p:sp>
        <p:nvSpPr>
          <p:cNvPr id="55299" name="Rectangle 2"/>
          <p:cNvSpPr>
            <a:spLocks noGrp="1" noRot="1" noChangeAspect="1" noChangeArrowheads="1" noTextEdit="1"/>
          </p:cNvSpPr>
          <p:nvPr>
            <p:ph type="sldImg"/>
          </p:nvPr>
        </p:nvSpPr>
        <p:spPr>
          <a:solidFill>
            <a:srgbClr val="FFFFFF"/>
          </a:solidFill>
          <a:ln/>
        </p:spPr>
      </p:sp>
      <p:sp>
        <p:nvSpPr>
          <p:cNvPr id="55300"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55301" name="Notes Placeholder 1"/>
          <p:cNvSpPr>
            <a:spLocks noGrp="1"/>
          </p:cNvSpPr>
          <p:nvPr>
            <p:ph type="body" idx="1"/>
          </p:nvPr>
        </p:nvSpPr>
        <p:spPr>
          <a:noFill/>
          <a:ln/>
        </p:spPr>
        <p:txBody>
          <a:bodyPr/>
          <a:lstStyle/>
          <a:p>
            <a:endParaRPr lang="sr-Latn-C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AAC927BE-87FB-4B2E-9E4F-4B28C7DBC790}" type="slidenum">
              <a:rPr lang="en-US" smtClean="0"/>
              <a:pPr>
                <a:defRPr/>
              </a:pPr>
              <a:t>24</a:t>
            </a:fld>
            <a:endParaRPr lang="en-US" smtClean="0"/>
          </a:p>
        </p:txBody>
      </p:sp>
      <p:sp>
        <p:nvSpPr>
          <p:cNvPr id="56323" name="Rectangle 2"/>
          <p:cNvSpPr>
            <a:spLocks noGrp="1" noRot="1" noChangeAspect="1" noChangeArrowheads="1" noTextEdit="1"/>
          </p:cNvSpPr>
          <p:nvPr>
            <p:ph type="sldImg"/>
          </p:nvPr>
        </p:nvSpPr>
        <p:spPr>
          <a:solidFill>
            <a:srgbClr val="FFFFFF"/>
          </a:solidFill>
          <a:ln/>
        </p:spPr>
      </p:sp>
      <p:sp>
        <p:nvSpPr>
          <p:cNvPr id="56324"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56325" name="Notes Placeholder 1"/>
          <p:cNvSpPr>
            <a:spLocks noGrp="1"/>
          </p:cNvSpPr>
          <p:nvPr>
            <p:ph type="body" idx="1"/>
          </p:nvPr>
        </p:nvSpPr>
        <p:spPr>
          <a:noFill/>
          <a:ln/>
        </p:spPr>
        <p:txBody>
          <a:bodyPr/>
          <a:lstStyle/>
          <a:p>
            <a:endParaRPr lang="hr-HR" smtClean="0"/>
          </a:p>
          <a:p>
            <a:endParaRPr lang="hr-H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6086B0B6-A4E4-4BF2-9267-BF0EAA0B6BF7}" type="slidenum">
              <a:rPr lang="en-US" smtClean="0"/>
              <a:pPr>
                <a:defRPr/>
              </a:pPr>
              <a:t>25</a:t>
            </a:fld>
            <a:endParaRPr lang="en-US" smtClean="0"/>
          </a:p>
        </p:txBody>
      </p:sp>
      <p:sp>
        <p:nvSpPr>
          <p:cNvPr id="57347" name="Rectangle 2"/>
          <p:cNvSpPr>
            <a:spLocks noGrp="1" noRot="1" noChangeAspect="1" noChangeArrowheads="1" noTextEdit="1"/>
          </p:cNvSpPr>
          <p:nvPr>
            <p:ph type="sldImg"/>
          </p:nvPr>
        </p:nvSpPr>
        <p:spPr>
          <a:solidFill>
            <a:srgbClr val="FFFFFF"/>
          </a:solidFill>
          <a:ln/>
        </p:spPr>
      </p:sp>
      <p:sp>
        <p:nvSpPr>
          <p:cNvPr id="57348"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57349" name="Notes Placeholder 1"/>
          <p:cNvSpPr>
            <a:spLocks noGrp="1"/>
          </p:cNvSpPr>
          <p:nvPr>
            <p:ph type="body" idx="1"/>
          </p:nvPr>
        </p:nvSpPr>
        <p:spPr>
          <a:noFill/>
          <a:ln/>
        </p:spPr>
        <p:txBody>
          <a:bodyPr/>
          <a:lstStyle/>
          <a:p>
            <a:endParaRPr lang="hr-HR" smtClean="0"/>
          </a:p>
          <a:p>
            <a:endParaRPr lang="hr-H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p:txBody>
          <a:bodyPr/>
          <a:lstStyle/>
          <a:p>
            <a:pPr>
              <a:defRPr/>
            </a:pPr>
            <a:fld id="{6E6ECF68-CD79-4C2B-B887-503011C5039D}" type="slidenum">
              <a:rPr lang="hr-HR" smtClean="0"/>
              <a:pPr>
                <a:defRPr/>
              </a:pPr>
              <a:t>3</a:t>
            </a:fld>
            <a:endParaRPr lang="hr-HR"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lnSpc>
                <a:spcPct val="80000"/>
              </a:lnSpc>
            </a:pPr>
            <a:endParaRPr lang="sr-Latn-CS" smtClean="0">
              <a:solidFill>
                <a:schemeClr val="bg2"/>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10E0B017-1443-4B9C-A7FA-3D70BF013FE2}" type="slidenum">
              <a:rPr lang="en-US" smtClean="0"/>
              <a:pPr>
                <a:defRPr/>
              </a:pPr>
              <a:t>26</a:t>
            </a:fld>
            <a:endParaRPr lang="en-US" smtClean="0"/>
          </a:p>
        </p:txBody>
      </p:sp>
      <p:sp>
        <p:nvSpPr>
          <p:cNvPr id="58371" name="Rectangle 2"/>
          <p:cNvSpPr>
            <a:spLocks noGrp="1" noRot="1" noChangeAspect="1" noChangeArrowheads="1" noTextEdit="1"/>
          </p:cNvSpPr>
          <p:nvPr>
            <p:ph type="sldImg"/>
          </p:nvPr>
        </p:nvSpPr>
        <p:spPr>
          <a:solidFill>
            <a:srgbClr val="FFFFFF"/>
          </a:solidFill>
          <a:ln/>
        </p:spPr>
      </p:sp>
      <p:sp>
        <p:nvSpPr>
          <p:cNvPr id="58372"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58373" name="Notes Placeholder 1"/>
          <p:cNvSpPr>
            <a:spLocks noGrp="1"/>
          </p:cNvSpPr>
          <p:nvPr>
            <p:ph type="body" idx="1"/>
          </p:nvPr>
        </p:nvSpPr>
        <p:spPr>
          <a:noFill/>
          <a:ln/>
        </p:spPr>
        <p:txBody>
          <a:bodyPr/>
          <a:lstStyle/>
          <a:p>
            <a:endParaRPr lang="sr-Latn-C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1223C64E-1F7B-482F-9CEC-5E4557B83580}" type="slidenum">
              <a:rPr lang="en-US" smtClean="0"/>
              <a:pPr>
                <a:defRPr/>
              </a:pPr>
              <a:t>27</a:t>
            </a:fld>
            <a:endParaRPr lang="en-US" smtClean="0"/>
          </a:p>
        </p:txBody>
      </p:sp>
      <p:sp>
        <p:nvSpPr>
          <p:cNvPr id="59395" name="Rectangle 2"/>
          <p:cNvSpPr>
            <a:spLocks noGrp="1" noRot="1" noChangeAspect="1" noChangeArrowheads="1" noTextEdit="1"/>
          </p:cNvSpPr>
          <p:nvPr>
            <p:ph type="sldImg"/>
          </p:nvPr>
        </p:nvSpPr>
        <p:spPr>
          <a:solidFill>
            <a:srgbClr val="FFFFFF"/>
          </a:solidFill>
          <a:ln/>
        </p:spPr>
      </p:sp>
      <p:sp>
        <p:nvSpPr>
          <p:cNvPr id="59396"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59397" name="Notes Placeholder 1"/>
          <p:cNvSpPr>
            <a:spLocks noGrp="1"/>
          </p:cNvSpPr>
          <p:nvPr>
            <p:ph type="body" idx="1"/>
          </p:nvPr>
        </p:nvSpPr>
        <p:spPr>
          <a:noFill/>
          <a:ln/>
        </p:spPr>
        <p:txBody>
          <a:bodyPr/>
          <a:lstStyle/>
          <a:p>
            <a:endParaRPr lang="sr-Latn-C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sr-Latn-CS" smtClean="0"/>
          </a:p>
        </p:txBody>
      </p:sp>
      <p:sp>
        <p:nvSpPr>
          <p:cNvPr id="73732" name="Slide Number Placeholder 3"/>
          <p:cNvSpPr>
            <a:spLocks noGrp="1"/>
          </p:cNvSpPr>
          <p:nvPr>
            <p:ph type="sldNum" sz="quarter" idx="5"/>
          </p:nvPr>
        </p:nvSpPr>
        <p:spPr/>
        <p:txBody>
          <a:bodyPr/>
          <a:lstStyle/>
          <a:p>
            <a:pPr>
              <a:defRPr/>
            </a:pPr>
            <a:fld id="{1153B2F0-D720-474C-8899-9575E0476E88}" type="slidenum">
              <a:rPr lang="hr-HR" smtClean="0"/>
              <a:pPr>
                <a:defRPr/>
              </a:pPr>
              <a:t>28</a:t>
            </a:fld>
            <a:endParaRPr lang="hr-H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p:txBody>
          <a:bodyPr/>
          <a:lstStyle/>
          <a:p>
            <a:pPr>
              <a:defRPr/>
            </a:pPr>
            <a:fld id="{6F7F3CEB-B228-4CE9-8782-3C292460C720}" type="slidenum">
              <a:rPr lang="en-US" smtClean="0"/>
              <a:pPr>
                <a:defRPr/>
              </a:pPr>
              <a:t>4</a:t>
            </a:fld>
            <a:endParaRPr lang="en-US" smtClean="0"/>
          </a:p>
        </p:txBody>
      </p:sp>
      <p:sp>
        <p:nvSpPr>
          <p:cNvPr id="40963" name="Rectangle 2"/>
          <p:cNvSpPr>
            <a:spLocks noGrp="1" noRot="1" noChangeAspect="1" noChangeArrowheads="1" noTextEdit="1"/>
          </p:cNvSpPr>
          <p:nvPr>
            <p:ph type="sldImg"/>
          </p:nvPr>
        </p:nvSpPr>
        <p:spPr>
          <a:solidFill>
            <a:srgbClr val="FFFFFF"/>
          </a:solidFill>
          <a:ln/>
        </p:spPr>
      </p:sp>
      <p:sp>
        <p:nvSpPr>
          <p:cNvPr id="40964" name="Notes Placeholder 4"/>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fld id="{1318167E-7423-4E71-AC69-24CEEA813888}" type="slidenum">
              <a:rPr lang="hr-HR" sz="1200"/>
              <a:pPr/>
              <a:t>5</a:t>
            </a:fld>
            <a:endParaRPr lang="hr-HR" sz="1200"/>
          </a:p>
        </p:txBody>
      </p:sp>
      <p:sp>
        <p:nvSpPr>
          <p:cNvPr id="41987" name="Rectangle 2"/>
          <p:cNvSpPr>
            <a:spLocks noGrp="1" noRot="1" noChangeAspect="1" noChangeArrowheads="1" noTextEdit="1"/>
          </p:cNvSpPr>
          <p:nvPr>
            <p:ph type="sldImg"/>
          </p:nvPr>
        </p:nvSpPr>
        <p:spPr>
          <a:xfrm>
            <a:off x="2176463" y="742950"/>
            <a:ext cx="2406650" cy="1804988"/>
          </a:xfrm>
          <a:ln/>
        </p:spPr>
      </p:sp>
      <p:sp>
        <p:nvSpPr>
          <p:cNvPr id="20484" name="Rectangle 3"/>
          <p:cNvSpPr>
            <a:spLocks noGrp="1" noChangeArrowheads="1"/>
          </p:cNvSpPr>
          <p:nvPr>
            <p:ph type="body" idx="1"/>
          </p:nvPr>
        </p:nvSpPr>
        <p:spPr>
          <a:xfrm>
            <a:off x="906463" y="2693988"/>
            <a:ext cx="4984750" cy="6664325"/>
          </a:xfrm>
          <a:ln/>
        </p:spPr>
        <p:txBody>
          <a:bodyPr/>
          <a:lstStyle/>
          <a:p>
            <a:pPr>
              <a:defRPr/>
            </a:pPr>
            <a:r>
              <a:rPr lang="hr-HR" sz="1000" dirty="0" smtClean="0"/>
              <a:t>Grundtvig je potprogram unutar Programa za cjeloživotno učenje koji omogućuje sudjelovanje u aktivnostima mobilnosti i međunarodne suradnje između ustanova za obrazovanje odraslih. Namijenjen svima koji su uključeni u obrazovanje odraslih. Aktivnosti Grundtviga donose niz prednosti kako za samog pojedinca tako i za ustanovu te omogućuju pojedincima iz sustava obrazovanja odraslih iskustvo usavršavanja, rada i života u drukčijem obrazovnom, kulturnom i društvenom okruženju. Nastavno i nenastavno osoblje se nakon završetka aktivnosti vraća u svoju matičnu ustanovu s većim stupnjem samostalnosti, kulturno obogaćeno, s poboljšanim znanjem stranog jezika te s velikom motivacijom za rad i prenošenje iskustava. Sudjelovanje u Grundtvig aktivnosima doprinosi razvoju znanja, vještina i sposobnosti koje rezultiraju povećanjem zapošljivosti odraslih osoba, ili pak njihovim društvenim ili osobnim razvojem. Sudjelovanje također utječe na razvoj obrazovanja odraslih kao važnog dijela cjeloživotnog učenja. </a:t>
            </a:r>
          </a:p>
          <a:p>
            <a:pPr>
              <a:defRPr/>
            </a:pPr>
            <a:r>
              <a:rPr lang="hr-HR" sz="1000" dirty="0" smtClean="0"/>
              <a:t>  </a:t>
            </a:r>
          </a:p>
          <a:p>
            <a:pPr>
              <a:defRPr/>
            </a:pPr>
            <a:r>
              <a:rPr lang="hr-HR" sz="1000" dirty="0" smtClean="0"/>
              <a:t>Aktivnosti koje provodi NA decentralizirane. </a:t>
            </a:r>
          </a:p>
          <a:p>
            <a:pPr>
              <a:defRPr/>
            </a:pPr>
            <a:r>
              <a:rPr lang="hr-HR" sz="1000" b="1" dirty="0" smtClean="0"/>
              <a:t>Agencija nema ulogu u centraliziranim akcijama provodi izvršna agencija. </a:t>
            </a:r>
          </a:p>
          <a:p>
            <a:pPr>
              <a:defRPr/>
            </a:pPr>
            <a:endParaRPr lang="hr-HR" sz="1000" dirty="0" smtClean="0"/>
          </a:p>
          <a:p>
            <a:pPr>
              <a:defRPr/>
            </a:pPr>
            <a:r>
              <a:rPr lang="hr-HR" sz="1000" b="1" dirty="0" smtClean="0"/>
              <a:t>Mobilnost je</a:t>
            </a:r>
            <a:r>
              <a:rPr lang="hr-HR" sz="1000" dirty="0" smtClean="0"/>
              <a:t> </a:t>
            </a:r>
            <a:r>
              <a:rPr lang="hr-HR" sz="1000" b="1" dirty="0" smtClean="0"/>
              <a:t>aktivnost namijenjena svima koji su uključeni u obrazovanje odraslih, </a:t>
            </a:r>
            <a:r>
              <a:rPr lang="hr-HR" sz="1000" dirty="0" smtClean="0"/>
              <a:t>odlazak u partnersku instituciju u državu sudionicu LLP programa, sa ciljem provođenja aktivnosti unutar Grundtvig potprograma.</a:t>
            </a:r>
          </a:p>
          <a:p>
            <a:pPr>
              <a:defRPr/>
            </a:pPr>
            <a:r>
              <a:rPr lang="hr-HR" sz="1000" dirty="0" smtClean="0"/>
              <a:t>Prema pravilima Europske komisije preduvjet je da jedna od država između kojih se ostvaruje mobilnost ima status punopravne članice Europske unije ili da na aktivnosti sudjeluje više država članica od kojih je minimalno jedna država punopravna članica Europske unije. </a:t>
            </a:r>
          </a:p>
          <a:p>
            <a:pPr eaLnBrk="1" hangingPunct="1">
              <a:lnSpc>
                <a:spcPct val="80000"/>
              </a:lnSpc>
              <a:defRPr/>
            </a:pPr>
            <a:r>
              <a:rPr lang="hr-HR" sz="1000" dirty="0" smtClean="0"/>
              <a:t>Aktivnosti 2009., </a:t>
            </a:r>
            <a:r>
              <a:rPr lang="en-US" sz="1000" dirty="0" smtClean="0"/>
              <a:t>za </a:t>
            </a:r>
            <a:r>
              <a:rPr lang="en-US" sz="1000" dirty="0" err="1" smtClean="0"/>
              <a:t>Natječaj</a:t>
            </a:r>
            <a:r>
              <a:rPr lang="en-US" sz="1000" dirty="0" smtClean="0"/>
              <a:t> 2009</a:t>
            </a:r>
            <a:r>
              <a:rPr lang="hr-HR" sz="1000" dirty="0" smtClean="0"/>
              <a:t>.</a:t>
            </a:r>
            <a:r>
              <a:rPr lang="en-US" sz="1000" dirty="0" smtClean="0"/>
              <a:t> </a:t>
            </a:r>
            <a:r>
              <a:rPr lang="en-US" sz="1000" dirty="0" err="1" smtClean="0"/>
              <a:t>godine</a:t>
            </a:r>
            <a:r>
              <a:rPr lang="en-US" sz="1000" dirty="0" smtClean="0"/>
              <a:t> </a:t>
            </a:r>
            <a:r>
              <a:rPr lang="en-US" sz="1000" dirty="0" err="1" smtClean="0"/>
              <a:t>Hrvatska</a:t>
            </a:r>
            <a:r>
              <a:rPr lang="en-US" sz="1000" dirty="0" smtClean="0"/>
              <a:t> </a:t>
            </a:r>
            <a:r>
              <a:rPr lang="en-US" sz="1000" dirty="0" err="1" smtClean="0"/>
              <a:t>šalje</a:t>
            </a:r>
            <a:r>
              <a:rPr lang="en-US" sz="1000" dirty="0" smtClean="0"/>
              <a:t> </a:t>
            </a:r>
            <a:r>
              <a:rPr lang="en-US" sz="1000" dirty="0" err="1" smtClean="0"/>
              <a:t>sudionike</a:t>
            </a:r>
            <a:r>
              <a:rPr lang="en-US" sz="1000" dirty="0" smtClean="0"/>
              <a:t> </a:t>
            </a:r>
            <a:r>
              <a:rPr lang="en-US" sz="1000" dirty="0" err="1" smtClean="0"/>
              <a:t>na</a:t>
            </a:r>
            <a:r>
              <a:rPr lang="hr-HR" sz="1000" dirty="0" smtClean="0"/>
              <a:t> </a:t>
            </a:r>
            <a:r>
              <a:rPr lang="en-US" sz="1000" dirty="0" err="1" smtClean="0"/>
              <a:t>mobilnost</a:t>
            </a:r>
            <a:r>
              <a:rPr lang="en-US" sz="1000" dirty="0" smtClean="0"/>
              <a:t>, </a:t>
            </a:r>
            <a:r>
              <a:rPr lang="en-US" sz="1000" dirty="0" err="1" smtClean="0"/>
              <a:t>ali</a:t>
            </a:r>
            <a:r>
              <a:rPr lang="en-US" sz="1000" dirty="0" smtClean="0"/>
              <a:t> ne prima </a:t>
            </a:r>
            <a:r>
              <a:rPr lang="en-US" sz="1000" dirty="0" err="1" smtClean="0"/>
              <a:t>sudionike</a:t>
            </a:r>
            <a:r>
              <a:rPr lang="en-US" sz="1000" dirty="0" smtClean="0"/>
              <a:t> </a:t>
            </a:r>
            <a:r>
              <a:rPr lang="en-US" sz="1000" dirty="0" err="1" smtClean="0"/>
              <a:t>iz</a:t>
            </a:r>
            <a:r>
              <a:rPr lang="en-US" sz="1000" dirty="0" smtClean="0"/>
              <a:t> </a:t>
            </a:r>
            <a:r>
              <a:rPr lang="en-US" sz="1000" dirty="0" err="1" smtClean="0"/>
              <a:t>inozemstva</a:t>
            </a:r>
            <a:r>
              <a:rPr lang="hr-HR" sz="1000" dirty="0" smtClean="0"/>
              <a:t>.</a:t>
            </a:r>
          </a:p>
          <a:p>
            <a:pPr marL="230292" indent="-230292">
              <a:buFont typeface="+mj-lt"/>
              <a:buAutoNum type="arabicPeriod"/>
              <a:defRPr/>
            </a:pPr>
            <a:r>
              <a:rPr lang="hr-HR" sz="1000" dirty="0" smtClean="0"/>
              <a:t>Stručna usavršavanja u obliku tečaja ili seminara (u trajanju od 5 dana do 6 tjedana)</a:t>
            </a:r>
          </a:p>
          <a:p>
            <a:pPr marL="230292" indent="-230292">
              <a:buFont typeface="+mj-lt"/>
              <a:buAutoNum type="arabicPeriod"/>
              <a:defRPr/>
            </a:pPr>
            <a:r>
              <a:rPr lang="hr-HR" sz="1000" dirty="0" smtClean="0"/>
              <a:t>posjeti i razmjene sa srodnim ustanovama sa ciljem razmjene iskustava i učenja novih znanja i vještina (trajanje od 1 dana do 12 tjedana)</a:t>
            </a:r>
          </a:p>
          <a:p>
            <a:pPr marL="230292" indent="-230292">
              <a:buFont typeface="+mj-lt"/>
              <a:buAutoNum type="arabicPeriod"/>
              <a:defRPr/>
            </a:pPr>
            <a:r>
              <a:rPr lang="hr-HR" sz="1000" dirty="0" smtClean="0"/>
              <a:t>posjeti potencijalnim partnerskim ustanovama i kontakt seminari, sa ciljem stvaranja buduće suradnje (u trajanju od 1 do 5 dana)</a:t>
            </a:r>
          </a:p>
          <a:p>
            <a:pPr marL="230292" indent="-230292">
              <a:buFont typeface="+mj-lt"/>
              <a:buAutoNum type="arabicPeriod"/>
              <a:defRPr/>
            </a:pPr>
            <a:r>
              <a:rPr lang="hr-HR" sz="1000" dirty="0" smtClean="0"/>
              <a:t>partnerstva u suradnji s međunarodnim partnerima (u trajanju do 2 godine).</a:t>
            </a:r>
            <a:endParaRPr lang="en-US" sz="1000" dirty="0" smtClean="0"/>
          </a:p>
          <a:p>
            <a:pPr eaLnBrk="1" hangingPunct="1">
              <a:lnSpc>
                <a:spcPct val="80000"/>
              </a:lnSpc>
              <a:defRPr/>
            </a:pPr>
            <a:r>
              <a:rPr lang="hr-HR" sz="1000" b="1" dirty="0" smtClean="0"/>
              <a:t>Partnerstvo - aktivnost namijenjena svim institucijama povezanima sa obrazovanjem odraslih. Provoditi će se u kasnijem periodu.</a:t>
            </a:r>
          </a:p>
          <a:p>
            <a:pPr eaLnBrk="1" hangingPunct="1">
              <a:lnSpc>
                <a:spcPct val="80000"/>
              </a:lnSpc>
              <a:defRPr/>
            </a:pPr>
            <a:r>
              <a:rPr lang="hr-HR" sz="1000" dirty="0" smtClean="0"/>
              <a:t>Suradnja manjih razmjera između ustanova za obrazovanje odraslih (min. 3 zemlje) s ciljem razvijanja samopouzdanja i motivacije odraslih učenika, komunikacijskih sposobnosti, međukulturalnog dijaloga i aktivnog korištenja stranih jezika.</a:t>
            </a:r>
          </a:p>
          <a:p>
            <a:pPr eaLnBrk="1" hangingPunct="1">
              <a:lnSpc>
                <a:spcPct val="80000"/>
              </a:lnSpc>
              <a:defRPr/>
            </a:pPr>
            <a:r>
              <a:rPr lang="hr-HR" sz="1000" dirty="0" smtClean="0"/>
              <a:t>Grundtvig asistenti -</a:t>
            </a:r>
            <a:r>
              <a:rPr lang="vi-VN" sz="1000" dirty="0" smtClean="0"/>
              <a:t>omogućiti obučavateljima odraslih upoznati se s europskom dimenzijom obrazovanja odraslih, poboljšati svoje znanje o stranim jezicima, drugim europskim državama i njihovim obrazovnim sustavima, te unaprijediti profesionalne i međukulturalne vještine.</a:t>
            </a:r>
          </a:p>
          <a:p>
            <a:pPr eaLnBrk="1" hangingPunct="1">
              <a:lnSpc>
                <a:spcPct val="80000"/>
              </a:lnSpc>
              <a:defRPr/>
            </a:pPr>
            <a:r>
              <a:rPr lang="hr-HR" sz="1000" dirty="0" smtClean="0"/>
              <a:t>Grundtvig radionice - </a:t>
            </a:r>
            <a:r>
              <a:rPr lang="vi-VN" sz="1000" dirty="0" smtClean="0"/>
              <a:t>Tema može biti umjetnost, glazba, matematika, znanost, jezici, europska pitanja, aktivno građanstvo </a:t>
            </a:r>
            <a:endParaRPr lang="hr-HR" sz="1000" dirty="0" smtClean="0"/>
          </a:p>
          <a:p>
            <a:pPr eaLnBrk="1" hangingPunct="1">
              <a:lnSpc>
                <a:spcPct val="80000"/>
              </a:lnSpc>
              <a:defRPr/>
            </a:pPr>
            <a:r>
              <a:rPr lang="hr-HR" sz="1000" dirty="0" smtClean="0"/>
              <a:t>Novčana sredstva koja se dodjeljuju pokrivaju troškove organizacije radionice te troškove sudjelovanja sudionika iz inozemstva (putovanje, smještaj, prehrana).</a:t>
            </a:r>
          </a:p>
          <a:p>
            <a:pPr marL="0" lvl="1" eaLnBrk="1" hangingPunct="1">
              <a:lnSpc>
                <a:spcPct val="80000"/>
              </a:lnSpc>
              <a:defRPr/>
            </a:pPr>
            <a:r>
              <a:rPr lang="hr-HR" sz="2000" dirty="0" smtClean="0">
                <a:solidFill>
                  <a:schemeClr val="accent3">
                    <a:lumMod val="50000"/>
                  </a:schemeClr>
                </a:solidFill>
              </a:rPr>
              <a:t>Volonterska partnerstva-</a:t>
            </a:r>
            <a:r>
              <a:rPr lang="hr-HR" sz="2000" dirty="0" smtClean="0"/>
              <a:t>suradnje dvije partnerske ustanove iz dvije države sudionice – razmjena volontera iznad 50 godina (3-8 tjedana), trajanje partnerstva 2 godine</a:t>
            </a:r>
            <a:endParaRPr lang="hr-HR" sz="2000" dirty="0" smtClean="0">
              <a:solidFill>
                <a:schemeClr val="accent3">
                  <a:lumMod val="50000"/>
                </a:schemeClr>
              </a:solidFill>
            </a:endParaRPr>
          </a:p>
          <a:p>
            <a:pPr eaLnBrk="1" hangingPunct="1">
              <a:lnSpc>
                <a:spcPct val="80000"/>
              </a:lnSpc>
              <a:defRPr/>
            </a:pPr>
            <a:endParaRPr lang="hr-HR" sz="1000"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fld id="{19685B47-19FD-426E-9D4A-7B9E7649FCF0}" type="slidenum">
              <a:rPr lang="hr-HR" sz="1200"/>
              <a:pPr/>
              <a:t>6</a:t>
            </a:fld>
            <a:endParaRPr lang="hr-HR" sz="1200"/>
          </a:p>
        </p:txBody>
      </p:sp>
      <p:sp>
        <p:nvSpPr>
          <p:cNvPr id="43011" name="Rectangle 2"/>
          <p:cNvSpPr>
            <a:spLocks noGrp="1" noRot="1" noChangeAspect="1" noChangeArrowheads="1" noTextEdit="1"/>
          </p:cNvSpPr>
          <p:nvPr>
            <p:ph type="sldImg"/>
          </p:nvPr>
        </p:nvSpPr>
        <p:spPr>
          <a:xfrm>
            <a:off x="758825" y="717550"/>
            <a:ext cx="4979988" cy="3733800"/>
          </a:xfrm>
          <a:ln/>
        </p:spPr>
      </p:sp>
      <p:sp>
        <p:nvSpPr>
          <p:cNvPr id="21508" name="Rectangle 3"/>
          <p:cNvSpPr>
            <a:spLocks noGrp="1" noChangeArrowheads="1"/>
          </p:cNvSpPr>
          <p:nvPr>
            <p:ph type="body" idx="1"/>
          </p:nvPr>
        </p:nvSpPr>
        <p:spPr>
          <a:xfrm>
            <a:off x="679450" y="4818063"/>
            <a:ext cx="5438775" cy="4365625"/>
          </a:xfrm>
          <a:ln/>
        </p:spPr>
        <p:txBody>
          <a:bodyPr/>
          <a:lstStyle/>
          <a:p>
            <a:pPr marL="230292" indent="-230292" eaLnBrk="1" hangingPunct="1">
              <a:defRPr/>
            </a:pPr>
            <a:r>
              <a:rPr lang="hr-HR" u="sng" dirty="0" smtClean="0"/>
              <a:t>Rokovi:</a:t>
            </a:r>
            <a:r>
              <a:rPr lang="hr-HR" dirty="0" smtClean="0"/>
              <a:t> 3 roka godišnje (siječanj, travanj, rujan), online course katalog</a:t>
            </a:r>
          </a:p>
          <a:p>
            <a:pPr marL="230292" indent="-230292" eaLnBrk="1" hangingPunct="1">
              <a:defRPr/>
            </a:pPr>
            <a:r>
              <a:rPr lang="hr-HR" b="1" dirty="0" smtClean="0"/>
              <a:t>Svrha In service stručnog osposobljavanja</a:t>
            </a:r>
            <a:r>
              <a:rPr lang="hr-HR" dirty="0" smtClean="0"/>
              <a:t>, Poboljšanje kvalitete cjeloživotnog učenja, kroz praksu obučavatelja odraslih učenika i poboljšavanje obučavateljskih vještina</a:t>
            </a:r>
          </a:p>
          <a:p>
            <a:pPr eaLnBrk="1" hangingPunct="1">
              <a:defRPr/>
            </a:pPr>
            <a:endParaRPr lang="hr-HR" dirty="0" smtClean="0">
              <a:ea typeface="ＭＳ Ｐゴシック" pitchFamily="116" charset="-128"/>
            </a:endParaRPr>
          </a:p>
          <a:p>
            <a:pPr eaLnBrk="1" hangingPunct="1">
              <a:defRPr/>
            </a:pPr>
            <a:r>
              <a:rPr lang="hr-HR" dirty="0" smtClean="0">
                <a:ea typeface="ＭＳ Ｐゴシック" pitchFamily="116" charset="-128"/>
              </a:rPr>
              <a:t>IST-course-tamo naći tečaj za sebe, provjeriti sa organizatorom da li treba predprijava.</a:t>
            </a:r>
          </a:p>
          <a:p>
            <a:pPr>
              <a:lnSpc>
                <a:spcPct val="80000"/>
              </a:lnSpc>
              <a:defRPr/>
            </a:pPr>
            <a:endParaRPr lang="hr-HR" dirty="0" smtClean="0">
              <a:ea typeface="ＭＳ Ｐゴシック" pitchFamily="116" charset="-128"/>
            </a:endParaRPr>
          </a:p>
          <a:p>
            <a:pPr marL="230292" indent="-230292" eaLnBrk="1" hangingPunct="1">
              <a:defRPr/>
            </a:pPr>
            <a:endParaRPr lang="hr-H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pPr algn="r"/>
            <a:fld id="{5DCD98AD-E9A8-47D4-BAD2-833CDDB38720}" type="slidenum">
              <a:rPr lang="hr-HR" sz="1200"/>
              <a:pPr algn="r"/>
              <a:t>7</a:t>
            </a:fld>
            <a:endParaRPr lang="hr-HR" sz="1200"/>
          </a:p>
        </p:txBody>
      </p:sp>
      <p:sp>
        <p:nvSpPr>
          <p:cNvPr id="44035" name="Slide Image Placeholder 1"/>
          <p:cNvSpPr>
            <a:spLocks noGrp="1" noRot="1" noChangeAspect="1" noTextEdit="1"/>
          </p:cNvSpPr>
          <p:nvPr>
            <p:ph type="sldImg"/>
          </p:nvPr>
        </p:nvSpPr>
        <p:spPr>
          <a:xfrm>
            <a:off x="915988" y="744538"/>
            <a:ext cx="4967287" cy="3724275"/>
          </a:xfrm>
          <a:ln/>
        </p:spPr>
      </p:sp>
      <p:sp>
        <p:nvSpPr>
          <p:cNvPr id="4" name="Slide Number Placeholder 3"/>
          <p:cNvSpPr txBox="1">
            <a:spLocks noGrp="1"/>
          </p:cNvSpPr>
          <p:nvPr/>
        </p:nvSpPr>
        <p:spPr>
          <a:xfrm>
            <a:off x="3849688" y="9429750"/>
            <a:ext cx="2946400" cy="496888"/>
          </a:xfrm>
          <a:prstGeom prst="rect">
            <a:avLst/>
          </a:prstGeom>
          <a:noFill/>
        </p:spPr>
        <p:txBody>
          <a:bodyPr lIns="92117" tIns="46058" rIns="92117" bIns="46058" anchor="b"/>
          <a:lstStyle/>
          <a:p>
            <a:pPr algn="r" fontAlgn="auto">
              <a:spcBef>
                <a:spcPts val="0"/>
              </a:spcBef>
              <a:spcAft>
                <a:spcPts val="0"/>
              </a:spcAft>
              <a:defRPr/>
            </a:pPr>
            <a:fld id="{AB43FC74-D3E8-4D1C-A481-EC381C2E84F5}" type="slidenum">
              <a:rPr lang="hr-HR" sz="1200">
                <a:latin typeface="+mn-lt"/>
                <a:cs typeface="+mn-cs"/>
              </a:rPr>
              <a:pPr algn="r" fontAlgn="auto">
                <a:spcBef>
                  <a:spcPts val="0"/>
                </a:spcBef>
                <a:spcAft>
                  <a:spcPts val="0"/>
                </a:spcAft>
                <a:defRPr/>
              </a:pPr>
              <a:t>7</a:t>
            </a:fld>
            <a:endParaRPr lang="hr-HR" sz="1200" dirty="0">
              <a:latin typeface="+mn-lt"/>
              <a:cs typeface="+mn-cs"/>
            </a:endParaRPr>
          </a:p>
        </p:txBody>
      </p:sp>
      <p:sp>
        <p:nvSpPr>
          <p:cNvPr id="44037" name="Notes Placeholder 5"/>
          <p:cNvSpPr>
            <a:spLocks noGrp="1"/>
          </p:cNvSpPr>
          <p:nvPr/>
        </p:nvSpPr>
        <p:spPr bwMode="auto">
          <a:xfrm>
            <a:off x="679450" y="4716463"/>
            <a:ext cx="5438775" cy="4467225"/>
          </a:xfrm>
          <a:prstGeom prst="rect">
            <a:avLst/>
          </a:prstGeom>
          <a:noFill/>
          <a:ln w="9525">
            <a:noFill/>
            <a:miter lim="800000"/>
            <a:headEnd/>
            <a:tailEnd/>
          </a:ln>
        </p:spPr>
        <p:txBody>
          <a:bodyPr lIns="92117" tIns="46058" rIns="92117" bIns="46058"/>
          <a:lstStyle/>
          <a:p>
            <a:pPr eaLnBrk="0" hangingPunct="0">
              <a:spcBef>
                <a:spcPct val="30000"/>
              </a:spcBef>
            </a:pPr>
            <a:endParaRPr lang="sr-Latn-CS" sz="1200"/>
          </a:p>
        </p:txBody>
      </p:sp>
      <p:sp>
        <p:nvSpPr>
          <p:cNvPr id="44038" name="Notes Placeholder 5"/>
          <p:cNvSpPr>
            <a:spLocks noGrp="1"/>
          </p:cNvSpPr>
          <p:nvPr>
            <p:ph type="body" idx="1"/>
          </p:nvPr>
        </p:nvSpPr>
        <p:spPr>
          <a:noFill/>
          <a:ln/>
        </p:spPr>
        <p:txBody>
          <a:bodyPr/>
          <a:lstStyle/>
          <a:p>
            <a:pPr>
              <a:buFontTx/>
              <a:buChar char="•"/>
            </a:pPr>
            <a:r>
              <a:rPr lang="hr-HR" smtClean="0"/>
              <a:t>Tema</a:t>
            </a:r>
          </a:p>
          <a:p>
            <a:pPr>
              <a:buFontTx/>
              <a:buChar char="•"/>
            </a:pPr>
            <a:r>
              <a:rPr lang="hr-HR" smtClean="0"/>
              <a:t>Datum</a:t>
            </a:r>
          </a:p>
          <a:p>
            <a:pPr>
              <a:buFontTx/>
              <a:buChar char="•"/>
            </a:pPr>
            <a:r>
              <a:rPr lang="hr-HR" smtClean="0"/>
              <a:t>Ciljana grupa polaznika</a:t>
            </a:r>
          </a:p>
          <a:p>
            <a:pPr>
              <a:buFontTx/>
              <a:buChar char="•"/>
            </a:pPr>
            <a:endParaRPr lang="hr-H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2117" tIns="46058" rIns="92117" bIns="46058" anchor="b"/>
          <a:lstStyle/>
          <a:p>
            <a:fld id="{F9A30B45-6A2A-4A75-9BF2-F0941ED39DEB}" type="slidenum">
              <a:rPr lang="hr-HR" sz="1200"/>
              <a:pPr/>
              <a:t>8</a:t>
            </a:fld>
            <a:endParaRPr lang="hr-HR" sz="1200"/>
          </a:p>
        </p:txBody>
      </p:sp>
      <p:sp>
        <p:nvSpPr>
          <p:cNvPr id="45059" name="Slide Image Placeholder 1"/>
          <p:cNvSpPr>
            <a:spLocks noGrp="1" noRot="1" noChangeAspect="1" noTextEdit="1"/>
          </p:cNvSpPr>
          <p:nvPr>
            <p:ph type="sldImg"/>
          </p:nvPr>
        </p:nvSpPr>
        <p:spPr>
          <a:ln/>
        </p:spPr>
      </p:sp>
      <p:sp>
        <p:nvSpPr>
          <p:cNvPr id="22532" name="Notes Placeholder 2"/>
          <p:cNvSpPr>
            <a:spLocks noGrp="1"/>
          </p:cNvSpPr>
          <p:nvPr>
            <p:ph type="body" idx="1"/>
          </p:nvPr>
        </p:nvSpPr>
        <p:spPr>
          <a:ln/>
        </p:spPr>
        <p:txBody>
          <a:bodyPr/>
          <a:lstStyle/>
          <a:p>
            <a:pPr eaLnBrk="1" hangingPunct="1">
              <a:spcBef>
                <a:spcPct val="0"/>
              </a:spcBef>
              <a:defRPr/>
            </a:pPr>
            <a:r>
              <a:rPr lang="hr-HR" dirty="0" smtClean="0"/>
              <a:t>Prva natuknica -  one koji se misle vratiti ili se planiraju baviti...</a:t>
            </a:r>
          </a:p>
          <a:p>
            <a:pPr eaLnBrk="1" hangingPunct="1">
              <a:spcBef>
                <a:spcPct val="0"/>
              </a:spcBef>
              <a:defRPr/>
            </a:pPr>
            <a:endParaRPr lang="hr-HR" dirty="0" smtClean="0"/>
          </a:p>
          <a:p>
            <a:pPr eaLnBrk="1" hangingPunct="1">
              <a:lnSpc>
                <a:spcPct val="150000"/>
              </a:lnSpc>
              <a:spcAft>
                <a:spcPts val="604"/>
              </a:spcAft>
              <a:defRPr/>
            </a:pPr>
            <a:r>
              <a:rPr lang="hr-HR" dirty="0" smtClean="0">
                <a:solidFill>
                  <a:schemeClr val="accent3">
                    <a:lumMod val="50000"/>
                  </a:schemeClr>
                </a:solidFill>
              </a:rPr>
              <a:t>Korak 1 - pronađite partnera </a:t>
            </a:r>
          </a:p>
          <a:p>
            <a:pPr eaLnBrk="1" hangingPunct="1">
              <a:lnSpc>
                <a:spcPct val="150000"/>
              </a:lnSpc>
              <a:spcAft>
                <a:spcPts val="604"/>
              </a:spcAft>
              <a:defRPr/>
            </a:pPr>
            <a:r>
              <a:rPr lang="hr-HR" dirty="0" smtClean="0">
                <a:solidFill>
                  <a:schemeClr val="accent3">
                    <a:lumMod val="50000"/>
                  </a:schemeClr>
                </a:solidFill>
              </a:rPr>
              <a:t>Korak 2 - dogovorite s njim svoju posjetu i program edukacije/promatranja</a:t>
            </a:r>
          </a:p>
          <a:p>
            <a:pPr eaLnBrk="1" hangingPunct="1">
              <a:lnSpc>
                <a:spcPct val="150000"/>
              </a:lnSpc>
              <a:spcAft>
                <a:spcPts val="604"/>
              </a:spcAft>
              <a:defRPr/>
            </a:pPr>
            <a:r>
              <a:rPr lang="hr-HR" dirty="0" smtClean="0">
                <a:solidFill>
                  <a:schemeClr val="accent3">
                    <a:lumMod val="50000"/>
                  </a:schemeClr>
                </a:solidFill>
              </a:rPr>
              <a:t>Korak 3 - prijavite se nama najkasnije 45 dana prije predviđenog odlaska</a:t>
            </a:r>
          </a:p>
          <a:p>
            <a:pPr>
              <a:defRPr/>
            </a:pPr>
            <a:endParaRPr lang="hr-HR" dirty="0" smtClean="0">
              <a:ea typeface="ＭＳ Ｐゴシック" pitchFamily="116" charset="-128"/>
            </a:endParaRPr>
          </a:p>
          <a:p>
            <a:pPr>
              <a:defRPr/>
            </a:pPr>
            <a:r>
              <a:rPr lang="hr-HR" dirty="0" smtClean="0">
                <a:ea typeface="ＭＳ Ｐゴシック" pitchFamily="116" charset="-128"/>
              </a:rPr>
              <a:t>Prioritet kraći projekti u trajanju do 1 tjedna.</a:t>
            </a:r>
          </a:p>
          <a:p>
            <a:pPr>
              <a:defRPr/>
            </a:pPr>
            <a:r>
              <a:rPr lang="hr-HR" dirty="0" smtClean="0">
                <a:ea typeface="ＭＳ Ｐゴシック" pitchFamily="116" charset="-128"/>
              </a:rPr>
              <a:t>Uvijek je pravilo da se mora ići u državu članicubuduci da nije riječ o aktivnosti na kojoj sudjeluje više država onda se ne odobrava</a:t>
            </a:r>
          </a:p>
        </p:txBody>
      </p:sp>
      <p:sp>
        <p:nvSpPr>
          <p:cNvPr id="15364" name="Slide Number Placeholder 3"/>
          <p:cNvSpPr txBox="1">
            <a:spLocks noGrp="1"/>
          </p:cNvSpPr>
          <p:nvPr/>
        </p:nvSpPr>
        <p:spPr bwMode="auto">
          <a:xfrm>
            <a:off x="3849688" y="9429750"/>
            <a:ext cx="2946400" cy="496888"/>
          </a:xfrm>
          <a:prstGeom prst="rect">
            <a:avLst/>
          </a:prstGeom>
          <a:noFill/>
          <a:ln>
            <a:miter lim="800000"/>
            <a:headEnd/>
            <a:tailEnd/>
          </a:ln>
        </p:spPr>
        <p:txBody>
          <a:bodyPr lIns="92117" tIns="46058" rIns="92117" bIns="46058" anchor="b"/>
          <a:lstStyle/>
          <a:p>
            <a:pPr>
              <a:defRPr/>
            </a:pPr>
            <a:fld id="{781F2DF2-A5EC-43DC-9C3F-21264286D97F}" type="slidenum">
              <a:rPr lang="hr-HR" sz="1200">
                <a:latin typeface="+mn-lt"/>
                <a:cs typeface="+mn-cs"/>
              </a:rPr>
              <a:pPr>
                <a:defRPr/>
              </a:pPr>
              <a:t>8</a:t>
            </a:fld>
            <a:endParaRPr lang="hr-HR" sz="1200" dirty="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889125" y="744538"/>
            <a:ext cx="3019425" cy="2265362"/>
          </a:xfrm>
          <a:ln/>
        </p:spPr>
      </p:sp>
      <p:sp>
        <p:nvSpPr>
          <p:cNvPr id="46083" name="Notes Placeholder 2"/>
          <p:cNvSpPr>
            <a:spLocks noGrp="1"/>
          </p:cNvSpPr>
          <p:nvPr>
            <p:ph type="body" idx="1"/>
          </p:nvPr>
        </p:nvSpPr>
        <p:spPr>
          <a:xfrm>
            <a:off x="830263" y="3009900"/>
            <a:ext cx="5067300" cy="6646863"/>
          </a:xfrm>
          <a:noFill/>
          <a:ln/>
        </p:spPr>
        <p:txBody>
          <a:bodyPr/>
          <a:lstStyle/>
          <a:p>
            <a:pPr>
              <a:lnSpc>
                <a:spcPct val="80000"/>
              </a:lnSpc>
            </a:pPr>
            <a:r>
              <a:rPr lang="hr-HR" sz="1000" b="1" smtClean="0">
                <a:ea typeface="ＭＳ Ｐゴシック" pitchFamily="34" charset="-128"/>
              </a:rPr>
              <a:t>Flat rate način financiranja, Izračunati: iznos za dane koji su provedeni na aktivnosti u inozemstvu izdan od Agencije (kontakt seminar)</a:t>
            </a:r>
          </a:p>
          <a:p>
            <a:pPr>
              <a:lnSpc>
                <a:spcPct val="80000"/>
              </a:lnSpc>
            </a:pPr>
            <a:r>
              <a:rPr lang="hr-HR" sz="1000" b="1" smtClean="0">
                <a:ea typeface="ＭＳ Ｐゴシック" pitchFamily="34" charset="-128"/>
              </a:rPr>
              <a:t>Dokazi: treba dokazati stvarnost sudjelovanja na aktivnosti predočavanjem dokaza o broju dana provedenih na aktivnosti </a:t>
            </a:r>
          </a:p>
          <a:p>
            <a:pPr>
              <a:lnSpc>
                <a:spcPct val="80000"/>
              </a:lnSpc>
            </a:pPr>
            <a:endParaRPr lang="hr-HR" sz="1000" b="1" smtClean="0">
              <a:ea typeface="ＭＳ Ｐゴシック" pitchFamily="34" charset="-128"/>
            </a:endParaRPr>
          </a:p>
          <a:p>
            <a:pPr>
              <a:lnSpc>
                <a:spcPct val="80000"/>
              </a:lnSpc>
            </a:pPr>
            <a:r>
              <a:rPr lang="hr-HR" sz="1000" b="1" smtClean="0">
                <a:ea typeface="ＭＳ Ｐゴシック" pitchFamily="34" charset="-128"/>
              </a:rPr>
              <a:t>Jedinična skala troškova, dnevni troškovi pokrivaju se prema državi i trajanju aktivnosti </a:t>
            </a:r>
          </a:p>
          <a:p>
            <a:pPr>
              <a:lnSpc>
                <a:spcPct val="80000"/>
              </a:lnSpc>
            </a:pPr>
            <a:endParaRPr lang="hr-HR" sz="1000" b="1" smtClean="0">
              <a:ea typeface="ＭＳ Ｐゴシック" pitchFamily="34" charset="-128"/>
            </a:endParaRPr>
          </a:p>
          <a:p>
            <a:pPr>
              <a:lnSpc>
                <a:spcPct val="80000"/>
              </a:lnSpc>
            </a:pPr>
            <a:r>
              <a:rPr lang="hr-HR" sz="1000" b="1" smtClean="0">
                <a:ea typeface="ＭＳ Ｐゴシック" pitchFamily="34" charset="-128"/>
              </a:rPr>
              <a:t>Financiranje na temelju stvarnih troškova, Izračunati: stvarna potrošnja, poštujući maksimalni iznos</a:t>
            </a:r>
          </a:p>
          <a:p>
            <a:pPr>
              <a:lnSpc>
                <a:spcPct val="80000"/>
              </a:lnSpc>
            </a:pPr>
            <a:r>
              <a:rPr lang="hr-HR" sz="1000" b="1" smtClean="0">
                <a:ea typeface="ＭＳ Ｐゴシック" pitchFamily="34" charset="-128"/>
              </a:rPr>
              <a:t>Dokazi: treba dokazati trošak predočavanjem računa</a:t>
            </a:r>
          </a:p>
          <a:p>
            <a:pPr>
              <a:lnSpc>
                <a:spcPct val="80000"/>
              </a:lnSpc>
            </a:pPr>
            <a:r>
              <a:rPr lang="hr-HR" sz="1000" smtClean="0">
                <a:ea typeface="ＭＳ Ｐゴシック" pitchFamily="34" charset="-128"/>
              </a:rPr>
              <a:t>Putni troškovi</a:t>
            </a:r>
            <a:r>
              <a:rPr lang="hr-HR" sz="1000" i="1" smtClean="0">
                <a:ea typeface="ＭＳ Ｐゴシック" pitchFamily="34" charset="-128"/>
              </a:rPr>
              <a:t> </a:t>
            </a:r>
            <a:r>
              <a:rPr lang="hr-HR" sz="1000" smtClean="0">
                <a:ea typeface="ＭＳ Ｐゴシック" pitchFamily="34" charset="-128"/>
              </a:rPr>
              <a:t>definiraju se kao troškovi putovanja iz Hrvatske do odredišta pripremnog posjeta u inozemstvu i natrag uključujući i moguće troškove za izdavanje vize. Ovi troškovi ne uključuju troškove lokalnog prijevoza od i do smještaja, od i do zračne luke ili autobusnog kolodvora (npr. autobus do aerodroma) te troškove lokalnog prijevoza od i do lokacije održavanja pripremnog posjeta. Sav lokalni prijevoz pokriva se iz sredstava za troškove života. </a:t>
            </a:r>
          </a:p>
          <a:p>
            <a:pPr>
              <a:lnSpc>
                <a:spcPct val="80000"/>
              </a:lnSpc>
            </a:pPr>
            <a:r>
              <a:rPr lang="hr-HR" sz="1000" smtClean="0">
                <a:ea typeface="ＭＳ Ｐゴシック" pitchFamily="34" charset="-128"/>
              </a:rPr>
              <a:t>Putni troškovi se računaju na osnovi stvarnih troškova do maksimalnog iznosa od 300 Eura.</a:t>
            </a:r>
          </a:p>
          <a:p>
            <a:pPr>
              <a:lnSpc>
                <a:spcPct val="80000"/>
              </a:lnSpc>
            </a:pPr>
            <a:r>
              <a:rPr lang="hr-HR" sz="1000" smtClean="0">
                <a:ea typeface="ＭＳ Ｐゴシック" pitchFamily="34" charset="-128"/>
              </a:rPr>
              <a:t>Stvarna svota sredstava kojih očekujete da ćete potrošiti nastaje na temelju Vašeg izračuna. Potrebno je sačuvati sve dokaze troškova vezanih za putne troškove zbog izvješćivanja ili revizije (vidi poglavlje 11).</a:t>
            </a:r>
          </a:p>
          <a:p>
            <a:pPr>
              <a:lnSpc>
                <a:spcPct val="80000"/>
              </a:lnSpc>
            </a:pPr>
            <a:r>
              <a:rPr lang="hr-HR" sz="1000" smtClean="0">
                <a:ea typeface="ＭＳ Ｐゴシック" pitchFamily="34" charset="-128"/>
              </a:rPr>
              <a:t>Sudionici su dužni koristiti najpovoljniju vrstu prijevoznog sredstva, a to je najčešće neka vrsta javnog prijevoza. Kod procjene troškova zrakoplovne karte uzmite u obzir da je cijena viša što kasnije kupite kartu. Financijska potpora – grant ne može se dodijeliti za pokrivanje putnih troškova unutar matične države osim ako su oni nužni sastavni dio putovanja u stranu državu. </a:t>
            </a:r>
          </a:p>
          <a:p>
            <a:pPr>
              <a:lnSpc>
                <a:spcPct val="80000"/>
              </a:lnSpc>
            </a:pPr>
            <a:r>
              <a:rPr lang="hr-HR" sz="1000" smtClean="0">
                <a:ea typeface="ＭＳ Ｐゴシック" pitchFamily="34" charset="-128"/>
              </a:rPr>
              <a:t>Troškovi za unajmljeni automobil ne smiju biti previsoki u usporedbi s ostalim prijevoznim sredstvima (npr. javni prijevoz). Za unajmljene automobile novac se isplaćuje neovisno o broju osoba koje su putovale u istom vozilu. </a:t>
            </a:r>
          </a:p>
          <a:p>
            <a:pPr>
              <a:lnSpc>
                <a:spcPct val="80000"/>
              </a:lnSpc>
            </a:pPr>
            <a:r>
              <a:rPr lang="hr-HR" sz="1000" smtClean="0">
                <a:ea typeface="ＭＳ Ｐゴシック" pitchFamily="34" charset="-128"/>
              </a:rPr>
              <a:t>Potrebno je priložiti dokaz da je automobil najpovoljnije sredstvo prijevoza.</a:t>
            </a:r>
          </a:p>
          <a:p>
            <a:pPr>
              <a:lnSpc>
                <a:spcPct val="80000"/>
              </a:lnSpc>
            </a:pPr>
            <a:r>
              <a:rPr lang="hr-HR" sz="1000" smtClean="0">
                <a:ea typeface="ＭＳ Ｐゴシック" pitchFamily="34" charset="-128"/>
              </a:rPr>
              <a:t>Za korištenje osobnog/službenog vozila, troškovi će se refundirati na sljedeći način (koji god je povoljniji)</a:t>
            </a:r>
          </a:p>
          <a:p>
            <a:pPr>
              <a:lnSpc>
                <a:spcPct val="80000"/>
              </a:lnSpc>
            </a:pPr>
            <a:r>
              <a:rPr lang="hr-HR" sz="1000" smtClean="0">
                <a:ea typeface="ＭＳ Ｐゴシック" pitchFamily="34" charset="-128"/>
              </a:rPr>
              <a:t>-	ili po kilometru do najviše 0,22 eura,</a:t>
            </a:r>
          </a:p>
          <a:p>
            <a:pPr>
              <a:lnSpc>
                <a:spcPct val="80000"/>
              </a:lnSpc>
            </a:pPr>
            <a:r>
              <a:rPr lang="hr-HR" sz="1000" smtClean="0">
                <a:ea typeface="ＭＳ Ｐゴシック" pitchFamily="34" charset="-128"/>
              </a:rPr>
              <a:t>-	ili po cijeni vlaka, autobusa ili avionske karte (samo jedna karta bit će isplaćena neovisno o broju ljudi koji putuju u istom vozilu).</a:t>
            </a:r>
            <a:endParaRPr lang="en-US" sz="1000" smtClean="0">
              <a:ea typeface="ＭＳ Ｐゴシック" pitchFamily="34" charset="-128"/>
            </a:endParaRPr>
          </a:p>
          <a:p>
            <a:pPr>
              <a:lnSpc>
                <a:spcPct val="80000"/>
              </a:lnSpc>
            </a:pPr>
            <a:r>
              <a:rPr lang="hr-HR" sz="1000" smtClean="0">
                <a:ea typeface="ＭＳ Ｐゴシック" pitchFamily="34" charset="-128"/>
              </a:rPr>
              <a:t>Postoji mogućnost pokrivanja troškova jezične prirpeme. Jezična priprema može se odnositi npr. na samoučenje ili pohađanje tečaja jezika u Republici Hrvatskoj. U tom slučaju taj podatak navedite u prijavnom obrascu. Agencija određuje iznos podrške za jezičnupripremu koja u Republici Hrvatskoj iznosi do najviše 200 eura po sudioniku u obliku paušalnog iznosa tzv. „</a:t>
            </a:r>
            <a:r>
              <a:rPr lang="hr-HR" sz="1000" i="1" smtClean="0">
                <a:ea typeface="ＭＳ Ｐゴシック" pitchFamily="34" charset="-128"/>
              </a:rPr>
              <a:t>lump-sum</a:t>
            </a:r>
            <a:r>
              <a:rPr lang="hr-HR" sz="1000" smtClean="0">
                <a:ea typeface="ＭＳ Ｐゴシック" pitchFamily="34" charset="-128"/>
              </a:rPr>
              <a:t>“. Pokrivanja troškova jezične pripreme nije moguće ako namjeravate sudjelovati u tečaju jezika u inozemstvu (tzv. </a:t>
            </a:r>
            <a:r>
              <a:rPr lang="hr-HR" sz="1000" i="1" smtClean="0">
                <a:ea typeface="ＭＳ Ｐゴシック" pitchFamily="34" charset="-128"/>
              </a:rPr>
              <a:t>pure language courses</a:t>
            </a:r>
            <a:r>
              <a:rPr lang="hr-HR" sz="1000" smtClean="0">
                <a:ea typeface="ＭＳ Ｐゴシック" pitchFamily="34" charset="-128"/>
              </a:rPr>
              <a:t>).</a:t>
            </a:r>
          </a:p>
          <a:p>
            <a:pPr>
              <a:lnSpc>
                <a:spcPct val="80000"/>
              </a:lnSpc>
            </a:pPr>
            <a:r>
              <a:rPr lang="hr-HR" sz="1000" smtClean="0">
                <a:ea typeface="ＭＳ Ｐゴシック" pitchFamily="34" charset="-128"/>
              </a:rPr>
              <a:t/>
            </a:r>
            <a:br>
              <a:rPr lang="hr-HR" sz="1000" smtClean="0">
                <a:ea typeface="ＭＳ Ｐゴシック" pitchFamily="34" charset="-128"/>
              </a:rPr>
            </a:br>
            <a:endParaRPr lang="hr-HR" sz="1000" smtClean="0">
              <a:ea typeface="ＭＳ Ｐゴシック" pitchFamily="34" charset="-128"/>
            </a:endParaRPr>
          </a:p>
        </p:txBody>
      </p:sp>
      <p:sp>
        <p:nvSpPr>
          <p:cNvPr id="59396" name="Slide Number Placeholder 3"/>
          <p:cNvSpPr>
            <a:spLocks noGrp="1"/>
          </p:cNvSpPr>
          <p:nvPr>
            <p:ph type="sldNum" sz="quarter" idx="5"/>
          </p:nvPr>
        </p:nvSpPr>
        <p:spPr/>
        <p:txBody>
          <a:bodyPr/>
          <a:lstStyle/>
          <a:p>
            <a:pPr>
              <a:defRPr/>
            </a:pPr>
            <a:fld id="{C9644C38-7C29-43C0-AE96-C03B3C7B5919}" type="slidenum">
              <a:rPr lang="en-US" smtClean="0">
                <a:ea typeface="ＭＳ Ｐゴシック" pitchFamily="116" charset="-128"/>
              </a:rPr>
              <a:pPr>
                <a:defRPr/>
              </a:pPr>
              <a:t>10</a:t>
            </a:fld>
            <a:endParaRPr lang="en-US" smtClean="0">
              <a:ea typeface="ＭＳ Ｐゴシック" pitchFamily="11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15988" y="744538"/>
            <a:ext cx="4967287" cy="3724275"/>
          </a:xfr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4" descr="C:\Users\abozicev\Desktop\logo2.jpg"/>
          <p:cNvPicPr>
            <a:picLocks noChangeAspect="1" noChangeArrowheads="1"/>
          </p:cNvPicPr>
          <p:nvPr userDrawn="1"/>
        </p:nvPicPr>
        <p:blipFill>
          <a:blip r:embed="rId2">
            <a:lum bright="68000" contrast="-70000"/>
          </a:blip>
          <a:srcRect/>
          <a:stretch>
            <a:fillRect/>
          </a:stretch>
        </p:blipFill>
        <p:spPr bwMode="auto">
          <a:xfrm>
            <a:off x="0" y="-25400"/>
            <a:ext cx="9144000" cy="6142038"/>
          </a:xfrm>
          <a:prstGeom prst="rect">
            <a:avLst/>
          </a:prstGeom>
          <a:noFill/>
          <a:ln w="9525">
            <a:noFill/>
            <a:miter lim="800000"/>
            <a:headEnd/>
            <a:tailEnd/>
          </a:ln>
        </p:spPr>
      </p:pic>
      <p:pic>
        <p:nvPicPr>
          <p:cNvPr id="5" name="Picture 2" descr="\\SRVZG03\mobilnost\7. Communication\7.8. Logos\AMPEU\Logo\ampeu_logo_hor_hr.jpg"/>
          <p:cNvPicPr>
            <a:picLocks noChangeAspect="1" noChangeArrowheads="1"/>
          </p:cNvPicPr>
          <p:nvPr userDrawn="1"/>
        </p:nvPicPr>
        <p:blipFill>
          <a:blip r:embed="rId3"/>
          <a:srcRect/>
          <a:stretch>
            <a:fillRect/>
          </a:stretch>
        </p:blipFill>
        <p:spPr bwMode="auto">
          <a:xfrm>
            <a:off x="7164388" y="6065838"/>
            <a:ext cx="1714500" cy="676275"/>
          </a:xfrm>
          <a:prstGeom prst="rect">
            <a:avLst/>
          </a:prstGeom>
          <a:noFill/>
          <a:ln w="9525">
            <a:noFill/>
            <a:miter lim="800000"/>
            <a:headEnd/>
            <a:tailEnd/>
          </a:ln>
        </p:spPr>
      </p:pic>
      <p:sp>
        <p:nvSpPr>
          <p:cNvPr id="8" name="Title 6"/>
          <p:cNvSpPr>
            <a:spLocks noGrp="1"/>
          </p:cNvSpPr>
          <p:nvPr>
            <p:ph type="ctrTitle"/>
          </p:nvPr>
        </p:nvSpPr>
        <p:spPr>
          <a:xfrm>
            <a:off x="1187624" y="428604"/>
            <a:ext cx="6840760" cy="1785950"/>
          </a:xfrm>
        </p:spPr>
        <p:txBody>
          <a:bodyPr/>
          <a:lstStyle>
            <a:lvl1pPr algn="ctr">
              <a:defRPr>
                <a:solidFill>
                  <a:srgbClr val="2FB1CC"/>
                </a:solidFill>
                <a:latin typeface="+mj-lt"/>
              </a:defRPr>
            </a:lvl1pPr>
          </a:lstStyle>
          <a:p>
            <a:r>
              <a:rPr lang="en-US" dirty="0" smtClean="0"/>
              <a:t>Click to edit Master title style</a:t>
            </a:r>
            <a:endParaRPr lang="hr-HR" dirty="0"/>
          </a:p>
        </p:txBody>
      </p:sp>
      <p:sp>
        <p:nvSpPr>
          <p:cNvPr id="9" name="Subtitle 7"/>
          <p:cNvSpPr>
            <a:spLocks noGrp="1"/>
          </p:cNvSpPr>
          <p:nvPr>
            <p:ph type="subTitle" idx="1"/>
          </p:nvPr>
        </p:nvSpPr>
        <p:spPr>
          <a:xfrm>
            <a:off x="1371600" y="3886200"/>
            <a:ext cx="6400800" cy="1752600"/>
          </a:xfrm>
        </p:spPr>
        <p:txBody>
          <a:bodyPr>
            <a:normAutofit fontScale="85000" lnSpcReduction="20000"/>
          </a:bodyPr>
          <a:lstStyle>
            <a:lvl1pPr algn="ctr">
              <a:buNone/>
              <a:defRPr>
                <a:solidFill>
                  <a:srgbClr val="7F7F7F"/>
                </a:solidFill>
                <a:latin typeface="+mj-lt"/>
              </a:defRPr>
            </a:lvl1pPr>
          </a:lstStyle>
          <a:p>
            <a:r>
              <a:rPr lang="hr-HR" dirty="0" smtClean="0"/>
              <a:t>Savjetodavni sastanak</a:t>
            </a:r>
            <a:endParaRPr lang="pl-PL" dirty="0" smtClean="0"/>
          </a:p>
          <a:p>
            <a:endParaRPr lang="pl-PL" dirty="0" smtClean="0"/>
          </a:p>
          <a:p>
            <a:r>
              <a:rPr lang="hr-HR" dirty="0" smtClean="0"/>
              <a:t>11. studeni 2010 .godine</a:t>
            </a:r>
          </a:p>
          <a:p>
            <a:r>
              <a:rPr lang="hr-HR" dirty="0" smtClean="0"/>
              <a:t>Zagreb, hotel Westin</a:t>
            </a:r>
            <a:endParaRPr lang="hr-H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r>
              <a:rPr lang="en-US" dirty="0" smtClean="0"/>
              <a:t>Click to edit Master title style</a:t>
            </a:r>
            <a:endParaRPr lang="hr-HR"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hr-HR"/>
          </a:p>
        </p:txBody>
      </p:sp>
      <p:sp>
        <p:nvSpPr>
          <p:cNvPr id="5"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hr-HR"/>
          </a:p>
        </p:txBody>
      </p:sp>
      <p:sp>
        <p:nvSpPr>
          <p:cNvPr id="6"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36F7DC82-EFBA-4B42-9ECD-959DE6BBCD83}"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hr-HR"/>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hr-H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9A32A57A-D48E-4561-B131-63582C2CE2D9}" type="slidenum">
              <a:rPr lang="hr-HR"/>
              <a:pPr>
                <a:defRPr/>
              </a:pPr>
              <a:t>‹#›</a:t>
            </a:fld>
            <a:endParaRPr lang="hr-H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Click to edit Master title style</a:t>
            </a:r>
            <a:endParaRPr lang="hr-HR"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hr-H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hr-H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866A2DD3-EA5D-4D37-BC47-96E6424E208F}" type="slidenum">
              <a:rPr lang="hr-HR"/>
              <a:pPr>
                <a:defRPr/>
              </a:pPr>
              <a:t>‹#›</a:t>
            </a:fld>
            <a:endParaRPr lang="hr-H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56DE10-F6BC-4DD9-A7B1-FA58ED039C53}" type="datetimeFigureOut">
              <a:rPr lang="en-US"/>
              <a:pPr>
                <a:defRPr/>
              </a:pPr>
              <a:t>2/23/2013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4E49CB-385B-498B-B1C6-7810B3B5D62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88047B-6B76-49CA-93AF-120F9CB61040}" type="datetimeFigureOut">
              <a:rPr lang="en-US"/>
              <a:pPr>
                <a:defRPr/>
              </a:pPr>
              <a:t>2/23/2013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E00FE4-E601-4E1A-A36E-DA802E25F27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E3C592-48E5-4CF0-B243-00714E4E7AC2}" type="datetimeFigureOut">
              <a:rPr lang="en-US"/>
              <a:pPr>
                <a:defRPr/>
              </a:pPr>
              <a:t>2/23/2013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D3728F-5F5C-46E1-8506-AABA289B887E}"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0E89A7A-B001-4362-9D1C-1C6952C1C1B1}" type="datetimeFigureOut">
              <a:rPr lang="en-US"/>
              <a:pPr>
                <a:defRPr/>
              </a:pPr>
              <a:t>2/23/2013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7DBE39-1D3D-4989-BA93-68E6AE20A062}"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024031-AF13-4C3E-8ED1-64B7AA006C7E}" type="datetimeFigureOut">
              <a:rPr lang="en-US"/>
              <a:pPr>
                <a:defRPr/>
              </a:pPr>
              <a:t>2/23/2013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2E3D32-E202-4B78-86CA-DF53D9EAA64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6F591B0-963B-4ED0-BAD4-86964F245AF3}" type="datetimeFigureOut">
              <a:rPr lang="en-US"/>
              <a:pPr>
                <a:defRPr/>
              </a:pPr>
              <a:t>2/23/2013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39A3566-0BA9-4738-933C-A9BB0BD91A9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7DC07F-FE96-46DF-8172-82A9057FD153}" type="datetimeFigureOut">
              <a:rPr lang="en-US"/>
              <a:pPr>
                <a:defRPr/>
              </a:pPr>
              <a:t>2/23/2013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33722E-F7C2-4E86-8E64-EEF2FEB9D8D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C:\Users\abozicev\Desktop\logo2.jpg"/>
          <p:cNvPicPr>
            <a:picLocks noChangeAspect="1" noChangeArrowheads="1"/>
          </p:cNvPicPr>
          <p:nvPr userDrawn="1"/>
        </p:nvPicPr>
        <p:blipFill>
          <a:blip r:embed="rId2">
            <a:lum bright="68000" contrast="-70000"/>
          </a:blip>
          <a:srcRect/>
          <a:stretch>
            <a:fillRect/>
          </a:stretch>
        </p:blipFill>
        <p:spPr bwMode="auto">
          <a:xfrm>
            <a:off x="0" y="1143000"/>
            <a:ext cx="9144000" cy="4999038"/>
          </a:xfrm>
          <a:prstGeom prst="rect">
            <a:avLst/>
          </a:prstGeom>
          <a:noFill/>
          <a:ln w="9525">
            <a:noFill/>
            <a:miter lim="800000"/>
            <a:headEnd/>
            <a:tailEnd/>
          </a:ln>
        </p:spPr>
      </p:pic>
      <p:sp>
        <p:nvSpPr>
          <p:cNvPr id="2" name="Title 1"/>
          <p:cNvSpPr>
            <a:spLocks noGrp="1"/>
          </p:cNvSpPr>
          <p:nvPr>
            <p:ph type="title"/>
          </p:nvPr>
        </p:nvSpPr>
        <p:spPr>
          <a:xfrm>
            <a:off x="2928926" y="142852"/>
            <a:ext cx="5963554" cy="1143000"/>
          </a:xfrm>
        </p:spPr>
        <p:txBody>
          <a:bodyPr/>
          <a:lstStyle>
            <a:lvl1pPr algn="r" rtl="0" eaLnBrk="0" fontAlgn="base" hangingPunct="0">
              <a:spcBef>
                <a:spcPct val="0"/>
              </a:spcBef>
              <a:spcAft>
                <a:spcPct val="0"/>
              </a:spcAft>
              <a:defRPr lang="hr-HR" sz="3200" dirty="0">
                <a:solidFill>
                  <a:srgbClr val="2FB1CC"/>
                </a:solidFill>
                <a:latin typeface="+mj-lt"/>
                <a:ea typeface="+mj-ea"/>
                <a:cs typeface="+mj-cs"/>
              </a:defRPr>
            </a:lvl1pPr>
          </a:lstStyle>
          <a:p>
            <a:r>
              <a:rPr lang="en-US" dirty="0" smtClean="0"/>
              <a:t>Click to edit Master title style</a:t>
            </a:r>
            <a:endParaRPr lang="hr-HR" dirty="0"/>
          </a:p>
        </p:txBody>
      </p:sp>
      <p:sp>
        <p:nvSpPr>
          <p:cNvPr id="3" name="Content Placeholder 2"/>
          <p:cNvSpPr>
            <a:spLocks noGrp="1"/>
          </p:cNvSpPr>
          <p:nvPr>
            <p:ph idx="1"/>
          </p:nvPr>
        </p:nvSpPr>
        <p:spPr>
          <a:xfrm>
            <a:off x="457200" y="1412776"/>
            <a:ext cx="8229600" cy="4525963"/>
          </a:xfrm>
        </p:spPr>
        <p:txBody>
          <a:bodyPr/>
          <a:lstStyle>
            <a:lvl1pPr>
              <a:defRPr>
                <a:solidFill>
                  <a:srgbClr val="7F7F7F"/>
                </a:solidFill>
              </a:defRPr>
            </a:lvl1pPr>
            <a:lvl2pPr>
              <a:defRPr>
                <a:solidFill>
                  <a:srgbClr val="7F7F7F"/>
                </a:solidFill>
              </a:defRPr>
            </a:lvl2pPr>
            <a:lvl3pPr>
              <a:defRPr>
                <a:solidFill>
                  <a:srgbClr val="7F7F7F"/>
                </a:solidFill>
              </a:defRPr>
            </a:lvl3pPr>
            <a:lvl4pPr>
              <a:defRPr>
                <a:solidFill>
                  <a:srgbClr val="7F7F7F"/>
                </a:solidFill>
              </a:defRPr>
            </a:lvl4pPr>
            <a:lvl5pPr>
              <a:defRPr>
                <a:solidFill>
                  <a:srgbClr val="7F7F7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6D6879E-0AA9-4E8F-9F75-7C2CE38D97F7}" type="datetimeFigureOut">
              <a:rPr lang="en-US"/>
              <a:pPr>
                <a:defRPr/>
              </a:pPr>
              <a:t>2/23/2013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8CC0BF-A66F-498E-821B-E0580904362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89F04C-F3BD-447C-9481-249092B1FCD3}" type="datetimeFigureOut">
              <a:rPr lang="en-US"/>
              <a:pPr>
                <a:defRPr/>
              </a:pPr>
              <a:t>2/23/2013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F411B4-51BA-4AF5-9130-C4F40FEBE99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E02DDD-7321-43F3-8805-A4CBBAC6EE81}" type="datetimeFigureOut">
              <a:rPr lang="en-US"/>
              <a:pPr>
                <a:defRPr/>
              </a:pPr>
              <a:t>2/23/2013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F2889-C0F4-4FF1-97AC-BA2512041B6C}"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7FA72-CE7F-401D-BF8F-0EE77B5C33B3}" type="datetimeFigureOut">
              <a:rPr lang="en-US"/>
              <a:pPr>
                <a:defRPr/>
              </a:pPr>
              <a:t>2/23/2013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F175BB-4516-4306-8144-9C3337F7DF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lang="hr-HR" sz="3600" dirty="0">
                <a:solidFill>
                  <a:srgbClr val="2FB1CC"/>
                </a:solidFill>
                <a:latin typeface="+mj-lt"/>
                <a:ea typeface="+mj-ea"/>
                <a:cs typeface="+mj-cs"/>
              </a:defRPr>
            </a:lvl1pPr>
          </a:lstStyle>
          <a:p>
            <a:pPr lvl="0"/>
            <a:r>
              <a:rPr lang="en-US" dirty="0" smtClean="0"/>
              <a:t>Click to edit Master title style</a:t>
            </a:r>
            <a:endParaRPr lang="hr-H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7F7F7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Content Placeholder 2"/>
          <p:cNvSpPr>
            <a:spLocks noGrp="1"/>
          </p:cNvSpPr>
          <p:nvPr>
            <p:ph sz="half" idx="1"/>
          </p:nvPr>
        </p:nvSpPr>
        <p:spPr>
          <a:xfrm>
            <a:off x="457200" y="14127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Content Placeholder 3"/>
          <p:cNvSpPr>
            <a:spLocks noGrp="1"/>
          </p:cNvSpPr>
          <p:nvPr>
            <p:ph sz="half" idx="2"/>
          </p:nvPr>
        </p:nvSpPr>
        <p:spPr>
          <a:xfrm>
            <a:off x="4648200" y="141277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pPr lvl="0"/>
            <a:r>
              <a:rPr lang="en-US" dirty="0" smtClean="0"/>
              <a:t>Click to edit Master title style</a:t>
            </a:r>
            <a:endParaRPr lang="hr-HR" dirty="0"/>
          </a:p>
        </p:txBody>
      </p:sp>
      <p:sp>
        <p:nvSpPr>
          <p:cNvPr id="3" name="Text Placeholder 2"/>
          <p:cNvSpPr>
            <a:spLocks noGrp="1"/>
          </p:cNvSpPr>
          <p:nvPr>
            <p:ph type="body" idx="1"/>
          </p:nvPr>
        </p:nvSpPr>
        <p:spPr>
          <a:xfrm>
            <a:off x="457200" y="141277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5253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41277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5253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rtl="0" eaLnBrk="0" fontAlgn="base" hangingPunct="0">
              <a:spcBef>
                <a:spcPct val="0"/>
              </a:spcBef>
              <a:spcAft>
                <a:spcPct val="0"/>
              </a:spcAft>
              <a:defRPr lang="hr-HR" sz="3200" dirty="0">
                <a:solidFill>
                  <a:srgbClr val="25AFC9"/>
                </a:solidFill>
                <a:latin typeface="+mj-lt"/>
                <a:ea typeface="+mj-ea"/>
                <a:cs typeface="+mj-cs"/>
              </a:defRPr>
            </a:lvl1pPr>
          </a:lstStyle>
          <a:p>
            <a:r>
              <a:rPr lang="en-US" dirty="0" smtClean="0"/>
              <a:t>Click to edit Master title style</a:t>
            </a:r>
            <a:endParaRPr lang="hr-H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cs typeface="Arial" charset="0"/>
              </a:defRPr>
            </a:lvl1pPr>
          </a:lstStyle>
          <a:p>
            <a:pPr>
              <a:defRPr/>
            </a:pPr>
            <a:endParaRPr lang="hr-H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atin typeface="Arial" charset="0"/>
                <a:cs typeface="Arial" charset="0"/>
              </a:defRPr>
            </a:lvl1pPr>
          </a:lstStyle>
          <a:p>
            <a:pPr>
              <a:defRPr/>
            </a:pPr>
            <a:endParaRPr lang="hr-H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atin typeface="Arial" charset="0"/>
                <a:cs typeface="Arial" charset="0"/>
              </a:defRPr>
            </a:lvl1pPr>
          </a:lstStyle>
          <a:p>
            <a:pPr>
              <a:defRPr/>
            </a:pPr>
            <a:fld id="{C50D0305-A60A-4BD4-8E8C-A48E46E05C77}"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ampeu PP_zaglavlje.jpg"/>
          <p:cNvPicPr>
            <a:picLocks noChangeAspect="1"/>
          </p:cNvPicPr>
          <p:nvPr userDrawn="1"/>
        </p:nvPicPr>
        <p:blipFill>
          <a:blip r:embed="rId14"/>
          <a:srcRect/>
          <a:stretch>
            <a:fillRect/>
          </a:stretch>
        </p:blipFill>
        <p:spPr bwMode="auto">
          <a:xfrm>
            <a:off x="190500" y="188913"/>
            <a:ext cx="8763000" cy="9207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2051050" y="214313"/>
            <a:ext cx="68214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r-HR"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r-HR" smtClean="0"/>
              <a:t>Click to edit Master text styles</a:t>
            </a:r>
          </a:p>
          <a:p>
            <a:pPr lvl="1"/>
            <a:r>
              <a:rPr lang="hr-HR" smtClean="0"/>
              <a:t>Second level</a:t>
            </a:r>
          </a:p>
          <a:p>
            <a:pPr lvl="2"/>
            <a:r>
              <a:rPr lang="hr-HR" smtClean="0"/>
              <a:t>Third level</a:t>
            </a:r>
          </a:p>
          <a:p>
            <a:pPr lvl="3"/>
            <a:r>
              <a:rPr lang="hr-HR" smtClean="0"/>
              <a:t>Fourth level</a:t>
            </a:r>
          </a:p>
          <a:p>
            <a:pPr lvl="4"/>
            <a:r>
              <a:rPr lang="hr-HR" smtClean="0"/>
              <a:t>Fifth level</a:t>
            </a:r>
          </a:p>
        </p:txBody>
      </p:sp>
      <p:pic>
        <p:nvPicPr>
          <p:cNvPr id="1029" name="Picture 9" descr="ampeu PP_logotipi pr.jpg"/>
          <p:cNvPicPr>
            <a:picLocks noChangeAspect="1"/>
          </p:cNvPicPr>
          <p:nvPr userDrawn="1"/>
        </p:nvPicPr>
        <p:blipFill>
          <a:blip r:embed="rId15"/>
          <a:srcRect/>
          <a:stretch>
            <a:fillRect/>
          </a:stretch>
        </p:blipFill>
        <p:spPr bwMode="auto">
          <a:xfrm>
            <a:off x="107950" y="6237288"/>
            <a:ext cx="4235450" cy="490537"/>
          </a:xfrm>
          <a:prstGeom prst="rect">
            <a:avLst/>
          </a:prstGeom>
          <a:noFill/>
          <a:ln w="9525">
            <a:noFill/>
            <a:miter lim="800000"/>
            <a:headEnd/>
            <a:tailEnd/>
          </a:ln>
        </p:spPr>
      </p:pic>
      <p:pic>
        <p:nvPicPr>
          <p:cNvPr id="1030" name="Picture 4" descr="C:\Users\abozicev\Desktop\logo2.jpg"/>
          <p:cNvPicPr>
            <a:picLocks noChangeAspect="1" noChangeArrowheads="1"/>
          </p:cNvPicPr>
          <p:nvPr userDrawn="1"/>
        </p:nvPicPr>
        <p:blipFill>
          <a:blip r:embed="rId16">
            <a:lum bright="68000" contrast="-70000"/>
          </a:blip>
          <a:srcRect/>
          <a:stretch>
            <a:fillRect/>
          </a:stretch>
        </p:blipFill>
        <p:spPr bwMode="auto">
          <a:xfrm>
            <a:off x="0" y="1143000"/>
            <a:ext cx="9144000" cy="49990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808" r:id="rId1"/>
    <p:sldLayoutId id="2147484809" r:id="rId2"/>
    <p:sldLayoutId id="2147484791" r:id="rId3"/>
    <p:sldLayoutId id="2147484792" r:id="rId4"/>
    <p:sldLayoutId id="2147484793" r:id="rId5"/>
    <p:sldLayoutId id="2147484794" r:id="rId6"/>
    <p:sldLayoutId id="2147484795" r:id="rId7"/>
    <p:sldLayoutId id="2147484796" r:id="rId8"/>
    <p:sldLayoutId id="2147484810" r:id="rId9"/>
    <p:sldLayoutId id="2147484811" r:id="rId10"/>
    <p:sldLayoutId id="2147484812" r:id="rId11"/>
    <p:sldLayoutId id="2147484813" r:id="rId12"/>
  </p:sldLayoutIdLst>
  <p:timing>
    <p:tnLst>
      <p:par>
        <p:cTn id="1" dur="indefinite" restart="never" nodeType="tmRoot"/>
      </p:par>
    </p:tnLst>
  </p:timing>
  <p:txStyles>
    <p:titleStyle>
      <a:lvl1pPr algn="r" rtl="0" eaLnBrk="0" fontAlgn="base" hangingPunct="0">
        <a:spcBef>
          <a:spcPct val="0"/>
        </a:spcBef>
        <a:spcAft>
          <a:spcPct val="0"/>
        </a:spcAft>
        <a:defRPr lang="hr-HR" sz="3200" dirty="0">
          <a:solidFill>
            <a:srgbClr val="2FB1CC"/>
          </a:solidFill>
          <a:latin typeface="+mj-lt"/>
          <a:ea typeface="+mj-ea"/>
          <a:cs typeface="+mj-cs"/>
        </a:defRPr>
      </a:lvl1pPr>
      <a:lvl2pPr algn="r" rtl="0" eaLnBrk="0" fontAlgn="base" hangingPunct="0">
        <a:spcBef>
          <a:spcPct val="0"/>
        </a:spcBef>
        <a:spcAft>
          <a:spcPct val="0"/>
        </a:spcAft>
        <a:defRPr sz="3200">
          <a:solidFill>
            <a:srgbClr val="2FB1CC"/>
          </a:solidFill>
          <a:latin typeface="Calibri" pitchFamily="34" charset="0"/>
        </a:defRPr>
      </a:lvl2pPr>
      <a:lvl3pPr algn="r" rtl="0" eaLnBrk="0" fontAlgn="base" hangingPunct="0">
        <a:spcBef>
          <a:spcPct val="0"/>
        </a:spcBef>
        <a:spcAft>
          <a:spcPct val="0"/>
        </a:spcAft>
        <a:defRPr sz="3200">
          <a:solidFill>
            <a:srgbClr val="2FB1CC"/>
          </a:solidFill>
          <a:latin typeface="Calibri" pitchFamily="34" charset="0"/>
        </a:defRPr>
      </a:lvl3pPr>
      <a:lvl4pPr algn="r" rtl="0" eaLnBrk="0" fontAlgn="base" hangingPunct="0">
        <a:spcBef>
          <a:spcPct val="0"/>
        </a:spcBef>
        <a:spcAft>
          <a:spcPct val="0"/>
        </a:spcAft>
        <a:defRPr sz="3200">
          <a:solidFill>
            <a:srgbClr val="2FB1CC"/>
          </a:solidFill>
          <a:latin typeface="Calibri" pitchFamily="34" charset="0"/>
        </a:defRPr>
      </a:lvl4pPr>
      <a:lvl5pPr algn="r" rtl="0" eaLnBrk="0" fontAlgn="base" hangingPunct="0">
        <a:spcBef>
          <a:spcPct val="0"/>
        </a:spcBef>
        <a:spcAft>
          <a:spcPct val="0"/>
        </a:spcAft>
        <a:defRPr sz="3200">
          <a:solidFill>
            <a:srgbClr val="2FB1CC"/>
          </a:solidFill>
          <a:latin typeface="Calibri"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7F7F7F"/>
          </a:solidFill>
          <a:latin typeface="+mn-lt"/>
          <a:ea typeface="+mn-ea"/>
          <a:cs typeface="+mn-cs"/>
        </a:defRPr>
      </a:lvl1pPr>
      <a:lvl2pPr marL="742950" indent="-285750" algn="l" rtl="0" eaLnBrk="0" fontAlgn="base" hangingPunct="0">
        <a:spcBef>
          <a:spcPct val="20000"/>
        </a:spcBef>
        <a:spcAft>
          <a:spcPct val="0"/>
        </a:spcAft>
        <a:buChar char="–"/>
        <a:defRPr sz="2800">
          <a:solidFill>
            <a:srgbClr val="7F7F7F"/>
          </a:solidFill>
          <a:latin typeface="+mn-lt"/>
        </a:defRPr>
      </a:lvl2pPr>
      <a:lvl3pPr marL="1143000" indent="-228600" algn="l" rtl="0" eaLnBrk="0" fontAlgn="base" hangingPunct="0">
        <a:spcBef>
          <a:spcPct val="20000"/>
        </a:spcBef>
        <a:spcAft>
          <a:spcPct val="0"/>
        </a:spcAft>
        <a:buChar char="•"/>
        <a:defRPr sz="2400">
          <a:solidFill>
            <a:srgbClr val="7F7F7F"/>
          </a:solidFill>
          <a:latin typeface="+mn-lt"/>
        </a:defRPr>
      </a:lvl3pPr>
      <a:lvl4pPr marL="1600200" indent="-228600" algn="l" rtl="0" eaLnBrk="0" fontAlgn="base" hangingPunct="0">
        <a:spcBef>
          <a:spcPct val="20000"/>
        </a:spcBef>
        <a:spcAft>
          <a:spcPct val="0"/>
        </a:spcAft>
        <a:buChar char="–"/>
        <a:defRPr sz="2000">
          <a:solidFill>
            <a:srgbClr val="7F7F7F"/>
          </a:solidFill>
          <a:latin typeface="+mn-lt"/>
        </a:defRPr>
      </a:lvl4pPr>
      <a:lvl5pPr marL="2057400" indent="-228600" algn="l" rtl="0" eaLnBrk="0" fontAlgn="base" hangingPunct="0">
        <a:spcBef>
          <a:spcPct val="20000"/>
        </a:spcBef>
        <a:spcAft>
          <a:spcPct val="0"/>
        </a:spcAft>
        <a:buChar char="»"/>
        <a:defRPr sz="2000">
          <a:solidFill>
            <a:srgbClr val="7F7F7F"/>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a-IN"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B714B343-A35C-49F7-AED1-29201EAFDEFC}" type="datetimeFigureOut">
              <a:rPr lang="en-US"/>
              <a:pPr>
                <a:defRPr/>
              </a:pPr>
              <a:t>2/23/2013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46ADC09C-9332-435C-90F6-0C730EFC94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ec.europa.eu/education/trainingdatabas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hyperlink" Target="http://www.mobilnost.hr/"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mailto:leonardo@mobilnost.hr"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ec.europa.eu/education/trainingdatabase"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428625" y="1428750"/>
            <a:ext cx="8072438" cy="4448175"/>
          </a:xfrm>
        </p:spPr>
        <p:txBody>
          <a:bodyPr/>
          <a:lstStyle/>
          <a:p>
            <a:pPr eaLnBrk="1" hangingPunct="1"/>
            <a:r>
              <a:rPr lang="vi-VN" sz="3600" b="1" smtClean="0">
                <a:solidFill>
                  <a:srgbClr val="DE6E46"/>
                </a:solidFill>
                <a:latin typeface="Calibri" pitchFamily="34" charset="0"/>
                <a:cs typeface="Calibri" pitchFamily="34" charset="0"/>
              </a:rPr>
              <a:t>Programi EU za unapređivanje obrazovanja odraslih </a:t>
            </a:r>
            <a:r>
              <a:rPr lang="hr-HR" sz="3600" b="1" smtClean="0">
                <a:solidFill>
                  <a:srgbClr val="DE6E46"/>
                </a:solidFill>
                <a:cs typeface="Calibri" pitchFamily="34" charset="0"/>
              </a:rPr>
              <a:t/>
            </a:r>
            <a:br>
              <a:rPr lang="hr-HR" sz="3600" b="1" smtClean="0">
                <a:solidFill>
                  <a:srgbClr val="DE6E46"/>
                </a:solidFill>
                <a:cs typeface="Calibri" pitchFamily="34" charset="0"/>
              </a:rPr>
            </a:br>
            <a:r>
              <a:rPr lang="vi-VN" sz="3600" b="1" smtClean="0">
                <a:solidFill>
                  <a:srgbClr val="DE6E46"/>
                </a:solidFill>
                <a:latin typeface="Calibri" pitchFamily="34" charset="0"/>
                <a:cs typeface="Calibri" pitchFamily="34" charset="0"/>
              </a:rPr>
              <a:t>(iskustva i nove mogućnosti)</a:t>
            </a:r>
            <a:r>
              <a:rPr lang="hr-HR" sz="3600" b="1" smtClean="0">
                <a:solidFill>
                  <a:srgbClr val="DE6E46"/>
                </a:solidFill>
                <a:cs typeface="Calibri" pitchFamily="34" charset="0"/>
              </a:rPr>
              <a:t/>
            </a:r>
            <a:br>
              <a:rPr lang="hr-HR" sz="3600" b="1" smtClean="0">
                <a:solidFill>
                  <a:srgbClr val="DE6E46"/>
                </a:solidFill>
                <a:cs typeface="Calibri" pitchFamily="34" charset="0"/>
              </a:rPr>
            </a:br>
            <a:r>
              <a:rPr lang="hr-HR" sz="3600" b="1" smtClean="0">
                <a:solidFill>
                  <a:srgbClr val="DE6E46"/>
                </a:solidFill>
                <a:cs typeface="Calibri" pitchFamily="34" charset="0"/>
              </a:rPr>
              <a:t/>
            </a:r>
            <a:br>
              <a:rPr lang="hr-HR" sz="3600" b="1" smtClean="0">
                <a:solidFill>
                  <a:srgbClr val="DE6E46"/>
                </a:solidFill>
                <a:cs typeface="Calibri" pitchFamily="34" charset="0"/>
              </a:rPr>
            </a:br>
            <a:r>
              <a:rPr lang="sr-Latn-CS" sz="3600" smtClean="0"/>
              <a:t/>
            </a:r>
            <a:br>
              <a:rPr lang="sr-Latn-CS" sz="3600" smtClean="0"/>
            </a:br>
            <a:r>
              <a:rPr lang="sr-Latn-CS" sz="3600" b="1" smtClean="0"/>
              <a:t/>
            </a:r>
            <a:br>
              <a:rPr lang="sr-Latn-CS" sz="3600" b="1" smtClean="0"/>
            </a:br>
            <a:r>
              <a:rPr lang="hr-HR" sz="2000" b="1" smtClean="0">
                <a:solidFill>
                  <a:srgbClr val="2FB1CC"/>
                </a:solidFill>
              </a:rPr>
              <a:t>Andragoška konferencija</a:t>
            </a:r>
            <a:r>
              <a:rPr lang="sr-Latn-CS" sz="2000" b="1" smtClean="0">
                <a:solidFill>
                  <a:srgbClr val="2FB1CC"/>
                </a:solidFill>
              </a:rPr>
              <a:t>, </a:t>
            </a:r>
            <a:r>
              <a:rPr lang="hr-HR" sz="2000" b="1" smtClean="0">
                <a:solidFill>
                  <a:srgbClr val="2FB1CC"/>
                </a:solidFill>
              </a:rPr>
              <a:t>Stubičke toplice</a:t>
            </a:r>
            <a:r>
              <a:rPr lang="sr-Latn-CS" sz="2000" b="1" smtClean="0">
                <a:solidFill>
                  <a:srgbClr val="2FB1CC"/>
                </a:solidFill>
              </a:rPr>
              <a:t>, </a:t>
            </a:r>
            <a:r>
              <a:rPr lang="hr-HR" sz="2000" b="1" smtClean="0">
                <a:solidFill>
                  <a:srgbClr val="2FB1CC"/>
                </a:solidFill>
              </a:rPr>
              <a:t>21</a:t>
            </a:r>
            <a:r>
              <a:rPr lang="sr-Latn-CS" sz="2000" b="1" smtClean="0">
                <a:solidFill>
                  <a:srgbClr val="2FB1CC"/>
                </a:solidFill>
              </a:rPr>
              <a:t>. </a:t>
            </a:r>
            <a:r>
              <a:rPr lang="hr-HR" sz="2000" b="1" smtClean="0">
                <a:solidFill>
                  <a:srgbClr val="2FB1CC"/>
                </a:solidFill>
              </a:rPr>
              <a:t>02</a:t>
            </a:r>
            <a:r>
              <a:rPr lang="sr-Latn-CS" sz="2000" b="1" smtClean="0">
                <a:solidFill>
                  <a:srgbClr val="2FB1CC"/>
                </a:solidFill>
              </a:rPr>
              <a:t>. 201</a:t>
            </a:r>
            <a:r>
              <a:rPr lang="hr-HR" sz="2000" b="1" smtClean="0">
                <a:solidFill>
                  <a:srgbClr val="2FB1CC"/>
                </a:solidFill>
              </a:rPr>
              <a:t>3</a:t>
            </a:r>
            <a:r>
              <a:rPr lang="sr-Latn-CS" sz="2000" b="1" smtClean="0">
                <a:solidFill>
                  <a:srgbClr val="2FB1CC"/>
                </a:solidFill>
              </a:rPr>
              <a: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857375" y="142875"/>
            <a:ext cx="7072313" cy="1000125"/>
          </a:xfrm>
        </p:spPr>
        <p:txBody>
          <a:bodyPr/>
          <a:lstStyle/>
          <a:p>
            <a:pPr algn="r"/>
            <a:r>
              <a:rPr lang="sr-Latn-CS" sz="3600" smtClean="0">
                <a:solidFill>
                  <a:srgbClr val="25AFC9"/>
                </a:solidFill>
                <a:ea typeface="ＭＳ Ｐゴシック" pitchFamily="34" charset="-128"/>
              </a:rPr>
              <a:t>Što znači financiranje </a:t>
            </a:r>
            <a:br>
              <a:rPr lang="sr-Latn-CS" sz="3600" smtClean="0">
                <a:solidFill>
                  <a:srgbClr val="25AFC9"/>
                </a:solidFill>
                <a:ea typeface="ＭＳ Ｐゴシック" pitchFamily="34" charset="-128"/>
              </a:rPr>
            </a:br>
            <a:r>
              <a:rPr lang="sr-Latn-CS" sz="3600" smtClean="0">
                <a:solidFill>
                  <a:srgbClr val="25AFC9"/>
                </a:solidFill>
                <a:ea typeface="ＭＳ Ｐゴシック" pitchFamily="34" charset="-128"/>
              </a:rPr>
              <a:t> mobilnosti</a:t>
            </a:r>
          </a:p>
        </p:txBody>
      </p:sp>
      <p:graphicFrame>
        <p:nvGraphicFramePr>
          <p:cNvPr id="7189" name="Group 21"/>
          <p:cNvGraphicFramePr>
            <a:graphicFrameLocks noGrp="1"/>
          </p:cNvGraphicFramePr>
          <p:nvPr>
            <p:ph idx="4294967295"/>
          </p:nvPr>
        </p:nvGraphicFramePr>
        <p:xfrm>
          <a:off x="571500" y="1500188"/>
          <a:ext cx="8215313" cy="4438650"/>
        </p:xfrm>
        <a:graphic>
          <a:graphicData uri="http://schemas.openxmlformats.org/drawingml/2006/table">
            <a:tbl>
              <a:tblPr/>
              <a:tblGrid>
                <a:gridCol w="3317875"/>
                <a:gridCol w="4897438"/>
              </a:tblGrid>
              <a:tr h="116451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20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Troškovi putovanja (stvarni troškovi)</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Uključujući troškove vize, ali isključujući osiguranje (500 eura max na sudionika)</a:t>
                      </a:r>
                      <a:endParaRPr kumimoji="0" lang="en-US" sz="1600" b="0"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61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Troškovi života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(tablica dnevnih troškova)</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Uključujući troškove osiguranja – izračunavaju se prema zemlji odredišta i duljini boravka</a:t>
                      </a: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86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Ostali troškovi</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(stvarni troškovi)</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Troškovi kotizacije seminara (max iznos po danu 140 eura/max iznos po sudioniku 700 eura)</a:t>
                      </a:r>
                      <a:endParaRPr kumimoji="0" lang="en-US" sz="1600" b="0"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607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Troškovi jezične pripreme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hr-HR" sz="2000" b="1" i="0" u="none" strike="noStrike" cap="none" normalizeH="0" baseline="0" dirty="0" smtClean="0">
                          <a:ln>
                            <a:noFill/>
                          </a:ln>
                          <a:solidFill>
                            <a:srgbClr val="DE6E46"/>
                          </a:solidFill>
                          <a:effectLst/>
                          <a:latin typeface="Arial" charset="0"/>
                          <a:ea typeface="ＭＳ Ｐゴシック" pitchFamily="-80" charset="-128"/>
                        </a:rPr>
                        <a:t>(lump sum)</a:t>
                      </a:r>
                      <a:endParaRPr kumimoji="0" lang="en-US" sz="2000" b="1"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hr-HR" sz="1600" b="0" i="0" u="none" strike="noStrike" cap="none" normalizeH="0" baseline="0" dirty="0" smtClean="0">
                        <a:ln>
                          <a:noFill/>
                        </a:ln>
                        <a:solidFill>
                          <a:srgbClr val="DE6E46"/>
                        </a:solidFill>
                        <a:effectLst/>
                        <a:latin typeface="Arial" charset="0"/>
                        <a:ea typeface="ＭＳ Ｐゴシック" pitchFamily="-8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hr-HR" sz="1600" b="0" i="0" u="none" strike="noStrike" cap="none" normalizeH="0" baseline="0" dirty="0" smtClean="0">
                          <a:ln>
                            <a:noFill/>
                          </a:ln>
                          <a:solidFill>
                            <a:srgbClr val="DE6E46"/>
                          </a:solidFill>
                          <a:effectLst/>
                          <a:latin typeface="Arial" charset="0"/>
                          <a:ea typeface="ＭＳ Ｐゴシック" pitchFamily="-80" charset="-128"/>
                        </a:rPr>
                        <a:t>Za financiranje jezične pripreme do najviše 150 eura po sudioniku</a:t>
                      </a:r>
                      <a:endParaRPr kumimoji="0" lang="en-US" sz="1600" b="0" i="0" u="none" strike="noStrike" cap="none" normalizeH="0" baseline="0" dirty="0" smtClean="0">
                        <a:ln>
                          <a:noFill/>
                        </a:ln>
                        <a:solidFill>
                          <a:srgbClr val="DE6E46"/>
                        </a:solidFill>
                        <a:effectLst/>
                        <a:latin typeface="Arial" charset="0"/>
                        <a:ea typeface="ＭＳ Ｐゴシック" pitchFamily="-80" charset="-128"/>
                      </a:endParaRPr>
                    </a:p>
                  </a:txBody>
                  <a:tcPr marT="45727" marB="457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9459" name="Title 1"/>
          <p:cNvSpPr>
            <a:spLocks noGrp="1"/>
          </p:cNvSpPr>
          <p:nvPr>
            <p:ph type="title" idx="4294967295"/>
          </p:nvPr>
        </p:nvSpPr>
        <p:spPr>
          <a:xfrm>
            <a:off x="500063" y="214313"/>
            <a:ext cx="8472487" cy="930275"/>
          </a:xfrm>
        </p:spPr>
        <p:txBody>
          <a:bodyPr/>
          <a:lstStyle/>
          <a:p>
            <a:pPr algn="r" eaLnBrk="1" hangingPunct="1"/>
            <a:r>
              <a:rPr lang="sr-Latn-CS" sz="3600" smtClean="0">
                <a:solidFill>
                  <a:srgbClr val="2FB1CC"/>
                </a:solidFill>
                <a:ea typeface="ＭＳ Ｐゴシック" pitchFamily="34" charset="-128"/>
              </a:rPr>
              <a:t>Vaši sljedeći koraci</a:t>
            </a:r>
          </a:p>
        </p:txBody>
      </p:sp>
      <p:sp>
        <p:nvSpPr>
          <p:cNvPr id="19460" name="Content Placeholder 2"/>
          <p:cNvSpPr>
            <a:spLocks noGrp="1"/>
          </p:cNvSpPr>
          <p:nvPr>
            <p:ph idx="4294967295"/>
          </p:nvPr>
        </p:nvSpPr>
        <p:spPr>
          <a:xfrm>
            <a:off x="285750" y="1285875"/>
            <a:ext cx="8229600" cy="5000625"/>
          </a:xfrm>
        </p:spPr>
        <p:txBody>
          <a:bodyPr/>
          <a:lstStyle/>
          <a:p>
            <a:pPr algn="ctr" eaLnBrk="1" hangingPunct="1">
              <a:spcAft>
                <a:spcPts val="600"/>
              </a:spcAft>
            </a:pPr>
            <a:r>
              <a:rPr lang="sr-Latn-CS" sz="1800" smtClean="0">
                <a:solidFill>
                  <a:srgbClr val="E46C0A"/>
                </a:solidFill>
                <a:ea typeface="ＭＳ Ｐゴシック" pitchFamily="34" charset="-128"/>
              </a:rPr>
              <a:t>Stručno usavršavanje </a:t>
            </a:r>
          </a:p>
          <a:p>
            <a:pPr eaLnBrk="1" hangingPunct="1">
              <a:spcAft>
                <a:spcPts val="600"/>
              </a:spcAft>
              <a:buFontTx/>
              <a:buNone/>
            </a:pPr>
            <a:r>
              <a:rPr lang="sr-Latn-CS" sz="1800" smtClean="0">
                <a:ea typeface="ＭＳ Ｐゴシック" pitchFamily="34" charset="-128"/>
                <a:hlinkClick r:id="rId4"/>
              </a:rPr>
              <a:t>http://ec.europa.eu/education/trainingdatabase</a:t>
            </a:r>
            <a:endParaRPr lang="sr-Latn-CS" sz="1800" smtClean="0">
              <a:ea typeface="ＭＳ Ｐゴシック" pitchFamily="34" charset="-128"/>
            </a:endParaRPr>
          </a:p>
          <a:p>
            <a:r>
              <a:rPr lang="sr-Latn-CS" sz="1800" b="1" smtClean="0">
                <a:solidFill>
                  <a:srgbClr val="DE6E46"/>
                </a:solidFill>
                <a:ea typeface="ＭＳ Ｐゴシック" pitchFamily="34" charset="-128"/>
                <a:cs typeface="Times New Roman" pitchFamily="18" charset="0"/>
              </a:rPr>
              <a:t>Prijavite se najkasnije do </a:t>
            </a:r>
            <a:r>
              <a:rPr lang="hr-HR" sz="1800" b="1" smtClean="0">
                <a:solidFill>
                  <a:srgbClr val="DE6E46"/>
                </a:solidFill>
              </a:rPr>
              <a:t>30.04.2013., 17.09.2013.</a:t>
            </a:r>
          </a:p>
          <a:p>
            <a:endParaRPr lang="hr-HR" sz="1800" smtClean="0">
              <a:solidFill>
                <a:srgbClr val="DE6E46"/>
              </a:solidFill>
            </a:endParaRPr>
          </a:p>
          <a:p>
            <a:pPr algn="ctr" eaLnBrk="1" hangingPunct="1">
              <a:spcBef>
                <a:spcPct val="0"/>
              </a:spcBef>
            </a:pPr>
            <a:r>
              <a:rPr lang="sr-Latn-CS" sz="1800" smtClean="0">
                <a:solidFill>
                  <a:srgbClr val="E46C0A"/>
                </a:solidFill>
                <a:ea typeface="ＭＳ Ｐゴシック" pitchFamily="34" charset="-128"/>
              </a:rPr>
              <a:t>Posjeti i razmjene</a:t>
            </a:r>
            <a:r>
              <a:rPr lang="sr-Latn-CS" sz="1800" smtClean="0">
                <a:ea typeface="ＭＳ Ｐゴシック" pitchFamily="34" charset="-128"/>
              </a:rPr>
              <a:t> </a:t>
            </a:r>
          </a:p>
          <a:p>
            <a:pPr eaLnBrk="1" hangingPunct="1">
              <a:spcAft>
                <a:spcPts val="600"/>
              </a:spcAft>
              <a:buFontTx/>
              <a:buNone/>
            </a:pPr>
            <a:r>
              <a:rPr lang="sr-Latn-CS" sz="1800" b="1" smtClean="0">
                <a:solidFill>
                  <a:srgbClr val="DE6E46"/>
                </a:solidFill>
                <a:ea typeface="ＭＳ Ｐゴシック" pitchFamily="34" charset="-128"/>
              </a:rPr>
              <a:t>Naći partnera, dogovorite s njim svoju posjetu</a:t>
            </a:r>
            <a:r>
              <a:rPr lang="hr-HR" sz="1800" b="1" smtClean="0">
                <a:solidFill>
                  <a:srgbClr val="DE6E46"/>
                </a:solidFill>
                <a:ea typeface="ＭＳ Ｐゴシック" pitchFamily="34" charset="-128"/>
              </a:rPr>
              <a:t>.</a:t>
            </a:r>
          </a:p>
          <a:p>
            <a:pPr eaLnBrk="1" hangingPunct="1">
              <a:spcAft>
                <a:spcPts val="600"/>
              </a:spcAft>
              <a:buFontTx/>
              <a:buNone/>
            </a:pPr>
            <a:r>
              <a:rPr lang="pt-BR" sz="1800" b="1" smtClean="0">
                <a:solidFill>
                  <a:srgbClr val="DE6E46"/>
                </a:solidFill>
                <a:ea typeface="ＭＳ Ｐゴシック" pitchFamily="34" charset="-128"/>
              </a:rPr>
              <a:t>Prijavite se najkasnije do</a:t>
            </a:r>
            <a:r>
              <a:rPr lang="pt-BR" sz="1800" b="1" smtClean="0">
                <a:solidFill>
                  <a:srgbClr val="DE6E46"/>
                </a:solidFill>
              </a:rPr>
              <a:t> 30.04.2013., 17.09.2013.</a:t>
            </a:r>
            <a:endParaRPr lang="hr-HR" sz="1800" b="1" smtClean="0">
              <a:solidFill>
                <a:srgbClr val="DE6E46"/>
              </a:solidFill>
            </a:endParaRPr>
          </a:p>
          <a:p>
            <a:pPr eaLnBrk="1" hangingPunct="1">
              <a:spcAft>
                <a:spcPts val="600"/>
              </a:spcAft>
              <a:buFontTx/>
              <a:buNone/>
            </a:pPr>
            <a:endParaRPr lang="hr-HR" sz="1800" b="1" smtClean="0">
              <a:solidFill>
                <a:srgbClr val="DE6E46"/>
              </a:solidFill>
            </a:endParaRPr>
          </a:p>
          <a:p>
            <a:pPr algn="ctr" eaLnBrk="1" hangingPunct="1">
              <a:spcAft>
                <a:spcPts val="600"/>
              </a:spcAft>
            </a:pPr>
            <a:r>
              <a:rPr lang="sr-Latn-CS" sz="1800" smtClean="0">
                <a:solidFill>
                  <a:srgbClr val="E46C0A"/>
                </a:solidFill>
                <a:ea typeface="ＭＳ Ｐゴシック" pitchFamily="34" charset="-128"/>
              </a:rPr>
              <a:t>Asistenti</a:t>
            </a:r>
            <a:endParaRPr lang="vi-VN" sz="1800" smtClean="0">
              <a:ea typeface="ＭＳ Ｐゴシック" pitchFamily="34" charset="-128"/>
            </a:endParaRPr>
          </a:p>
          <a:p>
            <a:pPr eaLnBrk="1" hangingPunct="1">
              <a:spcAft>
                <a:spcPts val="600"/>
              </a:spcAft>
              <a:buFontTx/>
              <a:buNone/>
            </a:pPr>
            <a:r>
              <a:rPr lang="hr-HR" sz="1800" b="1" smtClean="0">
                <a:solidFill>
                  <a:srgbClr val="DE6E46"/>
                </a:solidFill>
                <a:ea typeface="ＭＳ Ｐゴシック" pitchFamily="34" charset="-128"/>
              </a:rPr>
              <a:t>Naći partnera</a:t>
            </a:r>
            <a:r>
              <a:rPr lang="vi-VN" sz="1800" b="1" smtClean="0">
                <a:solidFill>
                  <a:srgbClr val="DE6E46"/>
                </a:solidFill>
                <a:ea typeface="ＭＳ Ｐゴシック" pitchFamily="34" charset="-128"/>
              </a:rPr>
              <a:t>, </a:t>
            </a:r>
            <a:r>
              <a:rPr lang="hr-HR" sz="1800" b="1" smtClean="0">
                <a:solidFill>
                  <a:srgbClr val="DE6E46"/>
                </a:solidFill>
                <a:ea typeface="ＭＳ Ｐゴシック" pitchFamily="34" charset="-128"/>
              </a:rPr>
              <a:t>dogovorite s njim svoju stručnu praksu</a:t>
            </a:r>
            <a:r>
              <a:rPr lang="vi-VN" sz="1800" b="1" smtClean="0">
                <a:solidFill>
                  <a:srgbClr val="DE6E46"/>
                </a:solidFill>
                <a:ea typeface="ＭＳ Ｐゴシック" pitchFamily="34" charset="-128"/>
              </a:rPr>
              <a:t>, </a:t>
            </a:r>
            <a:r>
              <a:rPr lang="hr-HR" sz="1800" b="1" smtClean="0">
                <a:solidFill>
                  <a:srgbClr val="DE6E46"/>
                </a:solidFill>
                <a:ea typeface="ＭＳ Ｐゴシック" pitchFamily="34" charset="-128"/>
              </a:rPr>
              <a:t>prijavite se nama najkasnije </a:t>
            </a:r>
            <a:r>
              <a:rPr lang="sr-Latn-CS" sz="1800" b="1" smtClean="0">
                <a:solidFill>
                  <a:srgbClr val="DE6E46"/>
                </a:solidFill>
                <a:ea typeface="ＭＳ Ｐゴシック" pitchFamily="34" charset="-128"/>
              </a:rPr>
              <a:t>do </a:t>
            </a:r>
            <a:r>
              <a:rPr lang="hr-HR" sz="1800" b="1" smtClean="0">
                <a:solidFill>
                  <a:srgbClr val="DE6E46"/>
                </a:solidFill>
              </a:rPr>
              <a:t>28.03.2013.</a:t>
            </a:r>
            <a:endParaRPr lang="vi-VN" b="1" smtClean="0">
              <a:solidFill>
                <a:srgbClr val="DE6E46"/>
              </a:solidFill>
              <a:ea typeface="ＭＳ Ｐゴシック" pitchFamily="34" charset="-128"/>
            </a:endParaRPr>
          </a:p>
          <a:p>
            <a:pPr eaLnBrk="1" hangingPunct="1">
              <a:spcBef>
                <a:spcPct val="0"/>
              </a:spcBef>
            </a:pPr>
            <a:endParaRPr lang="sr-Latn-CS"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051050" y="142875"/>
            <a:ext cx="6842125" cy="1143000"/>
          </a:xfrm>
        </p:spPr>
        <p:txBody>
          <a:bodyPr/>
          <a:lstStyle/>
          <a:p>
            <a:pPr algn="r"/>
            <a:r>
              <a:rPr lang="sr-Latn-CS" sz="3200" smtClean="0">
                <a:solidFill>
                  <a:srgbClr val="2FB1CC"/>
                </a:solidFill>
              </a:rPr>
              <a:t>Grundtvig volonterski projekti za starije</a:t>
            </a:r>
          </a:p>
        </p:txBody>
      </p:sp>
      <p:sp>
        <p:nvSpPr>
          <p:cNvPr id="20483" name="Content Placeholder 2"/>
          <p:cNvSpPr>
            <a:spLocks noGrp="1"/>
          </p:cNvSpPr>
          <p:nvPr>
            <p:ph idx="1"/>
          </p:nvPr>
        </p:nvSpPr>
        <p:spPr>
          <a:xfrm>
            <a:off x="457200" y="1412875"/>
            <a:ext cx="8229600" cy="4525963"/>
          </a:xfrm>
        </p:spPr>
        <p:txBody>
          <a:bodyPr/>
          <a:lstStyle/>
          <a:p>
            <a:r>
              <a:rPr lang="sr-Latn-CS" sz="2400" smtClean="0">
                <a:solidFill>
                  <a:srgbClr val="808285"/>
                </a:solidFill>
              </a:rPr>
              <a:t>organizacije koje se bave volontiranjem</a:t>
            </a:r>
          </a:p>
          <a:p>
            <a:r>
              <a:rPr lang="sr-Latn-CS" sz="2400" smtClean="0">
                <a:solidFill>
                  <a:srgbClr val="808285"/>
                </a:solidFill>
              </a:rPr>
              <a:t>suradnja </a:t>
            </a:r>
            <a:r>
              <a:rPr lang="sr-Latn-CS" sz="2400" smtClean="0">
                <a:solidFill>
                  <a:srgbClr val="DE6E46"/>
                </a:solidFill>
              </a:rPr>
              <a:t>2 ustanove </a:t>
            </a:r>
            <a:r>
              <a:rPr lang="sr-Latn-CS" sz="2400" smtClean="0">
                <a:solidFill>
                  <a:srgbClr val="808285"/>
                </a:solidFill>
              </a:rPr>
              <a:t>koje se bave volontiranjem (1 EU)</a:t>
            </a:r>
          </a:p>
          <a:p>
            <a:r>
              <a:rPr lang="sr-Latn-CS" sz="2400" smtClean="0">
                <a:solidFill>
                  <a:srgbClr val="808285"/>
                </a:solidFill>
              </a:rPr>
              <a:t>teme od zajedničkog interesa ili važnosti za obje partnerske ustanove </a:t>
            </a:r>
          </a:p>
          <a:p>
            <a:r>
              <a:rPr lang="sr-Latn-CS" sz="2400" smtClean="0">
                <a:solidFill>
                  <a:srgbClr val="808285"/>
                </a:solidFill>
              </a:rPr>
              <a:t>volonteri moraju biti </a:t>
            </a:r>
            <a:r>
              <a:rPr lang="sr-Latn-CS" sz="2400" smtClean="0">
                <a:solidFill>
                  <a:srgbClr val="DE6E46"/>
                </a:solidFill>
              </a:rPr>
              <a:t>stariji od 50 godina</a:t>
            </a:r>
          </a:p>
          <a:p>
            <a:r>
              <a:rPr lang="sr-Latn-CS" sz="2400" smtClean="0">
                <a:solidFill>
                  <a:srgbClr val="DE6E46"/>
                </a:solidFill>
              </a:rPr>
              <a:t>2 - 6 volontera </a:t>
            </a:r>
            <a:r>
              <a:rPr lang="sr-Latn-CS" sz="2400" smtClean="0">
                <a:solidFill>
                  <a:srgbClr val="808285"/>
                </a:solidFill>
              </a:rPr>
              <a:t>iz svake ustanove u tijeku </a:t>
            </a:r>
            <a:r>
              <a:rPr lang="sr-Latn-CS" sz="2400" smtClean="0">
                <a:solidFill>
                  <a:srgbClr val="DE6E46"/>
                </a:solidFill>
              </a:rPr>
              <a:t>2 godine</a:t>
            </a:r>
          </a:p>
          <a:p>
            <a:r>
              <a:rPr lang="sr-Latn-CS" sz="2400" smtClean="0">
                <a:solidFill>
                  <a:srgbClr val="808285"/>
                </a:solidFill>
              </a:rPr>
              <a:t>trajanje volontiranja </a:t>
            </a:r>
            <a:r>
              <a:rPr lang="sr-Latn-CS" sz="2400" smtClean="0">
                <a:solidFill>
                  <a:srgbClr val="DE6E46"/>
                </a:solidFill>
              </a:rPr>
              <a:t>3 – 8 tjedana</a:t>
            </a:r>
          </a:p>
          <a:p>
            <a:r>
              <a:rPr lang="sr-Latn-CS" sz="2400" smtClean="0">
                <a:solidFill>
                  <a:srgbClr val="808285"/>
                </a:solidFill>
              </a:rPr>
              <a:t>odvojene prijave koje svaki od partnera podnosi svojoj nacionalnoj agenciji</a:t>
            </a:r>
          </a:p>
          <a:p>
            <a:r>
              <a:rPr lang="sr-Latn-CS" sz="2400" smtClean="0">
                <a:solidFill>
                  <a:srgbClr val="808285"/>
                </a:solidFill>
              </a:rPr>
              <a:t>rok za prijavu </a:t>
            </a:r>
            <a:r>
              <a:rPr lang="sr-Latn-CS" sz="2400" smtClean="0">
                <a:solidFill>
                  <a:srgbClr val="DE6E46"/>
                </a:solidFill>
              </a:rPr>
              <a:t>28. 3. 2013.</a:t>
            </a:r>
            <a:endParaRPr lang="sr-Latn-CS" smtClean="0">
              <a:solidFill>
                <a:srgbClr val="DE6E46"/>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339975" y="44450"/>
            <a:ext cx="6553200" cy="1143000"/>
          </a:xfrm>
        </p:spPr>
        <p:txBody>
          <a:bodyPr/>
          <a:lstStyle/>
          <a:p>
            <a:pPr algn="r"/>
            <a:r>
              <a:rPr lang="sr-Latn-CS" sz="2800" smtClean="0">
                <a:solidFill>
                  <a:srgbClr val="2FB1CC"/>
                </a:solidFill>
              </a:rPr>
              <a:t>Financijska potpora za </a:t>
            </a:r>
            <a:br>
              <a:rPr lang="sr-Latn-CS" sz="2800" smtClean="0">
                <a:solidFill>
                  <a:srgbClr val="2FB1CC"/>
                </a:solidFill>
              </a:rPr>
            </a:br>
            <a:r>
              <a:rPr lang="sr-Latn-CS" sz="2800" smtClean="0">
                <a:solidFill>
                  <a:srgbClr val="2FB1CC"/>
                </a:solidFill>
              </a:rPr>
              <a:t>Grundtvig volonterske projekte za starije</a:t>
            </a:r>
          </a:p>
        </p:txBody>
      </p:sp>
      <p:sp>
        <p:nvSpPr>
          <p:cNvPr id="5" name="Content Placeholder 4"/>
          <p:cNvSpPr>
            <a:spLocks noGrp="1"/>
          </p:cNvSpPr>
          <p:nvPr>
            <p:ph idx="1"/>
          </p:nvPr>
        </p:nvSpPr>
        <p:spPr>
          <a:xfrm>
            <a:off x="457200" y="1196975"/>
            <a:ext cx="8229600" cy="4525963"/>
          </a:xfrm>
        </p:spPr>
        <p:txBody>
          <a:bodyPr/>
          <a:lstStyle/>
          <a:p>
            <a:pPr>
              <a:defRPr/>
            </a:pPr>
            <a:r>
              <a:rPr sz="2000" b="1" u="sng" dirty="0" smtClean="0">
                <a:solidFill>
                  <a:srgbClr val="DE6E46"/>
                </a:solidFill>
              </a:rPr>
              <a:t>Bespovratna sredstva za slanje volontera</a:t>
            </a:r>
            <a:r>
              <a:rPr lang="en-GB" sz="2000" b="1" u="sng" dirty="0" smtClean="0">
                <a:solidFill>
                  <a:srgbClr val="DE6E46"/>
                </a:solidFill>
              </a:rPr>
              <a:t>: </a:t>
            </a:r>
            <a:endParaRPr sz="2000" dirty="0" smtClean="0">
              <a:solidFill>
                <a:srgbClr val="DE6E46"/>
              </a:solidFill>
            </a:endParaRPr>
          </a:p>
          <a:p>
            <a:pPr>
              <a:defRPr/>
            </a:pPr>
            <a:r>
              <a:rPr lang="en-GB" sz="2000" b="1" dirty="0" smtClean="0">
                <a:solidFill>
                  <a:srgbClr val="DE6E46"/>
                </a:solidFill>
              </a:rPr>
              <a:t> </a:t>
            </a:r>
            <a:r>
              <a:rPr sz="2000" dirty="0" smtClean="0">
                <a:solidFill>
                  <a:srgbClr val="808285"/>
                </a:solidFill>
              </a:rPr>
              <a:t>Paušalni iznos na bazi broja volontera koje ustanova šalje</a:t>
            </a:r>
            <a:r>
              <a:rPr lang="en-GB" sz="2000" dirty="0" smtClean="0">
                <a:solidFill>
                  <a:srgbClr val="808285"/>
                </a:solidFill>
              </a:rPr>
              <a:t>:</a:t>
            </a:r>
            <a:r>
              <a:rPr sz="2000" dirty="0" smtClean="0">
                <a:solidFill>
                  <a:srgbClr val="808285"/>
                </a:solidFill>
              </a:rPr>
              <a:t> </a:t>
            </a:r>
            <a:r>
              <a:rPr sz="2000" b="1" dirty="0" smtClean="0">
                <a:solidFill>
                  <a:srgbClr val="808285"/>
                </a:solidFill>
              </a:rPr>
              <a:t>8</a:t>
            </a:r>
            <a:r>
              <a:rPr lang="en-GB" sz="2000" b="1" dirty="0" smtClean="0">
                <a:solidFill>
                  <a:srgbClr val="808285"/>
                </a:solidFill>
              </a:rPr>
              <a:t>00 €</a:t>
            </a:r>
            <a:r>
              <a:rPr lang="en-GB" sz="2000" dirty="0" smtClean="0">
                <a:solidFill>
                  <a:srgbClr val="808285"/>
                </a:solidFill>
              </a:rPr>
              <a:t> </a:t>
            </a:r>
            <a:r>
              <a:rPr sz="2000" dirty="0" smtClean="0">
                <a:solidFill>
                  <a:srgbClr val="808285"/>
                </a:solidFill>
              </a:rPr>
              <a:t>po volonteru</a:t>
            </a:r>
          </a:p>
          <a:p>
            <a:pPr>
              <a:defRPr/>
            </a:pPr>
            <a:r>
              <a:rPr sz="2000" dirty="0" smtClean="0">
                <a:solidFill>
                  <a:srgbClr val="808285"/>
                </a:solidFill>
              </a:rPr>
              <a:t>Troškovi puta</a:t>
            </a:r>
            <a:r>
              <a:rPr lang="en-GB" sz="2000" dirty="0" smtClean="0">
                <a:solidFill>
                  <a:srgbClr val="808285"/>
                </a:solidFill>
              </a:rPr>
              <a:t>: </a:t>
            </a:r>
            <a:r>
              <a:rPr sz="2000" dirty="0" smtClean="0">
                <a:solidFill>
                  <a:srgbClr val="808285"/>
                </a:solidFill>
              </a:rPr>
              <a:t>do </a:t>
            </a:r>
            <a:r>
              <a:rPr lang="hr-HR" sz="2000" b="1" dirty="0" smtClean="0">
                <a:solidFill>
                  <a:srgbClr val="808285"/>
                </a:solidFill>
              </a:rPr>
              <a:t>5</a:t>
            </a:r>
            <a:r>
              <a:rPr lang="en-GB" sz="2000" b="1" dirty="0" smtClean="0">
                <a:solidFill>
                  <a:srgbClr val="808285"/>
                </a:solidFill>
              </a:rPr>
              <a:t>00</a:t>
            </a:r>
            <a:r>
              <a:rPr lang="en-GB" sz="2000" dirty="0" smtClean="0">
                <a:solidFill>
                  <a:srgbClr val="808285"/>
                </a:solidFill>
              </a:rPr>
              <a:t> </a:t>
            </a:r>
            <a:r>
              <a:rPr lang="en-GB" sz="2000" b="1" dirty="0" smtClean="0">
                <a:solidFill>
                  <a:srgbClr val="808285"/>
                </a:solidFill>
              </a:rPr>
              <a:t>€ </a:t>
            </a:r>
            <a:r>
              <a:rPr sz="2000" dirty="0" smtClean="0">
                <a:solidFill>
                  <a:srgbClr val="808285"/>
                </a:solidFill>
              </a:rPr>
              <a:t>po volonteru</a:t>
            </a:r>
          </a:p>
          <a:p>
            <a:pPr>
              <a:buFontTx/>
              <a:buNone/>
              <a:defRPr/>
            </a:pPr>
            <a:r>
              <a:rPr lang="en-GB" sz="2000" dirty="0" smtClean="0">
                <a:solidFill>
                  <a:srgbClr val="DE6E46"/>
                </a:solidFill>
              </a:rPr>
              <a:t> </a:t>
            </a:r>
            <a:endParaRPr sz="2000" dirty="0" smtClean="0">
              <a:solidFill>
                <a:srgbClr val="DE6E46"/>
              </a:solidFill>
            </a:endParaRPr>
          </a:p>
          <a:p>
            <a:pPr>
              <a:defRPr/>
            </a:pPr>
            <a:r>
              <a:rPr sz="2000" b="1" u="sng" dirty="0" smtClean="0">
                <a:solidFill>
                  <a:srgbClr val="DE6E46"/>
                </a:solidFill>
              </a:rPr>
              <a:t>Bespovratna sredstva za ugošćivanje volontera </a:t>
            </a:r>
            <a:r>
              <a:rPr lang="it-IT" sz="2000" b="1" u="sng" dirty="0" smtClean="0">
                <a:solidFill>
                  <a:srgbClr val="DE6E46"/>
                </a:solidFill>
              </a:rPr>
              <a:t>:</a:t>
            </a:r>
            <a:endParaRPr sz="2000" dirty="0" smtClean="0">
              <a:solidFill>
                <a:srgbClr val="DE6E46"/>
              </a:solidFill>
            </a:endParaRPr>
          </a:p>
          <a:p>
            <a:pPr>
              <a:defRPr/>
            </a:pPr>
            <a:r>
              <a:rPr lang="it-IT" sz="2000" dirty="0" smtClean="0">
                <a:solidFill>
                  <a:srgbClr val="DE6E46"/>
                </a:solidFill>
              </a:rPr>
              <a:t> </a:t>
            </a:r>
            <a:r>
              <a:rPr sz="2000" dirty="0" smtClean="0">
                <a:solidFill>
                  <a:srgbClr val="808285"/>
                </a:solidFill>
              </a:rPr>
              <a:t>Paušalni iznos na bazi broja volontera koje ustanova</a:t>
            </a:r>
            <a:r>
              <a:rPr lang="en-GB" sz="2000" dirty="0" smtClean="0">
                <a:solidFill>
                  <a:srgbClr val="808285"/>
                </a:solidFill>
              </a:rPr>
              <a:t> </a:t>
            </a:r>
            <a:r>
              <a:rPr sz="2000" dirty="0" smtClean="0">
                <a:solidFill>
                  <a:srgbClr val="808285"/>
                </a:solidFill>
              </a:rPr>
              <a:t>ugošćuje</a:t>
            </a:r>
            <a:r>
              <a:rPr lang="en-GB" sz="2000" dirty="0" smtClean="0">
                <a:solidFill>
                  <a:srgbClr val="808285"/>
                </a:solidFill>
              </a:rPr>
              <a:t>:  </a:t>
            </a:r>
            <a:r>
              <a:rPr sz="2000" b="1" dirty="0" smtClean="0">
                <a:solidFill>
                  <a:srgbClr val="808285"/>
                </a:solidFill>
              </a:rPr>
              <a:t>390</a:t>
            </a:r>
            <a:r>
              <a:rPr lang="en-GB" sz="2000" b="1" dirty="0" smtClean="0">
                <a:solidFill>
                  <a:srgbClr val="808285"/>
                </a:solidFill>
              </a:rPr>
              <a:t> € </a:t>
            </a:r>
            <a:r>
              <a:rPr sz="2000" b="1" dirty="0" smtClean="0">
                <a:solidFill>
                  <a:srgbClr val="808285"/>
                </a:solidFill>
              </a:rPr>
              <a:t>po volonteru</a:t>
            </a:r>
            <a:endParaRPr sz="2000" dirty="0" smtClean="0">
              <a:solidFill>
                <a:srgbClr val="808285"/>
              </a:solidFill>
            </a:endParaRPr>
          </a:p>
          <a:p>
            <a:pPr>
              <a:defRPr/>
            </a:pPr>
            <a:r>
              <a:rPr sz="2000" dirty="0" smtClean="0">
                <a:solidFill>
                  <a:srgbClr val="808285"/>
                </a:solidFill>
              </a:rPr>
              <a:t>Paušalni iznos za troškove života, lokalni prijevoz, osiguranje, pripremu, prema </a:t>
            </a:r>
            <a:r>
              <a:rPr sz="2000" dirty="0" err="1" smtClean="0">
                <a:solidFill>
                  <a:srgbClr val="808285"/>
                </a:solidFill>
              </a:rPr>
              <a:t>tablici</a:t>
            </a:r>
            <a:r>
              <a:rPr sz="2000" dirty="0" smtClean="0">
                <a:solidFill>
                  <a:srgbClr val="808285"/>
                </a:solidFill>
              </a:rPr>
              <a:t> </a:t>
            </a:r>
            <a:r>
              <a:rPr sz="2000" dirty="0" err="1" smtClean="0">
                <a:solidFill>
                  <a:srgbClr val="808285"/>
                </a:solidFill>
              </a:rPr>
              <a:t>Europ</a:t>
            </a:r>
            <a:r>
              <a:rPr lang="hr-HR" sz="2000" dirty="0" smtClean="0">
                <a:solidFill>
                  <a:srgbClr val="808285"/>
                </a:solidFill>
              </a:rPr>
              <a:t>s</a:t>
            </a:r>
            <a:r>
              <a:rPr sz="2000" dirty="0" err="1" smtClean="0">
                <a:solidFill>
                  <a:srgbClr val="808285"/>
                </a:solidFill>
              </a:rPr>
              <a:t>ke</a:t>
            </a:r>
            <a:r>
              <a:rPr sz="2000" dirty="0" smtClean="0">
                <a:solidFill>
                  <a:srgbClr val="808285"/>
                </a:solidFill>
              </a:rPr>
              <a:t> </a:t>
            </a:r>
            <a:r>
              <a:rPr sz="2000" dirty="0" err="1" smtClean="0">
                <a:solidFill>
                  <a:srgbClr val="808285"/>
                </a:solidFill>
              </a:rPr>
              <a:t>komisije</a:t>
            </a:r>
            <a:r>
              <a:rPr sz="2000" dirty="0" smtClean="0">
                <a:solidFill>
                  <a:srgbClr val="808285"/>
                </a:solidFill>
              </a:rPr>
              <a:t> (</a:t>
            </a:r>
            <a:r>
              <a:rPr lang="hr-HR" sz="2000" dirty="0" smtClean="0">
                <a:solidFill>
                  <a:srgbClr val="808285"/>
                </a:solidFill>
              </a:rPr>
              <a:t>7</a:t>
            </a:r>
            <a:r>
              <a:rPr sz="2000" dirty="0" smtClean="0">
                <a:solidFill>
                  <a:srgbClr val="808285"/>
                </a:solidFill>
              </a:rPr>
              <a:t>0% najvišeg mogućeg iznosa) </a:t>
            </a:r>
            <a:r>
              <a:rPr lang="it-IT" sz="2000" b="1" dirty="0" smtClean="0">
                <a:solidFill>
                  <a:srgbClr val="808285"/>
                </a:solidFill>
                <a:effectLst>
                  <a:outerShdw blurRad="50800" dist="38100" algn="tr" rotWithShape="0">
                    <a:prstClr val="black">
                      <a:alpha val="40000"/>
                    </a:prstClr>
                  </a:outerShdw>
                </a:effectLst>
              </a:rPr>
              <a:t> </a:t>
            </a:r>
            <a:endParaRPr sz="2000" b="1" dirty="0" smtClean="0">
              <a:solidFill>
                <a:srgbClr val="808285"/>
              </a:solidFill>
              <a:effectLst>
                <a:outerShdw blurRad="50800" dist="38100" algn="tr" rotWithShape="0">
                  <a:prstClr val="black">
                    <a:alpha val="40000"/>
                  </a:prstClr>
                </a:outerShdw>
              </a:effectLst>
            </a:endParaRPr>
          </a:p>
          <a:p>
            <a:pPr>
              <a:defRPr/>
            </a:pPr>
            <a:endParaRPr sz="2000" dirty="0" smtClean="0">
              <a:solidFill>
                <a:srgbClr val="808285"/>
              </a:solidFill>
            </a:endParaRPr>
          </a:p>
          <a:p>
            <a:pPr>
              <a:defRPr/>
            </a:pPr>
            <a:r>
              <a:rPr sz="2000" b="1" dirty="0" smtClean="0">
                <a:solidFill>
                  <a:srgbClr val="DE6E46"/>
                </a:solidFill>
              </a:rPr>
              <a:t>Dani provedeni na putu</a:t>
            </a:r>
            <a:r>
              <a:rPr lang="en-GB" sz="2000" b="1" dirty="0" smtClean="0">
                <a:solidFill>
                  <a:srgbClr val="DE6E46"/>
                </a:solidFill>
              </a:rPr>
              <a:t>: </a:t>
            </a:r>
            <a:r>
              <a:rPr sz="2000" dirty="0" smtClean="0">
                <a:solidFill>
                  <a:srgbClr val="808285"/>
                </a:solidFill>
              </a:rPr>
              <a:t>moguće je financirati do dva dodatna dana na putu ukoliko je zatraženo</a:t>
            </a:r>
          </a:p>
          <a:p>
            <a:pPr>
              <a:defRPr/>
            </a:pPr>
            <a:endParaRPr sz="20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22531" name="Rectangle 2"/>
          <p:cNvSpPr>
            <a:spLocks noGrp="1" noChangeArrowheads="1"/>
          </p:cNvSpPr>
          <p:nvPr>
            <p:ph type="title" idx="4294967295"/>
          </p:nvPr>
        </p:nvSpPr>
        <p:spPr>
          <a:xfrm>
            <a:off x="2643188" y="214313"/>
            <a:ext cx="6372225" cy="857250"/>
          </a:xfrm>
        </p:spPr>
        <p:txBody>
          <a:bodyPr/>
          <a:lstStyle/>
          <a:p>
            <a:pPr algn="r" eaLnBrk="1" hangingPunct="1"/>
            <a:r>
              <a:rPr lang="sr-Latn-CS" sz="3200" smtClean="0">
                <a:solidFill>
                  <a:srgbClr val="25AFC9"/>
                </a:solidFill>
                <a:latin typeface="Arial" charset="0"/>
                <a:cs typeface="Arial" charset="0"/>
              </a:rPr>
              <a:t>Grundtvig </a:t>
            </a:r>
            <a:br>
              <a:rPr lang="sr-Latn-CS" sz="3200" smtClean="0">
                <a:solidFill>
                  <a:srgbClr val="25AFC9"/>
                </a:solidFill>
                <a:latin typeface="Arial" charset="0"/>
                <a:cs typeface="Arial" charset="0"/>
              </a:rPr>
            </a:br>
            <a:r>
              <a:rPr lang="sr-Latn-CS" sz="3200" smtClean="0">
                <a:solidFill>
                  <a:srgbClr val="25AFC9"/>
                </a:solidFill>
                <a:latin typeface="Arial" charset="0"/>
                <a:cs typeface="Arial" charset="0"/>
              </a:rPr>
              <a:t>obrazovna partnerstva</a:t>
            </a:r>
          </a:p>
        </p:txBody>
      </p:sp>
      <p:sp>
        <p:nvSpPr>
          <p:cNvPr id="22532" name="Rectangle 3"/>
          <p:cNvSpPr>
            <a:spLocks noGrp="1" noChangeArrowheads="1"/>
          </p:cNvSpPr>
          <p:nvPr>
            <p:ph type="body" idx="4294967295"/>
          </p:nvPr>
        </p:nvSpPr>
        <p:spPr>
          <a:xfrm>
            <a:off x="285750" y="1571625"/>
            <a:ext cx="8229600" cy="4340225"/>
          </a:xfrm>
        </p:spPr>
        <p:txBody>
          <a:bodyPr/>
          <a:lstStyle/>
          <a:p>
            <a:pPr eaLnBrk="1" hangingPunct="1"/>
            <a:r>
              <a:rPr lang="hr-HR" sz="2400" smtClean="0">
                <a:solidFill>
                  <a:srgbClr val="808285"/>
                </a:solidFill>
                <a:latin typeface="Arial" charset="0"/>
                <a:cs typeface="Arial" charset="0"/>
              </a:rPr>
              <a:t>Suradnja najmanje </a:t>
            </a:r>
            <a:r>
              <a:rPr lang="hr-HR" sz="2400" b="1" smtClean="0">
                <a:solidFill>
                  <a:srgbClr val="808285"/>
                </a:solidFill>
                <a:latin typeface="Arial" charset="0"/>
                <a:cs typeface="Arial" charset="0"/>
              </a:rPr>
              <a:t>3 organizacije</a:t>
            </a:r>
            <a:r>
              <a:rPr lang="hr-HR" sz="2400" smtClean="0">
                <a:solidFill>
                  <a:srgbClr val="808285"/>
                </a:solidFill>
                <a:latin typeface="Arial" charset="0"/>
                <a:cs typeface="Arial" charset="0"/>
              </a:rPr>
              <a:t> iz </a:t>
            </a:r>
            <a:r>
              <a:rPr lang="hr-HR" sz="2400" b="1" smtClean="0">
                <a:solidFill>
                  <a:srgbClr val="808285"/>
                </a:solidFill>
                <a:latin typeface="Arial" charset="0"/>
                <a:cs typeface="Arial" charset="0"/>
              </a:rPr>
              <a:t>3 države</a:t>
            </a:r>
            <a:r>
              <a:rPr lang="hr-HR" sz="2400" smtClean="0">
                <a:solidFill>
                  <a:srgbClr val="808285"/>
                </a:solidFill>
                <a:latin typeface="Arial" charset="0"/>
                <a:cs typeface="Arial" charset="0"/>
              </a:rPr>
              <a:t> koje sudjeluju u Programu za cjeloživotno učenje</a:t>
            </a:r>
          </a:p>
          <a:p>
            <a:pPr eaLnBrk="1" hangingPunct="1"/>
            <a:endParaRPr lang="hr-HR" sz="2400" smtClean="0">
              <a:solidFill>
                <a:srgbClr val="808285"/>
              </a:solidFill>
              <a:latin typeface="Arial" charset="0"/>
              <a:cs typeface="Arial" charset="0"/>
            </a:endParaRPr>
          </a:p>
          <a:p>
            <a:pPr eaLnBrk="1" hangingPunct="1"/>
            <a:r>
              <a:rPr lang="hr-HR" sz="2400" smtClean="0">
                <a:solidFill>
                  <a:srgbClr val="808285"/>
                </a:solidFill>
                <a:latin typeface="Arial" charset="0"/>
                <a:cs typeface="Arial" charset="0"/>
              </a:rPr>
              <a:t>Tema: obrazovanje odraslih</a:t>
            </a:r>
          </a:p>
          <a:p>
            <a:pPr eaLnBrk="1" hangingPunct="1"/>
            <a:endParaRPr lang="hr-HR" sz="2400" b="1" smtClean="0">
              <a:solidFill>
                <a:srgbClr val="808285"/>
              </a:solidFill>
              <a:latin typeface="Arial" charset="0"/>
              <a:cs typeface="Arial" charset="0"/>
            </a:endParaRPr>
          </a:p>
          <a:p>
            <a:pPr eaLnBrk="1" hangingPunct="1"/>
            <a:r>
              <a:rPr lang="hr-HR" sz="2400" smtClean="0">
                <a:solidFill>
                  <a:srgbClr val="808285"/>
                </a:solidFill>
                <a:latin typeface="Arial" charset="0"/>
                <a:cs typeface="Arial" charset="0"/>
              </a:rPr>
              <a:t>Broj mobilnosti: </a:t>
            </a:r>
            <a:r>
              <a:rPr lang="hr-HR" sz="2400" b="1" smtClean="0">
                <a:solidFill>
                  <a:srgbClr val="808285"/>
                </a:solidFill>
                <a:latin typeface="Arial" charset="0"/>
                <a:cs typeface="Arial" charset="0"/>
              </a:rPr>
              <a:t>4, 8, 12, 24, </a:t>
            </a:r>
            <a:r>
              <a:rPr lang="hr-HR" sz="2400" smtClean="0">
                <a:solidFill>
                  <a:srgbClr val="808285"/>
                </a:solidFill>
                <a:latin typeface="Arial" charset="0"/>
                <a:cs typeface="Arial" charset="0"/>
              </a:rPr>
              <a:t>o čemu ovisi iznos bespovratnih sredstava</a:t>
            </a:r>
          </a:p>
          <a:p>
            <a:pPr eaLnBrk="1" hangingPunct="1"/>
            <a:endParaRPr lang="hr-HR" sz="2400" smtClean="0">
              <a:solidFill>
                <a:srgbClr val="808285"/>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472488" cy="1011237"/>
          </a:xfrm>
        </p:spPr>
        <p:txBody>
          <a:bodyPr/>
          <a:lstStyle/>
          <a:p>
            <a:pPr algn="r" eaLnBrk="1" hangingPunct="1">
              <a:defRPr/>
            </a:pPr>
            <a:r>
              <a:rPr sz="3200" dirty="0" err="1" smtClean="0">
                <a:solidFill>
                  <a:srgbClr val="25AFC9"/>
                </a:solidFill>
                <a:latin typeface="+mn-lt"/>
                <a:ea typeface="+mn-ea"/>
                <a:cs typeface="+mn-cs"/>
              </a:rPr>
              <a:t>Struktura</a:t>
            </a:r>
            <a:r>
              <a:rPr sz="3200" dirty="0" smtClean="0">
                <a:solidFill>
                  <a:srgbClr val="25AFC9"/>
                </a:solidFill>
                <a:latin typeface="+mn-lt"/>
                <a:ea typeface="+mn-ea"/>
                <a:cs typeface="+mn-cs"/>
              </a:rPr>
              <a:t> </a:t>
            </a:r>
            <a:r>
              <a:rPr sz="3200" dirty="0" err="1" smtClean="0">
                <a:solidFill>
                  <a:srgbClr val="25AFC9"/>
                </a:solidFill>
                <a:latin typeface="+mn-lt"/>
                <a:ea typeface="+mn-ea"/>
                <a:cs typeface="+mn-cs"/>
              </a:rPr>
              <a:t>partnerstva</a:t>
            </a:r>
            <a:endParaRPr sz="3200" dirty="0" smtClean="0">
              <a:solidFill>
                <a:srgbClr val="25AFC9"/>
              </a:solidFill>
              <a:latin typeface="+mn-lt"/>
              <a:ea typeface="+mn-ea"/>
              <a:cs typeface="+mn-cs"/>
            </a:endParaRPr>
          </a:p>
        </p:txBody>
      </p:sp>
      <p:sp>
        <p:nvSpPr>
          <p:cNvPr id="5123" name="Rectangle 3"/>
          <p:cNvSpPr>
            <a:spLocks noGrp="1" noChangeArrowheads="1"/>
          </p:cNvSpPr>
          <p:nvPr>
            <p:ph idx="1"/>
          </p:nvPr>
        </p:nvSpPr>
        <p:spPr>
          <a:xfrm>
            <a:off x="285750" y="1285875"/>
            <a:ext cx="8229600" cy="4525963"/>
          </a:xfrm>
        </p:spPr>
        <p:txBody>
          <a:bodyPr/>
          <a:lstStyle/>
          <a:p>
            <a:pPr eaLnBrk="1" hangingPunct="1">
              <a:spcBef>
                <a:spcPts val="576"/>
              </a:spcBef>
              <a:defRPr/>
            </a:pPr>
            <a:r>
              <a:rPr sz="2400" dirty="0" smtClean="0">
                <a:solidFill>
                  <a:srgbClr val="808285"/>
                </a:solidFill>
                <a:cs typeface="Arial" pitchFamily="34" charset="0"/>
              </a:rPr>
              <a:t>3 partnerske organizacije </a:t>
            </a:r>
            <a:r>
              <a:rPr sz="2400" dirty="0" err="1" smtClean="0">
                <a:solidFill>
                  <a:srgbClr val="808285"/>
                </a:solidFill>
                <a:cs typeface="Arial" pitchFamily="34" charset="0"/>
              </a:rPr>
              <a:t>iz</a:t>
            </a:r>
            <a:r>
              <a:rPr sz="2400" dirty="0" smtClean="0">
                <a:solidFill>
                  <a:srgbClr val="808285"/>
                </a:solidFill>
                <a:cs typeface="Arial" pitchFamily="34" charset="0"/>
              </a:rPr>
              <a:t> 3 različite države, od kojih je najmanje jedna država članica EU</a:t>
            </a:r>
          </a:p>
          <a:p>
            <a:pPr eaLnBrk="1" hangingPunct="1">
              <a:spcBef>
                <a:spcPts val="576"/>
              </a:spcBef>
              <a:defRPr/>
            </a:pPr>
            <a:r>
              <a:rPr sz="2400" dirty="0" smtClean="0">
                <a:solidFill>
                  <a:srgbClr val="808285"/>
                </a:solidFill>
                <a:cs typeface="Arial" pitchFamily="34" charset="0"/>
              </a:rPr>
              <a:t>Aktivna uključenost odraslih učenika</a:t>
            </a:r>
          </a:p>
          <a:p>
            <a:pPr eaLnBrk="1" hangingPunct="1">
              <a:spcBef>
                <a:spcPts val="576"/>
              </a:spcBef>
              <a:defRPr/>
            </a:pPr>
            <a:r>
              <a:rPr sz="2400" dirty="0" smtClean="0">
                <a:solidFill>
                  <a:srgbClr val="808285"/>
                </a:solidFill>
                <a:cs typeface="Arial" pitchFamily="34" charset="0"/>
              </a:rPr>
              <a:t>Ustanova koordinator pazi na razvoj partnerstva, izvještavanje... (ne može biti hrvatska organizacija)</a:t>
            </a:r>
          </a:p>
          <a:p>
            <a:pPr eaLnBrk="1" hangingPunct="1">
              <a:spcBef>
                <a:spcPts val="576"/>
              </a:spcBef>
              <a:defRPr/>
            </a:pPr>
            <a:r>
              <a:rPr sz="2400" dirty="0" smtClean="0">
                <a:solidFill>
                  <a:srgbClr val="808285"/>
                </a:solidFill>
                <a:cs typeface="Arial" pitchFamily="34" charset="0"/>
              </a:rPr>
              <a:t>Trajanje projekta je 2 godine</a:t>
            </a:r>
          </a:p>
          <a:p>
            <a:pPr eaLnBrk="1" hangingPunct="1">
              <a:spcBef>
                <a:spcPts val="576"/>
              </a:spcBef>
              <a:defRPr/>
            </a:pPr>
            <a:r>
              <a:rPr sz="2400" dirty="0" smtClean="0">
                <a:solidFill>
                  <a:srgbClr val="808285"/>
                </a:solidFill>
                <a:cs typeface="Arial" pitchFamily="34" charset="0"/>
              </a:rPr>
              <a:t>Svaka odobrena ustanova dobija zasebni ugovor i proračun od </a:t>
            </a:r>
            <a:r>
              <a:rPr sz="2400" dirty="0" err="1" smtClean="0">
                <a:solidFill>
                  <a:srgbClr val="808285"/>
                </a:solidFill>
                <a:cs typeface="Arial" pitchFamily="34" charset="0"/>
              </a:rPr>
              <a:t>matične</a:t>
            </a:r>
            <a:r>
              <a:rPr sz="2400" dirty="0" smtClean="0">
                <a:solidFill>
                  <a:srgbClr val="808285"/>
                </a:solidFill>
                <a:cs typeface="Arial" pitchFamily="34" charset="0"/>
              </a:rPr>
              <a:t> </a:t>
            </a:r>
            <a:r>
              <a:rPr sz="2400" dirty="0" err="1" smtClean="0">
                <a:solidFill>
                  <a:srgbClr val="808285"/>
                </a:solidFill>
                <a:cs typeface="Arial" pitchFamily="34" charset="0"/>
              </a:rPr>
              <a:t>Nacionalne</a:t>
            </a:r>
            <a:r>
              <a:rPr sz="2400" dirty="0" smtClean="0">
                <a:solidFill>
                  <a:srgbClr val="808285"/>
                </a:solidFill>
                <a:cs typeface="Arial" pitchFamily="34" charset="0"/>
              </a:rPr>
              <a:t> Agencije</a:t>
            </a:r>
          </a:p>
          <a:p>
            <a:pPr eaLnBrk="1" hangingPunct="1">
              <a:spcBef>
                <a:spcPts val="576"/>
              </a:spcBef>
              <a:defRPr/>
            </a:pPr>
            <a:r>
              <a:rPr sz="2400" dirty="0" smtClean="0">
                <a:solidFill>
                  <a:srgbClr val="808285"/>
                </a:solidFill>
                <a:cs typeface="Arial" pitchFamily="34" charset="0"/>
              </a:rPr>
              <a:t>Ugovor za svakog partnera</a:t>
            </a:r>
          </a:p>
          <a:p>
            <a:pPr eaLnBrk="1" hangingPunct="1">
              <a:spcBef>
                <a:spcPts val="576"/>
              </a:spcBef>
              <a:defRPr/>
            </a:pPr>
            <a:r>
              <a:rPr sz="2400" dirty="0" smtClean="0">
                <a:solidFill>
                  <a:srgbClr val="808285"/>
                </a:solidFill>
                <a:cs typeface="Arial" pitchFamily="34" charset="0"/>
              </a:rPr>
              <a:t>Iznos finaciranja ovisi o broju planiranih mobilnosti</a:t>
            </a:r>
          </a:p>
          <a:p>
            <a:pPr eaLnBrk="1" hangingPunct="1">
              <a:spcBef>
                <a:spcPts val="576"/>
              </a:spcBef>
              <a:defRPr/>
            </a:pPr>
            <a:endParaRPr sz="2000" dirty="0" smtClean="0">
              <a:solidFill>
                <a:schemeClr val="bg1">
                  <a:lumMod val="50000"/>
                </a:schemeClr>
              </a:solidFill>
            </a:endParaRPr>
          </a:p>
          <a:p>
            <a:pPr eaLnBrk="1" hangingPunct="1">
              <a:spcBef>
                <a:spcPts val="576"/>
              </a:spcBef>
              <a:defRPr/>
            </a:pPr>
            <a:endParaRPr sz="2000" dirty="0" smtClean="0">
              <a:solidFill>
                <a:schemeClr val="bg1">
                  <a:lumMod val="50000"/>
                </a:schemeClr>
              </a:solidFill>
            </a:endParaRPr>
          </a:p>
          <a:p>
            <a:pPr eaLnBrk="1" hangingPunct="1">
              <a:spcBef>
                <a:spcPts val="576"/>
              </a:spcBef>
              <a:defRPr/>
            </a:pPr>
            <a:endParaRPr sz="2000" dirty="0" smtClean="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28938" y="142875"/>
            <a:ext cx="5964237" cy="1143000"/>
          </a:xfrm>
        </p:spPr>
        <p:txBody>
          <a:bodyPr/>
          <a:lstStyle/>
          <a:p>
            <a:pPr algn="r"/>
            <a:r>
              <a:rPr lang="sr-Latn-CS" sz="3200" smtClean="0">
                <a:solidFill>
                  <a:srgbClr val="2FB1CC"/>
                </a:solidFill>
              </a:rPr>
              <a:t>Grundtvig radionice</a:t>
            </a:r>
          </a:p>
        </p:txBody>
      </p:sp>
      <p:sp>
        <p:nvSpPr>
          <p:cNvPr id="24579" name="Content Placeholder 2"/>
          <p:cNvSpPr>
            <a:spLocks noGrp="1"/>
          </p:cNvSpPr>
          <p:nvPr>
            <p:ph idx="1"/>
          </p:nvPr>
        </p:nvSpPr>
        <p:spPr>
          <a:xfrm>
            <a:off x="457200" y="1285875"/>
            <a:ext cx="8229600" cy="4840288"/>
          </a:xfrm>
        </p:spPr>
        <p:txBody>
          <a:bodyPr/>
          <a:lstStyle/>
          <a:p>
            <a:r>
              <a:rPr lang="sr-Latn-CS" sz="2000" smtClean="0">
                <a:solidFill>
                  <a:srgbClr val="808285"/>
                </a:solidFill>
              </a:rPr>
              <a:t>organizacije koje žele organizirati radionicu</a:t>
            </a:r>
          </a:p>
          <a:p>
            <a:r>
              <a:rPr lang="sr-Latn-CS" sz="2000" smtClean="0">
                <a:solidFill>
                  <a:srgbClr val="808285"/>
                </a:solidFill>
              </a:rPr>
              <a:t>teme: </a:t>
            </a:r>
            <a:r>
              <a:rPr lang="hr-HR" sz="2000" smtClean="0">
                <a:solidFill>
                  <a:srgbClr val="808285"/>
                </a:solidFill>
              </a:rPr>
              <a:t>pismenost odraslih</a:t>
            </a:r>
            <a:endParaRPr lang="sr-Latn-CS" sz="2000" smtClean="0">
              <a:solidFill>
                <a:srgbClr val="808285"/>
              </a:solidFill>
            </a:endParaRPr>
          </a:p>
          <a:p>
            <a:r>
              <a:rPr lang="hr-HR" sz="2000" smtClean="0">
                <a:solidFill>
                  <a:srgbClr val="808285"/>
                </a:solidFill>
              </a:rPr>
              <a:t>nastavno i nenastano osoblje koje radi u području pismenosti obrazovanja odraslih</a:t>
            </a:r>
            <a:endParaRPr lang="sr-Latn-CS" sz="2000" smtClean="0">
              <a:solidFill>
                <a:srgbClr val="808285"/>
              </a:solidFill>
            </a:endParaRPr>
          </a:p>
          <a:p>
            <a:r>
              <a:rPr lang="sr-Latn-CS" sz="2000" smtClean="0">
                <a:solidFill>
                  <a:srgbClr val="808285"/>
                </a:solidFill>
              </a:rPr>
              <a:t>trajanje </a:t>
            </a:r>
            <a:r>
              <a:rPr lang="sr-Latn-CS" sz="2000" u="sng" smtClean="0">
                <a:solidFill>
                  <a:srgbClr val="808285"/>
                </a:solidFill>
              </a:rPr>
              <a:t>5 do 10 dana</a:t>
            </a:r>
          </a:p>
          <a:p>
            <a:r>
              <a:rPr lang="sr-Latn-CS" sz="2000" u="sng" smtClean="0">
                <a:solidFill>
                  <a:srgbClr val="808285"/>
                </a:solidFill>
              </a:rPr>
              <a:t>10-20 odraslih učenika</a:t>
            </a:r>
          </a:p>
          <a:p>
            <a:r>
              <a:rPr lang="sr-Latn-CS" sz="2000" smtClean="0">
                <a:solidFill>
                  <a:srgbClr val="808285"/>
                </a:solidFill>
              </a:rPr>
              <a:t>sudionici moraju biti </a:t>
            </a:r>
            <a:r>
              <a:rPr lang="sr-Latn-CS" sz="2000" u="sng" smtClean="0">
                <a:solidFill>
                  <a:srgbClr val="808285"/>
                </a:solidFill>
              </a:rPr>
              <a:t>iz barem tri različite zemlje </a:t>
            </a:r>
            <a:r>
              <a:rPr lang="sr-Latn-CS" sz="2000" smtClean="0">
                <a:solidFill>
                  <a:srgbClr val="808285"/>
                </a:solidFill>
              </a:rPr>
              <a:t>(osim Republike Hrvatske), od kojih jedna mora biti članica EU, te više od trećine sudionika ne smije biti iz iste države. </a:t>
            </a:r>
          </a:p>
          <a:p>
            <a:r>
              <a:rPr lang="sr-Latn-CS" sz="2000" smtClean="0">
                <a:solidFill>
                  <a:srgbClr val="808285"/>
                </a:solidFill>
              </a:rPr>
              <a:t>sudionici iz RH ne smiju biti u broju većem od jedne trećine ukupnog broj sudionika </a:t>
            </a:r>
          </a:p>
          <a:p>
            <a:r>
              <a:rPr lang="sr-Latn-CS" sz="2000" smtClean="0">
                <a:solidFill>
                  <a:srgbClr val="808285"/>
                </a:solidFill>
              </a:rPr>
              <a:t>u razdoblju između 01. 09. 201</a:t>
            </a:r>
            <a:r>
              <a:rPr lang="hr-HR" sz="2000" smtClean="0">
                <a:solidFill>
                  <a:srgbClr val="808285"/>
                </a:solidFill>
              </a:rPr>
              <a:t>3</a:t>
            </a:r>
            <a:r>
              <a:rPr lang="sr-Latn-CS" sz="2000" smtClean="0">
                <a:solidFill>
                  <a:srgbClr val="808285"/>
                </a:solidFill>
              </a:rPr>
              <a:t>. i  31. 08. 201</a:t>
            </a:r>
            <a:r>
              <a:rPr lang="hr-HR" sz="2000" smtClean="0">
                <a:solidFill>
                  <a:srgbClr val="808285"/>
                </a:solidFill>
              </a:rPr>
              <a:t>4</a:t>
            </a:r>
            <a:r>
              <a:rPr lang="sr-Latn-CS" sz="2000" smtClean="0">
                <a:solidFill>
                  <a:srgbClr val="808285"/>
                </a:solidFill>
              </a:rPr>
              <a:t>. </a:t>
            </a:r>
          </a:p>
          <a:p>
            <a:r>
              <a:rPr lang="sr-Latn-CS" sz="2000" smtClean="0">
                <a:solidFill>
                  <a:srgbClr val="808285"/>
                </a:solidFill>
              </a:rPr>
              <a:t>rok za prijavu </a:t>
            </a:r>
            <a:r>
              <a:rPr lang="sr-Latn-CS" sz="2000" b="1" smtClean="0">
                <a:solidFill>
                  <a:srgbClr val="808285"/>
                </a:solidFill>
              </a:rPr>
              <a:t>21.02. 201</a:t>
            </a:r>
            <a:r>
              <a:rPr lang="hr-HR" sz="2000" b="1" smtClean="0">
                <a:solidFill>
                  <a:srgbClr val="808285"/>
                </a:solidFill>
              </a:rPr>
              <a:t>3</a:t>
            </a:r>
            <a:r>
              <a:rPr lang="sr-Latn-CS" sz="2000" b="1" smtClean="0">
                <a:solidFill>
                  <a:srgbClr val="808285"/>
                </a:solidFill>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116013" y="0"/>
            <a:ext cx="7613650" cy="1143000"/>
          </a:xfrm>
        </p:spPr>
        <p:txBody>
          <a:bodyPr/>
          <a:lstStyle/>
          <a:p>
            <a:pPr algn="r" eaLnBrk="1" hangingPunct="1"/>
            <a:r>
              <a:rPr lang="sr-Latn-CS" sz="2000" b="1" smtClean="0">
                <a:solidFill>
                  <a:srgbClr val="2FB1CC"/>
                </a:solidFill>
              </a:rPr>
              <a:t>Transverzalni program</a:t>
            </a:r>
            <a:r>
              <a:rPr lang="hr-HR" sz="2000" b="1" smtClean="0">
                <a:solidFill>
                  <a:srgbClr val="2FB1CC"/>
                </a:solidFill>
              </a:rPr>
              <a:t> </a:t>
            </a:r>
            <a:r>
              <a:rPr lang="sr-Latn-CS" sz="2000" b="1" smtClean="0">
                <a:solidFill>
                  <a:srgbClr val="2FB1CC"/>
                </a:solidFill>
              </a:rPr>
              <a:t>-</a:t>
            </a:r>
            <a:r>
              <a:rPr lang="hr-HR" sz="2000" b="1" smtClean="0">
                <a:solidFill>
                  <a:srgbClr val="2FB1CC"/>
                </a:solidFill>
              </a:rPr>
              <a:t> </a:t>
            </a:r>
            <a:r>
              <a:rPr lang="sr-Latn-CS" sz="2000" b="1" smtClean="0">
                <a:solidFill>
                  <a:srgbClr val="2FB1CC"/>
                </a:solidFill>
              </a:rPr>
              <a:t>studijski posjeti</a:t>
            </a:r>
            <a:br>
              <a:rPr lang="sr-Latn-CS" sz="2000" b="1" smtClean="0">
                <a:solidFill>
                  <a:srgbClr val="2FB1CC"/>
                </a:solidFill>
              </a:rPr>
            </a:br>
            <a:r>
              <a:rPr lang="sr-Latn-CS" sz="2000" b="1" smtClean="0">
                <a:solidFill>
                  <a:srgbClr val="DE6E46"/>
                </a:solidFill>
              </a:rPr>
              <a:t>za stručnjake i donositelje odluka u </a:t>
            </a:r>
            <a:r>
              <a:rPr lang="hr-HR" sz="2000" b="1" smtClean="0">
                <a:solidFill>
                  <a:srgbClr val="DE6E46"/>
                </a:solidFill>
              </a:rPr>
              <a:t/>
            </a:r>
            <a:br>
              <a:rPr lang="hr-HR" sz="2000" b="1" smtClean="0">
                <a:solidFill>
                  <a:srgbClr val="DE6E46"/>
                </a:solidFill>
              </a:rPr>
            </a:br>
            <a:r>
              <a:rPr lang="sr-Latn-CS" sz="2000" b="1" smtClean="0">
                <a:solidFill>
                  <a:srgbClr val="DE6E46"/>
                </a:solidFill>
              </a:rPr>
              <a:t>obrazovanju i osposobljavanju</a:t>
            </a:r>
          </a:p>
        </p:txBody>
      </p:sp>
      <p:sp>
        <p:nvSpPr>
          <p:cNvPr id="24579" name="Content Placeholder 4"/>
          <p:cNvSpPr>
            <a:spLocks noGrp="1"/>
          </p:cNvSpPr>
          <p:nvPr>
            <p:ph idx="1"/>
          </p:nvPr>
        </p:nvSpPr>
        <p:spPr>
          <a:xfrm>
            <a:off x="395288" y="1052513"/>
            <a:ext cx="8229600" cy="5040312"/>
          </a:xfrm>
        </p:spPr>
        <p:txBody>
          <a:bodyPr/>
          <a:lstStyle/>
          <a:p>
            <a:pPr>
              <a:lnSpc>
                <a:spcPct val="150000"/>
              </a:lnSpc>
              <a:buFontTx/>
              <a:buNone/>
              <a:defRPr/>
            </a:pPr>
            <a:r>
              <a:rPr lang="hr-HR" sz="2000" b="1" dirty="0" smtClean="0">
                <a:solidFill>
                  <a:srgbClr val="DE6E46"/>
                </a:solidFill>
              </a:rPr>
              <a:t>Što?</a:t>
            </a:r>
          </a:p>
          <a:p>
            <a:pPr>
              <a:defRPr/>
            </a:pPr>
            <a:r>
              <a:rPr lang="hr-HR" sz="2000" dirty="0">
                <a:solidFill>
                  <a:srgbClr val="808285"/>
                </a:solidFill>
                <a:cs typeface="Calibri" pitchFamily="34" charset="0"/>
              </a:rPr>
              <a:t>k</a:t>
            </a:r>
            <a:r>
              <a:rPr lang="vi-VN" sz="2000" dirty="0" smtClean="0">
                <a:solidFill>
                  <a:srgbClr val="808285"/>
                </a:solidFill>
                <a:latin typeface="Calibri" pitchFamily="34" charset="0"/>
                <a:cs typeface="Calibri" pitchFamily="34" charset="0"/>
              </a:rPr>
              <a:t>ratkoročni </a:t>
            </a:r>
            <a:r>
              <a:rPr lang="vi-VN" sz="2000" dirty="0">
                <a:solidFill>
                  <a:srgbClr val="808285"/>
                </a:solidFill>
                <a:latin typeface="Calibri" pitchFamily="34" charset="0"/>
                <a:cs typeface="Calibri" pitchFamily="34" charset="0"/>
              </a:rPr>
              <a:t>boravak u drugoj državi sudionici </a:t>
            </a:r>
            <a:r>
              <a:rPr lang="hr-HR" sz="2000" dirty="0">
                <a:solidFill>
                  <a:srgbClr val="808285"/>
                </a:solidFill>
                <a:cs typeface="Calibri" pitchFamily="34" charset="0"/>
              </a:rPr>
              <a:t>LLP-a</a:t>
            </a:r>
            <a:r>
              <a:rPr lang="vi-VN" sz="2000" dirty="0">
                <a:solidFill>
                  <a:srgbClr val="808285"/>
                </a:solidFill>
                <a:latin typeface="Calibri" pitchFamily="34" charset="0"/>
                <a:cs typeface="Calibri" pitchFamily="34" charset="0"/>
              </a:rPr>
              <a:t> u svrhu proučavanja određenog vida cjeloživotnog učenja </a:t>
            </a:r>
            <a:endParaRPr lang="hr-HR" sz="2000" dirty="0" smtClean="0">
              <a:solidFill>
                <a:srgbClr val="808285"/>
              </a:solidFill>
              <a:cs typeface="Calibri" pitchFamily="34" charset="0"/>
            </a:endParaRPr>
          </a:p>
          <a:p>
            <a:pPr>
              <a:defRPr/>
            </a:pPr>
            <a:r>
              <a:rPr lang="vi-VN" sz="2000" dirty="0">
                <a:solidFill>
                  <a:srgbClr val="808285"/>
                </a:solidFill>
                <a:latin typeface="Calibri" pitchFamily="34" charset="0"/>
                <a:cs typeface="Calibri" pitchFamily="34" charset="0"/>
              </a:rPr>
              <a:t> </a:t>
            </a:r>
            <a:r>
              <a:rPr lang="hr-HR" sz="2000" dirty="0" smtClean="0">
                <a:solidFill>
                  <a:srgbClr val="808285"/>
                </a:solidFill>
                <a:cs typeface="Calibri" pitchFamily="34" charset="0"/>
              </a:rPr>
              <a:t>m</a:t>
            </a:r>
            <a:r>
              <a:rPr lang="vi-VN" sz="2000" dirty="0" smtClean="0">
                <a:solidFill>
                  <a:srgbClr val="808285"/>
                </a:solidFill>
                <a:latin typeface="Calibri" pitchFamily="34" charset="0"/>
                <a:cs typeface="Calibri" pitchFamily="34" charset="0"/>
              </a:rPr>
              <a:t>eđunarodna </a:t>
            </a:r>
            <a:r>
              <a:rPr lang="vi-VN" sz="2000" dirty="0">
                <a:solidFill>
                  <a:srgbClr val="808285"/>
                </a:solidFill>
                <a:latin typeface="Calibri" pitchFamily="34" charset="0"/>
                <a:cs typeface="Calibri" pitchFamily="34" charset="0"/>
              </a:rPr>
              <a:t>diskusija fokusirana na politike obrazovanja i osposobljavanja.</a:t>
            </a:r>
          </a:p>
          <a:p>
            <a:pPr>
              <a:defRPr/>
            </a:pPr>
            <a:r>
              <a:rPr lang="hr-HR" sz="2000" dirty="0" smtClean="0">
                <a:solidFill>
                  <a:srgbClr val="808285"/>
                </a:solidFill>
                <a:cs typeface="Calibri" pitchFamily="34" charset="0"/>
              </a:rPr>
              <a:t>pruža mogućnost razmjene iskustava, stjecanja novih znanja, upoznavanje uspješnih politika obrazovanja i osposobljavanja te primjera dobre prakse</a:t>
            </a:r>
            <a:r>
              <a:rPr lang="hr-HR" sz="2000" dirty="0" smtClean="0">
                <a:cs typeface="Calibri" pitchFamily="34" charset="0"/>
              </a:rPr>
              <a:t> </a:t>
            </a:r>
          </a:p>
          <a:p>
            <a:pPr>
              <a:buFontTx/>
              <a:buNone/>
              <a:defRPr/>
            </a:pPr>
            <a:r>
              <a:rPr lang="hr-HR" sz="2000" b="1" dirty="0" smtClean="0">
                <a:solidFill>
                  <a:srgbClr val="DE6E46"/>
                </a:solidFill>
              </a:rPr>
              <a:t>Za koga? </a:t>
            </a:r>
          </a:p>
          <a:p>
            <a:pPr>
              <a:defRPr/>
            </a:pPr>
            <a:r>
              <a:rPr lang="hr-HR" sz="2000" dirty="0" smtClean="0">
                <a:solidFill>
                  <a:srgbClr val="808285"/>
                </a:solidFill>
              </a:rPr>
              <a:t>za osobe odgovorne za </a:t>
            </a:r>
            <a:r>
              <a:rPr lang="hr-HR" sz="2000" dirty="0">
                <a:solidFill>
                  <a:srgbClr val="808285"/>
                </a:solidFill>
              </a:rPr>
              <a:t>razvoj </a:t>
            </a:r>
            <a:r>
              <a:rPr lang="hr-HR" sz="2000" dirty="0" smtClean="0">
                <a:solidFill>
                  <a:srgbClr val="808285"/>
                </a:solidFill>
              </a:rPr>
              <a:t>i/ili implementaciju politika </a:t>
            </a:r>
            <a:r>
              <a:rPr lang="hr-HR" sz="2000" dirty="0">
                <a:solidFill>
                  <a:srgbClr val="808285"/>
                </a:solidFill>
              </a:rPr>
              <a:t>obrazovanja i osposobljavanja na lokalnoj, regionalnoj ili nacionalnoj razini </a:t>
            </a:r>
            <a:endParaRPr lang="hr-HR" sz="2000" dirty="0" smtClean="0">
              <a:solidFill>
                <a:srgbClr val="808285"/>
              </a:solidFill>
            </a:endParaRPr>
          </a:p>
          <a:p>
            <a:pPr marL="0" indent="0">
              <a:buFontTx/>
              <a:buNone/>
              <a:defRPr/>
            </a:pPr>
            <a:r>
              <a:rPr lang="hr-HR" sz="2000" b="1" dirty="0" smtClean="0">
                <a:solidFill>
                  <a:srgbClr val="DE6E46"/>
                </a:solidFill>
              </a:rPr>
              <a:t>Koliko traje? </a:t>
            </a:r>
          </a:p>
          <a:p>
            <a:pPr>
              <a:buFontTx/>
              <a:buNone/>
              <a:defRPr/>
            </a:pPr>
            <a:r>
              <a:rPr lang="hr-HR" sz="2000" b="1" dirty="0" smtClean="0">
                <a:solidFill>
                  <a:srgbClr val="DE6E46"/>
                </a:solidFill>
              </a:rPr>
              <a:t>	</a:t>
            </a:r>
            <a:r>
              <a:rPr lang="hr-HR" sz="2000" dirty="0" smtClean="0">
                <a:solidFill>
                  <a:srgbClr val="808285"/>
                </a:solidFill>
              </a:rPr>
              <a:t>od 3 do 5 dana</a:t>
            </a:r>
          </a:p>
          <a:p>
            <a:pPr>
              <a:buFontTx/>
              <a:buNone/>
              <a:defRPr/>
            </a:pPr>
            <a:r>
              <a:rPr lang="hr-HR" sz="2000" b="1" dirty="0" smtClean="0">
                <a:solidFill>
                  <a:srgbClr val="DE6E46"/>
                </a:solidFill>
              </a:rPr>
              <a:t>Rok za prijavu:</a:t>
            </a:r>
            <a:endParaRPr lang="hr-HR" sz="2000" b="1" dirty="0">
              <a:solidFill>
                <a:srgbClr val="DE6E46"/>
              </a:solidFill>
            </a:endParaRPr>
          </a:p>
          <a:p>
            <a:pPr>
              <a:buFontTx/>
              <a:buNone/>
              <a:defRPr/>
            </a:pPr>
            <a:r>
              <a:rPr lang="hr-HR" sz="2000" dirty="0" smtClean="0"/>
              <a:t>      </a:t>
            </a:r>
            <a:r>
              <a:rPr lang="hr-HR" sz="2000" dirty="0" smtClean="0">
                <a:solidFill>
                  <a:srgbClr val="808285"/>
                </a:solidFill>
              </a:rPr>
              <a:t>1. rok: 28.3.2013., 2. rok: 15.10.2013.   </a:t>
            </a:r>
            <a:endParaRPr lang="hr-HR" sz="2000" dirty="0">
              <a:solidFill>
                <a:srgbClr val="808285"/>
              </a:solidFill>
            </a:endParaRPr>
          </a:p>
          <a:p>
            <a:pPr>
              <a:buFontTx/>
              <a:buNone/>
              <a:defRPr/>
            </a:pPr>
            <a:endParaRPr lang="hr-HR" sz="2000" dirty="0"/>
          </a:p>
          <a:p>
            <a:pPr>
              <a:buFontTx/>
              <a:buNone/>
              <a:defRPr/>
            </a:pPr>
            <a:endParaRPr lang="hr-HR" sz="2000" dirty="0" smtClean="0"/>
          </a:p>
        </p:txBody>
      </p:sp>
      <p:sp>
        <p:nvSpPr>
          <p:cNvPr id="25604" name="Pravokutnik 6"/>
          <p:cNvSpPr>
            <a:spLocks noChangeArrowheads="1"/>
          </p:cNvSpPr>
          <p:nvPr/>
        </p:nvSpPr>
        <p:spPr bwMode="auto">
          <a:xfrm>
            <a:off x="2928938" y="1643063"/>
            <a:ext cx="5000625" cy="806450"/>
          </a:xfrm>
          <a:prstGeom prst="rect">
            <a:avLst/>
          </a:prstGeom>
          <a:noFill/>
          <a:ln w="9525">
            <a:noFill/>
            <a:miter lim="800000"/>
            <a:headEnd/>
            <a:tailEnd/>
          </a:ln>
        </p:spPr>
        <p:txBody>
          <a:bodyPr>
            <a:spAutoFit/>
          </a:bodyPr>
          <a:lstStyle/>
          <a:p>
            <a:pPr>
              <a:lnSpc>
                <a:spcPct val="80000"/>
              </a:lnSpc>
            </a:pPr>
            <a:endParaRPr lang="hr-HR">
              <a:solidFill>
                <a:schemeClr val="bg2"/>
              </a:solidFill>
              <a:latin typeface="Calibri" pitchFamily="34" charset="0"/>
            </a:endParaRPr>
          </a:p>
          <a:p>
            <a:pPr>
              <a:lnSpc>
                <a:spcPct val="80000"/>
              </a:lnSpc>
            </a:pPr>
            <a:r>
              <a:rPr lang="hr-HR" sz="1600">
                <a:solidFill>
                  <a:schemeClr val="bg2"/>
                </a:solidFill>
                <a:latin typeface="Calibri" pitchFamily="34" charset="0"/>
              </a:rPr>
              <a:t> </a:t>
            </a:r>
          </a:p>
          <a:p>
            <a:pPr>
              <a:lnSpc>
                <a:spcPct val="80000"/>
              </a:lnSpc>
            </a:pPr>
            <a:endParaRPr lang="hr-HR" sz="1200">
              <a:solidFill>
                <a:schemeClr val="bg2"/>
              </a:solidFill>
              <a:latin typeface="Calibri" pitchFamily="34" charset="0"/>
            </a:endParaRPr>
          </a:p>
          <a:p>
            <a:pPr>
              <a:lnSpc>
                <a:spcPct val="80000"/>
              </a:lnSpc>
            </a:pPr>
            <a:endParaRPr lang="hr-HR" sz="1200">
              <a:solidFill>
                <a:schemeClr val="bg2"/>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785787" y="1396999"/>
          <a:ext cx="7715304" cy="4818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7" name="Title 1"/>
          <p:cNvSpPr>
            <a:spLocks noGrp="1"/>
          </p:cNvSpPr>
          <p:nvPr>
            <p:ph type="title"/>
          </p:nvPr>
        </p:nvSpPr>
        <p:spPr/>
        <p:txBody>
          <a:bodyPr/>
          <a:lstStyle/>
          <a:p>
            <a:pPr algn="r" eaLnBrk="1" hangingPunct="1"/>
            <a:r>
              <a:rPr lang="sr-Latn-CS" sz="4000" smtClean="0">
                <a:solidFill>
                  <a:srgbClr val="2FB1CC"/>
                </a:solidFill>
                <a:ea typeface="ＭＳ Ｐゴシック" pitchFamily="34" charset="-128"/>
              </a:rPr>
              <a:t>Projektni ciklus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428875" y="357188"/>
            <a:ext cx="6548438" cy="623887"/>
          </a:xfrm>
          <a:prstGeom prst="rect">
            <a:avLst/>
          </a:prstGeom>
          <a:noFill/>
          <a:ln w="9525">
            <a:noFill/>
            <a:miter lim="800000"/>
            <a:headEnd/>
            <a:tailEnd/>
          </a:ln>
        </p:spPr>
        <p:txBody>
          <a:bodyPr anchor="ctr"/>
          <a:lstStyle/>
          <a:p>
            <a:pPr algn="r" eaLnBrk="0" hangingPunct="0"/>
            <a:r>
              <a:rPr lang="hr-HR" sz="3200">
                <a:solidFill>
                  <a:srgbClr val="25AFC9"/>
                </a:solidFill>
              </a:rPr>
              <a:t>Što nakon aktivnosti?</a:t>
            </a:r>
          </a:p>
        </p:txBody>
      </p:sp>
      <p:sp>
        <p:nvSpPr>
          <p:cNvPr id="21507" name="Rectangle 4"/>
          <p:cNvSpPr>
            <a:spLocks noChangeArrowheads="1"/>
          </p:cNvSpPr>
          <p:nvPr/>
        </p:nvSpPr>
        <p:spPr bwMode="auto">
          <a:xfrm>
            <a:off x="357188" y="1214438"/>
            <a:ext cx="8572500" cy="5013325"/>
          </a:xfrm>
          <a:prstGeom prst="rect">
            <a:avLst/>
          </a:prstGeom>
          <a:noFill/>
          <a:ln w="9525">
            <a:noFill/>
            <a:miter lim="800000"/>
            <a:headEnd/>
            <a:tailEnd/>
          </a:ln>
        </p:spPr>
        <p:txBody>
          <a:bodyPr/>
          <a:lstStyle/>
          <a:p>
            <a:pPr marL="342900" indent="-342900" eaLnBrk="0" hangingPunct="0">
              <a:spcBef>
                <a:spcPct val="20000"/>
              </a:spcBef>
              <a:defRPr/>
            </a:pPr>
            <a:r>
              <a:rPr lang="hr-HR" sz="2000" dirty="0">
                <a:solidFill>
                  <a:srgbClr val="DE6E46"/>
                </a:solidFill>
                <a:latin typeface="+mj-lt"/>
                <a:ea typeface="+mj-ea"/>
                <a:cs typeface="+mj-cs"/>
              </a:rPr>
              <a:t>Završno izvješće: </a:t>
            </a:r>
            <a:r>
              <a:rPr lang="hr-HR" dirty="0">
                <a:solidFill>
                  <a:schemeClr val="bg1">
                    <a:lumMod val="50000"/>
                  </a:schemeClr>
                </a:solidFill>
                <a:cs typeface="+mn-cs"/>
              </a:rPr>
              <a:t>svi korisnici obavezni su predati završno izvješće o razini potrošnje </a:t>
            </a:r>
            <a:r>
              <a:rPr lang="hr-HR" sz="2000" dirty="0">
                <a:solidFill>
                  <a:srgbClr val="DE6E46"/>
                </a:solidFill>
                <a:latin typeface="+mj-lt"/>
                <a:ea typeface="+mj-ea"/>
                <a:cs typeface="+mj-cs"/>
              </a:rPr>
              <a:t>30/60 dana </a:t>
            </a:r>
            <a:r>
              <a:rPr lang="hr-HR" dirty="0">
                <a:solidFill>
                  <a:schemeClr val="bg1">
                    <a:lumMod val="50000"/>
                  </a:schemeClr>
                </a:solidFill>
                <a:cs typeface="+mn-cs"/>
              </a:rPr>
              <a:t>po završetku aktivnosti</a:t>
            </a:r>
          </a:p>
          <a:p>
            <a:pPr marL="342900" indent="-342900" eaLnBrk="0" hangingPunct="0">
              <a:spcBef>
                <a:spcPct val="20000"/>
              </a:spcBef>
              <a:defRPr/>
            </a:pPr>
            <a:endParaRPr lang="hr-HR" dirty="0">
              <a:solidFill>
                <a:schemeClr val="bg1">
                  <a:lumMod val="50000"/>
                </a:schemeClr>
              </a:solidFill>
              <a:cs typeface="+mn-cs"/>
            </a:endParaRPr>
          </a:p>
          <a:p>
            <a:pPr marL="342900" indent="-342900" eaLnBrk="0" hangingPunct="0">
              <a:spcBef>
                <a:spcPct val="20000"/>
              </a:spcBef>
              <a:defRPr/>
            </a:pPr>
            <a:r>
              <a:rPr lang="hr-HR" dirty="0">
                <a:solidFill>
                  <a:schemeClr val="bg1">
                    <a:lumMod val="50000"/>
                  </a:schemeClr>
                </a:solidFill>
                <a:cs typeface="+mn-cs"/>
              </a:rPr>
              <a:t>Slati: </a:t>
            </a:r>
            <a:r>
              <a:rPr lang="hr-HR" sz="2000" dirty="0">
                <a:solidFill>
                  <a:srgbClr val="DE6E46"/>
                </a:solidFill>
                <a:latin typeface="+mj-lt"/>
                <a:ea typeface="+mj-ea"/>
                <a:cs typeface="+mj-cs"/>
              </a:rPr>
              <a:t>e-mail, pošta</a:t>
            </a:r>
          </a:p>
          <a:p>
            <a:pPr marL="342900" indent="-342900" eaLnBrk="0" hangingPunct="0">
              <a:spcBef>
                <a:spcPct val="20000"/>
              </a:spcBef>
              <a:defRPr/>
            </a:pPr>
            <a:endParaRPr lang="hr-HR" dirty="0">
              <a:solidFill>
                <a:schemeClr val="bg1">
                  <a:lumMod val="50000"/>
                </a:schemeClr>
              </a:solidFill>
              <a:cs typeface="+mn-cs"/>
            </a:endParaRPr>
          </a:p>
          <a:p>
            <a:pPr marL="342900" indent="-342900" eaLnBrk="0" hangingPunct="0">
              <a:spcBef>
                <a:spcPct val="20000"/>
              </a:spcBef>
              <a:defRPr/>
            </a:pPr>
            <a:r>
              <a:rPr lang="hr-HR" sz="2000" dirty="0">
                <a:solidFill>
                  <a:srgbClr val="DE6E46"/>
                </a:solidFill>
                <a:latin typeface="+mj-lt"/>
                <a:ea typeface="+mj-ea"/>
                <a:cs typeface="+mj-cs"/>
              </a:rPr>
              <a:t>Evaluacija</a:t>
            </a:r>
            <a:r>
              <a:rPr lang="hr-HR" dirty="0">
                <a:solidFill>
                  <a:srgbClr val="DE6E46"/>
                </a:solidFill>
                <a:cs typeface="+mn-cs"/>
              </a:rPr>
              <a:t>: </a:t>
            </a:r>
            <a:r>
              <a:rPr lang="hr-HR" dirty="0">
                <a:solidFill>
                  <a:schemeClr val="bg1">
                    <a:lumMod val="50000"/>
                  </a:schemeClr>
                </a:solidFill>
                <a:cs typeface="+mn-cs"/>
              </a:rPr>
              <a:t>analiza svih troškova kako bi se odredio završni iznos granta</a:t>
            </a:r>
          </a:p>
          <a:p>
            <a:pPr marL="342900" indent="-342900" eaLnBrk="0" hangingPunct="0">
              <a:spcBef>
                <a:spcPct val="20000"/>
              </a:spcBef>
              <a:defRPr/>
            </a:pPr>
            <a:endParaRPr lang="hr-HR" dirty="0">
              <a:solidFill>
                <a:schemeClr val="bg1">
                  <a:lumMod val="50000"/>
                </a:schemeClr>
              </a:solidFill>
              <a:cs typeface="+mn-cs"/>
            </a:endParaRPr>
          </a:p>
          <a:p>
            <a:pPr marL="342900" indent="-342900" eaLnBrk="0" hangingPunct="0">
              <a:spcBef>
                <a:spcPct val="20000"/>
              </a:spcBef>
              <a:defRPr/>
            </a:pPr>
            <a:r>
              <a:rPr lang="hr-HR" dirty="0">
                <a:solidFill>
                  <a:schemeClr val="bg1">
                    <a:lumMod val="50000"/>
                  </a:schemeClr>
                </a:solidFill>
                <a:cs typeface="+mn-cs"/>
              </a:rPr>
              <a:t>Završno usklađivanje: </a:t>
            </a:r>
            <a:r>
              <a:rPr lang="hr-HR" sz="2000" dirty="0">
                <a:solidFill>
                  <a:srgbClr val="DE6E46"/>
                </a:solidFill>
                <a:latin typeface="+mj-lt"/>
                <a:ea typeface="+mj-ea"/>
                <a:cs typeface="+mj-cs"/>
              </a:rPr>
              <a:t>dodatna isplata od strane NA ili povrat sredstava od strane korisnika</a:t>
            </a:r>
          </a:p>
        </p:txBody>
      </p:sp>
      <p:pic>
        <p:nvPicPr>
          <p:cNvPr id="5" name="Picture 2"/>
          <p:cNvPicPr>
            <a:picLocks noChangeAspect="1" noChangeArrowheads="1"/>
          </p:cNvPicPr>
          <p:nvPr/>
        </p:nvPicPr>
        <p:blipFill>
          <a:blip r:embed="rId3" cstate="print"/>
          <a:srcRect/>
          <a:stretch>
            <a:fillRect/>
          </a:stretch>
        </p:blipFill>
        <p:spPr bwMode="auto">
          <a:xfrm>
            <a:off x="5857884" y="4286256"/>
            <a:ext cx="2857520" cy="1898755"/>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28938" y="142875"/>
            <a:ext cx="5964237" cy="1143000"/>
          </a:xfrm>
        </p:spPr>
        <p:txBody>
          <a:bodyPr/>
          <a:lstStyle/>
          <a:p>
            <a:pPr algn="r"/>
            <a:r>
              <a:rPr lang="sr-Latn-CS" sz="3600" smtClean="0">
                <a:solidFill>
                  <a:srgbClr val="25AFC9"/>
                </a:solidFill>
              </a:rPr>
              <a:t>Današnji program</a:t>
            </a:r>
            <a:endParaRPr lang="sr-Latn-CS" sz="3600" smtClean="0"/>
          </a:p>
        </p:txBody>
      </p:sp>
      <p:sp>
        <p:nvSpPr>
          <p:cNvPr id="10243" name="Content Placeholder 2"/>
          <p:cNvSpPr>
            <a:spLocks noGrp="1"/>
          </p:cNvSpPr>
          <p:nvPr>
            <p:ph idx="1"/>
          </p:nvPr>
        </p:nvSpPr>
        <p:spPr>
          <a:xfrm>
            <a:off x="457200" y="1412875"/>
            <a:ext cx="8229600" cy="4525963"/>
          </a:xfrm>
        </p:spPr>
        <p:txBody>
          <a:bodyPr/>
          <a:lstStyle/>
          <a:p>
            <a:pPr eaLnBrk="1" hangingPunct="1">
              <a:buFont typeface="Wingdings" pitchFamily="2" charset="2"/>
              <a:buChar char="ü"/>
            </a:pPr>
            <a:r>
              <a:rPr lang="vi-VN" smtClean="0">
                <a:solidFill>
                  <a:srgbClr val="DE6E46"/>
                </a:solidFill>
              </a:rPr>
              <a:t>O potprogramu Grundtvig</a:t>
            </a:r>
          </a:p>
          <a:p>
            <a:pPr eaLnBrk="1" hangingPunct="1">
              <a:buFont typeface="Wingdings" pitchFamily="2" charset="2"/>
              <a:buChar char="ü"/>
            </a:pPr>
            <a:r>
              <a:rPr lang="vi-VN" smtClean="0">
                <a:solidFill>
                  <a:srgbClr val="DE6E46"/>
                </a:solidFill>
              </a:rPr>
              <a:t>O aktivnostima</a:t>
            </a:r>
          </a:p>
          <a:p>
            <a:pPr eaLnBrk="1" hangingPunct="1">
              <a:buFont typeface="Wingdings" pitchFamily="2" charset="2"/>
              <a:buChar char="ü"/>
            </a:pPr>
            <a:r>
              <a:rPr lang="vi-VN" smtClean="0">
                <a:solidFill>
                  <a:srgbClr val="DE6E46"/>
                </a:solidFill>
              </a:rPr>
              <a:t>Budućnost programa za unapređivanje obrazovanja odraslih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14313" y="1339850"/>
          <a:ext cx="8572500" cy="4610100"/>
        </p:xfrm>
        <a:graphic>
          <a:graphicData uri="http://schemas.openxmlformats.org/drawingml/2006/table">
            <a:tbl>
              <a:tblPr/>
              <a:tblGrid>
                <a:gridCol w="1598941"/>
                <a:gridCol w="1821847"/>
                <a:gridCol w="1267345"/>
                <a:gridCol w="2003561"/>
                <a:gridCol w="981271"/>
                <a:gridCol w="899536"/>
              </a:tblGrid>
              <a:tr h="752834">
                <a:tc>
                  <a:txBody>
                    <a:bodyPr/>
                    <a:lstStyle/>
                    <a:p>
                      <a:pPr algn="ctr">
                        <a:lnSpc>
                          <a:spcPct val="115000"/>
                        </a:lnSpc>
                        <a:spcAft>
                          <a:spcPts val="0"/>
                        </a:spcAft>
                      </a:pPr>
                      <a:endParaRPr lang="hr-HR" sz="1000" dirty="0">
                        <a:solidFill>
                          <a:srgbClr val="808285"/>
                        </a:solidFill>
                        <a:latin typeface="Calibri"/>
                        <a:ea typeface="Calibri"/>
                        <a:cs typeface="Times New Roman"/>
                      </a:endParaRPr>
                    </a:p>
                    <a:p>
                      <a:pPr algn="ctr">
                        <a:lnSpc>
                          <a:spcPct val="115000"/>
                        </a:lnSpc>
                        <a:spcAft>
                          <a:spcPts val="0"/>
                        </a:spcAft>
                      </a:pPr>
                      <a:r>
                        <a:rPr lang="hr-HR" sz="1000" b="1" dirty="0">
                          <a:solidFill>
                            <a:srgbClr val="808285"/>
                          </a:solidFill>
                          <a:latin typeface="Arial"/>
                          <a:ea typeface="Calibri"/>
                          <a:cs typeface="Times New Roman"/>
                        </a:rPr>
                        <a:t>Aktivnost</a:t>
                      </a:r>
                      <a:endParaRPr lang="hr-HR" sz="1000" dirty="0">
                        <a:solidFill>
                          <a:srgbClr val="808285"/>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dirty="0">
                          <a:solidFill>
                            <a:srgbClr val="808285"/>
                          </a:solidFill>
                          <a:latin typeface="Arial"/>
                          <a:ea typeface="Calibri"/>
                          <a:cs typeface="Times New Roman"/>
                        </a:rPr>
                        <a:t>Krajnji rok za prijavu</a:t>
                      </a:r>
                      <a:endParaRPr lang="hr-HR" sz="1000" dirty="0">
                        <a:solidFill>
                          <a:srgbClr val="808285"/>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dirty="0">
                          <a:solidFill>
                            <a:srgbClr val="808285"/>
                          </a:solidFill>
                          <a:latin typeface="Arial"/>
                          <a:ea typeface="Calibri"/>
                          <a:cs typeface="Times New Roman"/>
                        </a:rPr>
                        <a:t>Planirana objava rezultata natječaja</a:t>
                      </a:r>
                      <a:endParaRPr lang="hr-HR" sz="1000" dirty="0">
                        <a:solidFill>
                          <a:srgbClr val="808285"/>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dirty="0">
                          <a:solidFill>
                            <a:srgbClr val="808285"/>
                          </a:solidFill>
                          <a:latin typeface="Arial"/>
                          <a:ea typeface="Calibri"/>
                          <a:cs typeface="Times New Roman"/>
                        </a:rPr>
                        <a:t>Razdoblje u kojem se mogu realizirati aktivnosti</a:t>
                      </a:r>
                      <a:endParaRPr lang="hr-HR" sz="1000" dirty="0">
                        <a:solidFill>
                          <a:srgbClr val="808285"/>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dirty="0">
                          <a:solidFill>
                            <a:srgbClr val="808285"/>
                          </a:solidFill>
                          <a:latin typeface="Arial"/>
                          <a:ea typeface="Calibri"/>
                          <a:cs typeface="Times New Roman"/>
                        </a:rPr>
                        <a:t>Najkraće trajanje aktivnosti</a:t>
                      </a:r>
                      <a:endParaRPr lang="hr-HR" sz="1000" dirty="0">
                        <a:solidFill>
                          <a:srgbClr val="808285"/>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15000"/>
                        </a:lnSpc>
                        <a:spcAft>
                          <a:spcPts val="0"/>
                        </a:spcAft>
                      </a:pPr>
                      <a:r>
                        <a:rPr lang="hr-HR" sz="1000" b="1" dirty="0">
                          <a:solidFill>
                            <a:srgbClr val="808285"/>
                          </a:solidFill>
                          <a:latin typeface="Arial"/>
                          <a:ea typeface="Calibri"/>
                          <a:cs typeface="Times New Roman"/>
                        </a:rPr>
                        <a:t>Najduže trajanje aktivnosti</a:t>
                      </a:r>
                      <a:endParaRPr lang="hr-HR" sz="1000" dirty="0">
                        <a:solidFill>
                          <a:srgbClr val="808285"/>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r>
              <a:tr h="1207325">
                <a:tc>
                  <a:txBody>
                    <a:bodyPr/>
                    <a:lstStyle/>
                    <a:p>
                      <a:pPr algn="ctr">
                        <a:lnSpc>
                          <a:spcPct val="115000"/>
                        </a:lnSpc>
                        <a:spcAft>
                          <a:spcPts val="0"/>
                        </a:spcAft>
                      </a:pPr>
                      <a:r>
                        <a:rPr lang="hr-HR" sz="1000" b="1" dirty="0">
                          <a:solidFill>
                            <a:srgbClr val="DE6E46"/>
                          </a:solidFill>
                          <a:latin typeface="Arial"/>
                          <a:ea typeface="Calibri"/>
                          <a:cs typeface="Times New Roman"/>
                        </a:rPr>
                        <a:t>Stručna usavršavanja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30.04.2013.</a:t>
                      </a:r>
                      <a:endParaRPr lang="hr-HR" sz="1000" b="1" dirty="0">
                        <a:solidFill>
                          <a:srgbClr val="DE6E46"/>
                        </a:solidFill>
                        <a:latin typeface="Calibri"/>
                        <a:ea typeface="Calibri"/>
                        <a:cs typeface="Times New Roman"/>
                      </a:endParaRPr>
                    </a:p>
                    <a:p>
                      <a:pPr algn="ctr">
                        <a:lnSpc>
                          <a:spcPct val="115000"/>
                        </a:lnSpc>
                        <a:spcAft>
                          <a:spcPts val="0"/>
                        </a:spcAft>
                      </a:pPr>
                      <a:r>
                        <a:rPr lang="hr-HR" sz="1000" b="1" dirty="0" smtClean="0">
                          <a:solidFill>
                            <a:srgbClr val="DE6E46"/>
                          </a:solidFill>
                          <a:latin typeface="Arial"/>
                          <a:ea typeface="Calibri"/>
                          <a:cs typeface="Times New Roman"/>
                        </a:rPr>
                        <a:t>17.09.2013.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U roku 10 tjedana od završetka roka za prijavu</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2</a:t>
                      </a:r>
                      <a:r>
                        <a:rPr lang="hr-HR" sz="1000" b="1" dirty="0">
                          <a:solidFill>
                            <a:srgbClr val="DE6E46"/>
                          </a:solidFill>
                          <a:latin typeface="Arial"/>
                          <a:ea typeface="Calibri"/>
                          <a:cs typeface="Times New Roman"/>
                        </a:rPr>
                        <a:t>. rok od </a:t>
                      </a:r>
                      <a:r>
                        <a:rPr lang="hr-HR" sz="1000" b="1" dirty="0" smtClean="0">
                          <a:solidFill>
                            <a:srgbClr val="DE6E46"/>
                          </a:solidFill>
                          <a:latin typeface="Arial"/>
                          <a:ea typeface="Calibri"/>
                          <a:cs typeface="Times New Roman"/>
                        </a:rPr>
                        <a:t>01.09.2013.</a:t>
                      </a:r>
                      <a:endParaRPr lang="hr-HR" sz="1000" b="1" dirty="0">
                        <a:solidFill>
                          <a:srgbClr val="DE6E46"/>
                        </a:solidFill>
                        <a:latin typeface="Calibri"/>
                        <a:ea typeface="Calibri"/>
                        <a:cs typeface="Times New Roman"/>
                      </a:endParaRPr>
                    </a:p>
                    <a:p>
                      <a:pPr algn="ctr">
                        <a:lnSpc>
                          <a:spcPct val="115000"/>
                        </a:lnSpc>
                        <a:spcAft>
                          <a:spcPts val="0"/>
                        </a:spcAft>
                      </a:pPr>
                      <a:r>
                        <a:rPr lang="hr-HR" sz="1000" b="1" dirty="0">
                          <a:solidFill>
                            <a:srgbClr val="DE6E46"/>
                          </a:solidFill>
                          <a:latin typeface="Arial"/>
                          <a:ea typeface="Calibri"/>
                          <a:cs typeface="Times New Roman"/>
                        </a:rPr>
                        <a:t>3. rok od </a:t>
                      </a:r>
                      <a:r>
                        <a:rPr lang="hr-HR" sz="1000" b="1" dirty="0" smtClean="0">
                          <a:solidFill>
                            <a:srgbClr val="DE6E46"/>
                          </a:solidFill>
                          <a:latin typeface="Arial"/>
                          <a:ea typeface="Calibri"/>
                          <a:cs typeface="Times New Roman"/>
                        </a:rPr>
                        <a:t>01.01</a:t>
                      </a:r>
                      <a:r>
                        <a:rPr lang="hr-HR" sz="1000" b="1" dirty="0">
                          <a:solidFill>
                            <a:srgbClr val="DE6E46"/>
                          </a:solidFill>
                          <a:latin typeface="Arial"/>
                          <a:ea typeface="Calibri"/>
                          <a:cs typeface="Times New Roman"/>
                        </a:rPr>
                        <a:t>. </a:t>
                      </a:r>
                      <a:r>
                        <a:rPr lang="hr-HR" sz="1000" b="1" dirty="0" smtClean="0">
                          <a:solidFill>
                            <a:srgbClr val="DE6E46"/>
                          </a:solidFill>
                          <a:latin typeface="Arial"/>
                          <a:ea typeface="Calibri"/>
                          <a:cs typeface="Times New Roman"/>
                        </a:rPr>
                        <a:t>2014.</a:t>
                      </a:r>
                      <a:endParaRPr lang="hr-HR" sz="1000" b="1" dirty="0">
                        <a:solidFill>
                          <a:srgbClr val="DE6E46"/>
                        </a:solidFill>
                        <a:latin typeface="Calibri"/>
                        <a:ea typeface="Calibri"/>
                        <a:cs typeface="Times New Roman"/>
                      </a:endParaRPr>
                    </a:p>
                    <a:p>
                      <a:pPr algn="ctr">
                        <a:lnSpc>
                          <a:spcPct val="115000"/>
                        </a:lnSpc>
                        <a:spcAft>
                          <a:spcPts val="0"/>
                        </a:spcAft>
                      </a:pPr>
                      <a:r>
                        <a:rPr lang="hr-HR" sz="1000" b="1" dirty="0">
                          <a:solidFill>
                            <a:srgbClr val="DE6E46"/>
                          </a:solidFill>
                          <a:latin typeface="Arial"/>
                          <a:ea typeface="Calibri"/>
                          <a:cs typeface="Times New Roman"/>
                        </a:rPr>
                        <a:t>Sve aktivnosti moraju započeti najkasnije </a:t>
                      </a:r>
                      <a:r>
                        <a:rPr lang="hr-HR" sz="1000" b="1" dirty="0" smtClean="0">
                          <a:solidFill>
                            <a:srgbClr val="DE6E46"/>
                          </a:solidFill>
                          <a:latin typeface="Arial"/>
                          <a:ea typeface="Calibri"/>
                          <a:cs typeface="Times New Roman"/>
                        </a:rPr>
                        <a:t>30. 04</a:t>
                      </a:r>
                      <a:r>
                        <a:rPr lang="hr-HR" sz="1000" b="1" dirty="0">
                          <a:solidFill>
                            <a:srgbClr val="DE6E46"/>
                          </a:solidFill>
                          <a:latin typeface="Arial"/>
                          <a:ea typeface="Calibri"/>
                          <a:cs typeface="Times New Roman"/>
                        </a:rPr>
                        <a:t>. </a:t>
                      </a:r>
                      <a:r>
                        <a:rPr lang="hr-HR" sz="1000" b="1" dirty="0" smtClean="0">
                          <a:solidFill>
                            <a:srgbClr val="DE6E46"/>
                          </a:solidFill>
                          <a:latin typeface="Arial"/>
                          <a:ea typeface="Calibri"/>
                          <a:cs typeface="Times New Roman"/>
                        </a:rPr>
                        <a:t>2014.</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5 dana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a:solidFill>
                            <a:srgbClr val="DE6E46"/>
                          </a:solidFill>
                          <a:latin typeface="Arial"/>
                          <a:ea typeface="Calibri"/>
                          <a:cs typeface="Times New Roman"/>
                        </a:rPr>
                        <a:t>6 tjedana</a:t>
                      </a:r>
                      <a:endParaRPr lang="hr-HR" sz="1000" b="1">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9192">
                <a:tc>
                  <a:txBody>
                    <a:bodyPr/>
                    <a:lstStyle/>
                    <a:p>
                      <a:pPr algn="ctr">
                        <a:lnSpc>
                          <a:spcPct val="115000"/>
                        </a:lnSpc>
                        <a:spcAft>
                          <a:spcPts val="0"/>
                        </a:spcAft>
                      </a:pPr>
                      <a:r>
                        <a:rPr lang="hr-HR" sz="1000" b="1" dirty="0">
                          <a:solidFill>
                            <a:srgbClr val="DE6E46"/>
                          </a:solidFill>
                          <a:latin typeface="Arial"/>
                          <a:ea typeface="Calibri"/>
                          <a:cs typeface="Times New Roman"/>
                        </a:rPr>
                        <a:t>Posjeti i razmjene</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30.04.2013.</a:t>
                      </a:r>
                      <a:endParaRPr lang="hr-HR" sz="1000" b="1" dirty="0" smtClean="0">
                        <a:solidFill>
                          <a:srgbClr val="DE6E46"/>
                        </a:solidFill>
                        <a:latin typeface="+mn-lt"/>
                        <a:ea typeface="Calibri"/>
                        <a:cs typeface="Times New Roman"/>
                      </a:endParaRPr>
                    </a:p>
                    <a:p>
                      <a:pPr algn="ctr">
                        <a:lnSpc>
                          <a:spcPct val="115000"/>
                        </a:lnSpc>
                        <a:spcAft>
                          <a:spcPts val="0"/>
                        </a:spcAft>
                      </a:pPr>
                      <a:r>
                        <a:rPr lang="hr-HR" sz="1000" b="1" dirty="0" smtClean="0">
                          <a:solidFill>
                            <a:srgbClr val="DE6E46"/>
                          </a:solidFill>
                          <a:latin typeface="Arial"/>
                          <a:ea typeface="Calibri"/>
                          <a:cs typeface="Times New Roman"/>
                        </a:rPr>
                        <a:t>17.09.2013.</a:t>
                      </a:r>
                      <a:endParaRPr lang="hr-HR" sz="1000" b="1" dirty="0">
                        <a:solidFill>
                          <a:srgbClr val="DE6E46"/>
                        </a:solidFill>
                        <a:latin typeface="+mn-lt"/>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U roku 10 tjedana od završetka roka za prijavu</a:t>
                      </a:r>
                      <a:endParaRPr lang="hr-HR" sz="1000" b="1" dirty="0">
                        <a:solidFill>
                          <a:srgbClr val="DE6E46"/>
                        </a:solidFill>
                        <a:latin typeface="+mn-lt"/>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2. rok od 01.08.2013.</a:t>
                      </a:r>
                      <a:endParaRPr lang="hr-HR" sz="1000" b="1" dirty="0" smtClean="0">
                        <a:solidFill>
                          <a:srgbClr val="DE6E46"/>
                        </a:solidFill>
                        <a:latin typeface="+mn-lt"/>
                        <a:ea typeface="Calibri"/>
                        <a:cs typeface="Times New Roman"/>
                      </a:endParaRPr>
                    </a:p>
                    <a:p>
                      <a:pPr algn="ctr">
                        <a:lnSpc>
                          <a:spcPct val="115000"/>
                        </a:lnSpc>
                        <a:spcAft>
                          <a:spcPts val="0"/>
                        </a:spcAft>
                      </a:pPr>
                      <a:r>
                        <a:rPr lang="hr-HR" sz="1000" b="1" dirty="0" smtClean="0">
                          <a:solidFill>
                            <a:srgbClr val="DE6E46"/>
                          </a:solidFill>
                          <a:latin typeface="Arial"/>
                          <a:ea typeface="Calibri"/>
                          <a:cs typeface="Times New Roman"/>
                        </a:rPr>
                        <a:t>3. rok od 15.11. 2014.</a:t>
                      </a:r>
                    </a:p>
                    <a:p>
                      <a:pPr algn="ctr">
                        <a:lnSpc>
                          <a:spcPct val="115000"/>
                        </a:lnSpc>
                        <a:spcAft>
                          <a:spcPts val="0"/>
                        </a:spcAft>
                      </a:pPr>
                      <a:r>
                        <a:rPr lang="hr-HR" sz="1000" b="1" dirty="0" smtClean="0">
                          <a:solidFill>
                            <a:srgbClr val="DE6E46"/>
                          </a:solidFill>
                          <a:latin typeface="Arial"/>
                          <a:ea typeface="Calibri"/>
                          <a:cs typeface="Times New Roman"/>
                        </a:rPr>
                        <a:t>Sve </a:t>
                      </a:r>
                      <a:r>
                        <a:rPr lang="hr-HR" sz="1000" b="1" dirty="0">
                          <a:solidFill>
                            <a:srgbClr val="DE6E46"/>
                          </a:solidFill>
                          <a:latin typeface="Arial"/>
                          <a:ea typeface="Calibri"/>
                          <a:cs typeface="Times New Roman"/>
                        </a:rPr>
                        <a:t>aktivnosti moraju započeti </a:t>
                      </a:r>
                      <a:r>
                        <a:rPr lang="hr-HR" sz="1000" b="1" dirty="0" smtClean="0">
                          <a:solidFill>
                            <a:srgbClr val="DE6E46"/>
                          </a:solidFill>
                          <a:latin typeface="Arial"/>
                          <a:ea typeface="Calibri"/>
                          <a:cs typeface="Times New Roman"/>
                        </a:rPr>
                        <a:t>najkasnije 30</a:t>
                      </a:r>
                      <a:r>
                        <a:rPr lang="hr-HR" sz="1000" b="1" dirty="0">
                          <a:solidFill>
                            <a:srgbClr val="DE6E46"/>
                          </a:solidFill>
                          <a:latin typeface="Arial"/>
                          <a:ea typeface="Calibri"/>
                          <a:cs typeface="Times New Roman"/>
                        </a:rPr>
                        <a:t>. </a:t>
                      </a:r>
                      <a:r>
                        <a:rPr lang="hr-HR" sz="1000" b="1" dirty="0" smtClean="0">
                          <a:solidFill>
                            <a:srgbClr val="DE6E46"/>
                          </a:solidFill>
                          <a:latin typeface="Arial"/>
                          <a:ea typeface="Calibri"/>
                          <a:cs typeface="Times New Roman"/>
                        </a:rPr>
                        <a:t>04</a:t>
                      </a:r>
                      <a:r>
                        <a:rPr lang="hr-HR" sz="1000" b="1" dirty="0">
                          <a:solidFill>
                            <a:srgbClr val="DE6E46"/>
                          </a:solidFill>
                          <a:latin typeface="Arial"/>
                          <a:ea typeface="Calibri"/>
                          <a:cs typeface="Times New Roman"/>
                        </a:rPr>
                        <a:t>. </a:t>
                      </a:r>
                      <a:r>
                        <a:rPr lang="hr-HR" sz="1000" b="1" dirty="0" smtClean="0">
                          <a:solidFill>
                            <a:srgbClr val="DE6E46"/>
                          </a:solidFill>
                          <a:latin typeface="Arial"/>
                          <a:ea typeface="Calibri"/>
                          <a:cs typeface="Times New Roman"/>
                        </a:rPr>
                        <a:t>2014.</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1 dan</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12 tjedana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60">
                <a:tc>
                  <a:txBody>
                    <a:bodyPr/>
                    <a:lstStyle/>
                    <a:p>
                      <a:pPr algn="ctr">
                        <a:lnSpc>
                          <a:spcPct val="115000"/>
                        </a:lnSpc>
                        <a:spcAft>
                          <a:spcPts val="0"/>
                        </a:spcAft>
                      </a:pPr>
                      <a:r>
                        <a:rPr lang="hr-HR" sz="1000" b="1" dirty="0">
                          <a:solidFill>
                            <a:srgbClr val="DE6E46"/>
                          </a:solidFill>
                          <a:latin typeface="Arial"/>
                          <a:ea typeface="Calibri"/>
                          <a:cs typeface="Times New Roman"/>
                        </a:rPr>
                        <a:t>Partnerstva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21.02.2013.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Srpanj </a:t>
                      </a:r>
                      <a:r>
                        <a:rPr lang="hr-HR" sz="1000" b="1" dirty="0" smtClean="0">
                          <a:solidFill>
                            <a:srgbClr val="DE6E46"/>
                          </a:solidFill>
                          <a:latin typeface="Arial"/>
                          <a:ea typeface="Calibri"/>
                          <a:cs typeface="Times New Roman"/>
                        </a:rPr>
                        <a:t>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01.08.2013. - 31.07.2015.</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2 godine</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2 godine</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597">
                <a:tc>
                  <a:txBody>
                    <a:bodyPr/>
                    <a:lstStyle/>
                    <a:p>
                      <a:pPr algn="ctr">
                        <a:lnSpc>
                          <a:spcPct val="115000"/>
                        </a:lnSpc>
                        <a:spcAft>
                          <a:spcPts val="0"/>
                        </a:spcAft>
                      </a:pPr>
                      <a:r>
                        <a:rPr lang="hr-HR" sz="1000" b="1" dirty="0">
                          <a:solidFill>
                            <a:srgbClr val="DE6E46"/>
                          </a:solidFill>
                          <a:latin typeface="Arial"/>
                          <a:ea typeface="Calibri"/>
                          <a:cs typeface="Times New Roman"/>
                        </a:rPr>
                        <a:t>Volonterski projekti za starije</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28.03.2013.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Lipanj </a:t>
                      </a:r>
                      <a:r>
                        <a:rPr lang="hr-HR" sz="1000" b="1" dirty="0" smtClean="0">
                          <a:solidFill>
                            <a:srgbClr val="DE6E46"/>
                          </a:solidFill>
                          <a:latin typeface="Arial"/>
                          <a:ea typeface="Calibri"/>
                          <a:cs typeface="Times New Roman"/>
                        </a:rPr>
                        <a:t>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01.08.2013. - 31.07.2015.</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2 godine</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2 godine</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597">
                <a:tc>
                  <a:txBody>
                    <a:bodyPr/>
                    <a:lstStyle/>
                    <a:p>
                      <a:pPr algn="ctr">
                        <a:lnSpc>
                          <a:spcPct val="115000"/>
                        </a:lnSpc>
                        <a:spcAft>
                          <a:spcPts val="0"/>
                        </a:spcAft>
                      </a:pPr>
                      <a:r>
                        <a:rPr lang="hr-HR" sz="1000" b="1" dirty="0">
                          <a:solidFill>
                            <a:srgbClr val="DE6E46"/>
                          </a:solidFill>
                          <a:latin typeface="Arial"/>
                          <a:ea typeface="Calibri"/>
                          <a:cs typeface="Times New Roman"/>
                        </a:rPr>
                        <a:t>Radionice</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21.02.2013.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Travanj </a:t>
                      </a:r>
                      <a:r>
                        <a:rPr lang="hr-HR" sz="1000" b="1" dirty="0" smtClean="0">
                          <a:solidFill>
                            <a:srgbClr val="DE6E46"/>
                          </a:solidFill>
                          <a:latin typeface="Arial"/>
                          <a:ea typeface="Calibri"/>
                          <a:cs typeface="Times New Roman"/>
                        </a:rPr>
                        <a:t>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01.09 </a:t>
                      </a:r>
                      <a:r>
                        <a:rPr lang="hr-HR" sz="1000" b="1" dirty="0" smtClean="0">
                          <a:solidFill>
                            <a:srgbClr val="DE6E46"/>
                          </a:solidFill>
                          <a:latin typeface="Arial"/>
                          <a:ea typeface="Calibri"/>
                          <a:cs typeface="Times New Roman"/>
                        </a:rPr>
                        <a:t>2013. </a:t>
                      </a:r>
                      <a:r>
                        <a:rPr lang="hr-HR" sz="1000" b="1" dirty="0">
                          <a:solidFill>
                            <a:srgbClr val="DE6E46"/>
                          </a:solidFill>
                          <a:latin typeface="Arial"/>
                          <a:ea typeface="Calibri"/>
                          <a:cs typeface="Times New Roman"/>
                        </a:rPr>
                        <a:t>- </a:t>
                      </a:r>
                      <a:r>
                        <a:rPr lang="hr-HR" sz="1000" b="1" dirty="0" smtClean="0">
                          <a:solidFill>
                            <a:srgbClr val="DE6E46"/>
                          </a:solidFill>
                          <a:latin typeface="Arial"/>
                          <a:ea typeface="Calibri"/>
                          <a:cs typeface="Times New Roman"/>
                        </a:rPr>
                        <a:t>31.08.2014.</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5 dana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10 dana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894">
                <a:tc>
                  <a:txBody>
                    <a:bodyPr/>
                    <a:lstStyle/>
                    <a:p>
                      <a:pPr algn="ctr">
                        <a:lnSpc>
                          <a:spcPct val="115000"/>
                        </a:lnSpc>
                        <a:spcAft>
                          <a:spcPts val="0"/>
                        </a:spcAft>
                      </a:pPr>
                      <a:r>
                        <a:rPr lang="hr-HR" sz="1000" b="1" dirty="0">
                          <a:solidFill>
                            <a:srgbClr val="DE6E46"/>
                          </a:solidFill>
                          <a:latin typeface="Arial"/>
                          <a:ea typeface="Calibri"/>
                          <a:cs typeface="Times New Roman"/>
                        </a:rPr>
                        <a:t>Asistenti</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28.03.2013.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Lipanj </a:t>
                      </a:r>
                      <a:r>
                        <a:rPr lang="hr-HR" sz="1000" b="1" dirty="0" smtClean="0">
                          <a:solidFill>
                            <a:srgbClr val="DE6E46"/>
                          </a:solidFill>
                          <a:latin typeface="Arial"/>
                          <a:ea typeface="Calibri"/>
                          <a:cs typeface="Times New Roman"/>
                        </a:rPr>
                        <a:t>2013.</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01.08. </a:t>
                      </a:r>
                      <a:r>
                        <a:rPr lang="hr-HR" sz="1000" b="1" dirty="0" smtClean="0">
                          <a:solidFill>
                            <a:srgbClr val="DE6E46"/>
                          </a:solidFill>
                          <a:latin typeface="Arial"/>
                          <a:ea typeface="Calibri"/>
                          <a:cs typeface="Times New Roman"/>
                        </a:rPr>
                        <a:t>2013. </a:t>
                      </a:r>
                      <a:r>
                        <a:rPr lang="hr-HR" sz="1000" b="1" dirty="0">
                          <a:solidFill>
                            <a:srgbClr val="DE6E46"/>
                          </a:solidFill>
                          <a:latin typeface="Arial"/>
                          <a:ea typeface="Calibri"/>
                          <a:cs typeface="Times New Roman"/>
                        </a:rPr>
                        <a:t>- 31. 07. </a:t>
                      </a:r>
                      <a:r>
                        <a:rPr lang="hr-HR" sz="1000" b="1" dirty="0" smtClean="0">
                          <a:solidFill>
                            <a:srgbClr val="DE6E46"/>
                          </a:solidFill>
                          <a:latin typeface="Arial"/>
                          <a:ea typeface="Calibri"/>
                          <a:cs typeface="Times New Roman"/>
                        </a:rPr>
                        <a:t>2014.</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smtClean="0">
                          <a:solidFill>
                            <a:srgbClr val="DE6E46"/>
                          </a:solidFill>
                          <a:latin typeface="Arial"/>
                          <a:ea typeface="Calibri"/>
                          <a:cs typeface="Times New Roman"/>
                        </a:rPr>
                        <a:t>13 tjedana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r-HR" sz="1000" b="1" dirty="0">
                          <a:solidFill>
                            <a:srgbClr val="DE6E46"/>
                          </a:solidFill>
                          <a:latin typeface="Arial"/>
                          <a:ea typeface="Calibri"/>
                          <a:cs typeface="Times New Roman"/>
                        </a:rPr>
                        <a:t>45 tjedana</a:t>
                      </a:r>
                      <a:endParaRPr lang="hr-HR" sz="1000" b="1" dirty="0">
                        <a:solidFill>
                          <a:srgbClr val="DE6E46"/>
                        </a:solidFill>
                        <a:latin typeface="Calibri"/>
                        <a:ea typeface="Calibri"/>
                        <a:cs typeface="Times New Roman"/>
                      </a:endParaRPr>
                    </a:p>
                  </a:txBody>
                  <a:tcPr marL="65329" marR="653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8732"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r>
              <a:rPr lang="hr-HR"/>
              <a:t/>
            </a:r>
            <a:br>
              <a:rPr lang="hr-HR"/>
            </a:br>
            <a:endParaRPr lang="hr-H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395288" y="1052513"/>
            <a:ext cx="8072437" cy="4824412"/>
          </a:xfrm>
        </p:spPr>
        <p:txBody>
          <a:bodyPr/>
          <a:lstStyle/>
          <a:p>
            <a:pPr eaLnBrk="1" hangingPunct="1"/>
            <a:r>
              <a:rPr lang="sr-Latn-CS" sz="3600" smtClean="0"/>
              <a:t/>
            </a:r>
            <a:br>
              <a:rPr lang="sr-Latn-CS" sz="3600" smtClean="0"/>
            </a:br>
            <a:r>
              <a:rPr lang="sr-Latn-CS" sz="3600" smtClean="0">
                <a:solidFill>
                  <a:srgbClr val="DE6E46"/>
                </a:solidFill>
              </a:rPr>
              <a:t>Novosti u programima EU za unapređivanje obrazovanja odraslih </a:t>
            </a:r>
            <a:r>
              <a:rPr lang="sr-Latn-CS" sz="3600" smtClean="0"/>
              <a:t/>
            </a:r>
            <a:br>
              <a:rPr lang="sr-Latn-CS" sz="3600" smtClean="0"/>
            </a:br>
            <a:r>
              <a:rPr lang="sr-Latn-CS" sz="3600" smtClean="0"/>
              <a:t/>
            </a:r>
            <a:br>
              <a:rPr lang="sr-Latn-CS" sz="3600" smtClean="0"/>
            </a:br>
            <a:r>
              <a:rPr lang="sr-Latn-CS" sz="3600" smtClean="0"/>
              <a:t/>
            </a:r>
            <a:br>
              <a:rPr lang="sr-Latn-CS" sz="3600" smtClean="0"/>
            </a:br>
            <a:r>
              <a:rPr lang="sr-Latn-CS" sz="3600" b="1" smtClean="0">
                <a:solidFill>
                  <a:srgbClr val="2FB1CC"/>
                </a:solidFill>
              </a:rPr>
              <a:t>Program Erasmus for all</a:t>
            </a:r>
            <a:r>
              <a:rPr lang="hr-HR" sz="3600" b="1" smtClean="0">
                <a:solidFill>
                  <a:srgbClr val="2FB1CC"/>
                </a:solidFill>
              </a:rPr>
              <a:t/>
            </a:r>
            <a:br>
              <a:rPr lang="hr-HR" sz="3600" b="1" smtClean="0">
                <a:solidFill>
                  <a:srgbClr val="2FB1CC"/>
                </a:solidFill>
              </a:rPr>
            </a:br>
            <a:r>
              <a:rPr lang="sr-Latn-CS" sz="3600" b="1" smtClean="0"/>
              <a:t/>
            </a:r>
            <a:br>
              <a:rPr lang="sr-Latn-CS" sz="3600" b="1" smtClean="0"/>
            </a:br>
            <a:endParaRPr lang="sr-Latn-CS" sz="1600" b="1"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0723" name="Rectangle 7"/>
          <p:cNvSpPr>
            <a:spLocks noGrp="1" noChangeArrowheads="1"/>
          </p:cNvSpPr>
          <p:nvPr>
            <p:ph type="ctrTitle"/>
          </p:nvPr>
        </p:nvSpPr>
        <p:spPr>
          <a:xfrm>
            <a:off x="214313" y="1285875"/>
            <a:ext cx="7772400" cy="668338"/>
          </a:xfrm>
        </p:spPr>
        <p:txBody>
          <a:bodyPr anchor="t"/>
          <a:lstStyle/>
          <a:p>
            <a:pPr algn="l" eaLnBrk="1" hangingPunct="1"/>
            <a:r>
              <a:rPr lang="hr-HR" sz="2800" smtClean="0">
                <a:solidFill>
                  <a:srgbClr val="D6570E"/>
                </a:solidFill>
              </a:rPr>
              <a:t>Erasmus for all</a:t>
            </a:r>
            <a:endParaRPr lang="sr-Latn-CS" sz="3600" smtClean="0">
              <a:solidFill>
                <a:srgbClr val="968880"/>
              </a:solidFill>
            </a:endParaRPr>
          </a:p>
        </p:txBody>
      </p:sp>
      <p:sp>
        <p:nvSpPr>
          <p:cNvPr id="4120" name="Rectangle 45"/>
          <p:cNvSpPr>
            <a:spLocks noChangeArrowheads="1"/>
          </p:cNvSpPr>
          <p:nvPr/>
        </p:nvSpPr>
        <p:spPr bwMode="auto">
          <a:xfrm>
            <a:off x="214313" y="1714500"/>
            <a:ext cx="8353425" cy="4524375"/>
          </a:xfrm>
          <a:prstGeom prst="rect">
            <a:avLst/>
          </a:prstGeom>
          <a:noFill/>
          <a:ln w="9525">
            <a:noFill/>
            <a:miter lim="800000"/>
            <a:headEnd/>
            <a:tailEnd/>
          </a:ln>
        </p:spPr>
        <p:txBody>
          <a:bodyPr>
            <a:spAutoFit/>
          </a:bodyPr>
          <a:lstStyle/>
          <a:p>
            <a:pPr marL="285750" indent="-285750">
              <a:buFont typeface="Arial" pitchFamily="34" charset="0"/>
              <a:buChar cha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Period: 2014. – 2020.</a:t>
            </a: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Erasmus for all </a:t>
            </a:r>
            <a:r>
              <a:rPr lang="vi-VN" sz="1600" dirty="0">
                <a:solidFill>
                  <a:schemeClr val="bg1">
                    <a:lumMod val="50000"/>
                  </a:schemeClr>
                </a:solidFill>
                <a:latin typeface="Arial" pitchFamily="34" charset="0"/>
                <a:cs typeface="Arial" pitchFamily="34" charset="0"/>
              </a:rPr>
              <a:t>će </a:t>
            </a:r>
            <a:r>
              <a:rPr lang="vi-VN" sz="1600" dirty="0">
                <a:solidFill>
                  <a:schemeClr val="bg1">
                    <a:lumMod val="50000"/>
                  </a:schemeClr>
                </a:solidFill>
                <a:latin typeface="Arial" pitchFamily="34" charset="0"/>
                <a:cs typeface="Arial" pitchFamily="34" charset="0"/>
              </a:rPr>
              <a:t>zamijeniti Program za cjeloživotno učenje (Erasmus, Leonardo, Comenius, Grundtvig, Transver</a:t>
            </a:r>
            <a:r>
              <a:rPr lang="hr-HR" sz="1600" dirty="0">
                <a:solidFill>
                  <a:schemeClr val="bg1">
                    <a:lumMod val="50000"/>
                  </a:schemeClr>
                </a:solidFill>
                <a:latin typeface="Arial" pitchFamily="34" charset="0"/>
                <a:cs typeface="Arial" pitchFamily="34" charset="0"/>
              </a:rPr>
              <a:t>za</a:t>
            </a:r>
            <a:r>
              <a:rPr lang="vi-VN" sz="1600" dirty="0">
                <a:solidFill>
                  <a:schemeClr val="bg1">
                    <a:lumMod val="50000"/>
                  </a:schemeClr>
                </a:solidFill>
                <a:latin typeface="Arial" pitchFamily="34" charset="0"/>
                <a:cs typeface="Arial" pitchFamily="34" charset="0"/>
              </a:rPr>
              <a:t>l</a:t>
            </a:r>
            <a:r>
              <a:rPr lang="hr-HR" sz="1600" dirty="0">
                <a:solidFill>
                  <a:schemeClr val="bg1">
                    <a:lumMod val="50000"/>
                  </a:schemeClr>
                </a:solidFill>
                <a:latin typeface="Arial" pitchFamily="34" charset="0"/>
                <a:cs typeface="Arial" pitchFamily="34" charset="0"/>
              </a:rPr>
              <a:t>ni program</a:t>
            </a:r>
            <a:r>
              <a:rPr lang="vi-VN" sz="1600" dirty="0">
                <a:solidFill>
                  <a:schemeClr val="bg1">
                    <a:lumMod val="50000"/>
                  </a:schemeClr>
                </a:solidFill>
                <a:latin typeface="Arial" pitchFamily="34" charset="0"/>
                <a:cs typeface="Arial" pitchFamily="34" charset="0"/>
              </a:rPr>
              <a:t>), program Mladi na djelu</a:t>
            </a:r>
            <a:r>
              <a:rPr lang="hr-HR" sz="1600" dirty="0">
                <a:solidFill>
                  <a:schemeClr val="bg1">
                    <a:lumMod val="50000"/>
                  </a:schemeClr>
                </a:solidFill>
                <a:latin typeface="Arial" pitchFamily="34" charset="0"/>
                <a:cs typeface="Arial" pitchFamily="34" charset="0"/>
              </a:rPr>
              <a:t> te</a:t>
            </a:r>
            <a:r>
              <a:rPr lang="vi-VN" sz="1600" dirty="0">
                <a:solidFill>
                  <a:schemeClr val="bg1">
                    <a:lumMod val="50000"/>
                  </a:schemeClr>
                </a:solidFill>
                <a:latin typeface="Arial" pitchFamily="34" charset="0"/>
                <a:cs typeface="Arial" pitchFamily="34" charset="0"/>
              </a:rPr>
              <a:t> pet </a:t>
            </a:r>
            <a:r>
              <a:rPr lang="hr-HR" sz="1600" dirty="0">
                <a:solidFill>
                  <a:schemeClr val="bg1">
                    <a:lumMod val="50000"/>
                  </a:schemeClr>
                </a:solidFill>
                <a:latin typeface="Arial" pitchFamily="34" charset="0"/>
                <a:cs typeface="Arial" pitchFamily="34" charset="0"/>
              </a:rPr>
              <a:t>programa </a:t>
            </a:r>
            <a:r>
              <a:rPr lang="vi-VN" sz="1600" dirty="0">
                <a:solidFill>
                  <a:schemeClr val="bg1">
                    <a:lumMod val="50000"/>
                  </a:schemeClr>
                </a:solidFill>
                <a:latin typeface="Arial" pitchFamily="34" charset="0"/>
                <a:cs typeface="Arial" pitchFamily="34" charset="0"/>
              </a:rPr>
              <a:t>međunarodne suradnje (Erasmus Mundus, Tempus, Alfa, Edulink i Program za suradnju s razvijenim zemljama)</a:t>
            </a:r>
            <a:endParaRPr lang="hr-HR" sz="1600" dirty="0">
              <a:solidFill>
                <a:schemeClr val="bg1">
                  <a:lumMod val="50000"/>
                </a:schemeClr>
              </a:solidFill>
              <a:latin typeface="Arial" pitchFamily="34" charset="0"/>
              <a:cs typeface="Arial" pitchFamily="34" charset="0"/>
            </a:endParaRP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pt-BR" sz="1600" dirty="0">
                <a:solidFill>
                  <a:schemeClr val="bg1">
                    <a:lumMod val="50000"/>
                  </a:schemeClr>
                </a:solidFill>
                <a:latin typeface="Arial" pitchFamily="34" charset="0"/>
                <a:cs typeface="Arial" pitchFamily="34" charset="0"/>
              </a:rPr>
              <a:t>Jed</a:t>
            </a:r>
            <a:r>
              <a:rPr lang="hr-HR" sz="1600" dirty="0">
                <a:solidFill>
                  <a:schemeClr val="bg1">
                    <a:lumMod val="50000"/>
                  </a:schemeClr>
                </a:solidFill>
                <a:latin typeface="Arial" pitchFamily="34" charset="0"/>
                <a:cs typeface="Arial" pitchFamily="34" charset="0"/>
              </a:rPr>
              <a:t>instveni</a:t>
            </a:r>
            <a:r>
              <a:rPr lang="pt-BR" sz="1600" dirty="0">
                <a:solidFill>
                  <a:schemeClr val="bg1">
                    <a:lumMod val="50000"/>
                  </a:schemeClr>
                </a:solidFill>
                <a:latin typeface="Arial" pitchFamily="34" charset="0"/>
                <a:cs typeface="Arial" pitchFamily="34" charset="0"/>
              </a:rPr>
              <a:t> </a:t>
            </a:r>
            <a:r>
              <a:rPr lang="hr-HR" sz="1600" dirty="0">
                <a:solidFill>
                  <a:schemeClr val="bg1">
                    <a:lumMod val="50000"/>
                  </a:schemeClr>
                </a:solidFill>
                <a:latin typeface="Arial" pitchFamily="34" charset="0"/>
                <a:cs typeface="Arial" pitchFamily="34" charset="0"/>
              </a:rPr>
              <a:t>način </a:t>
            </a:r>
            <a:r>
              <a:rPr lang="pt-BR" sz="1600" dirty="0">
                <a:solidFill>
                  <a:schemeClr val="bg1">
                    <a:lumMod val="50000"/>
                  </a:schemeClr>
                </a:solidFill>
                <a:latin typeface="Arial" pitchFamily="34" charset="0"/>
                <a:cs typeface="Arial" pitchFamily="34" charset="0"/>
              </a:rPr>
              <a:t>financiranja - novi pristup</a:t>
            </a:r>
            <a:endParaRPr lang="hr-HR" sz="1600" dirty="0">
              <a:solidFill>
                <a:schemeClr val="bg1">
                  <a:lumMod val="50000"/>
                </a:schemeClr>
              </a:solidFill>
              <a:latin typeface="Arial" pitchFamily="34" charset="0"/>
              <a:cs typeface="Arial" pitchFamily="34" charset="0"/>
            </a:endParaRP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Pojednostavljenje i veća učinkovitost, unificiranje mnoštva propisa i pristupa</a:t>
            </a: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Povećanje budžeta 70%, </a:t>
            </a:r>
            <a:r>
              <a:rPr lang="en-US" sz="1600" dirty="0">
                <a:solidFill>
                  <a:schemeClr val="bg1">
                    <a:lumMod val="50000"/>
                  </a:schemeClr>
                </a:solidFill>
                <a:latin typeface="Arial" pitchFamily="34" charset="0"/>
                <a:cs typeface="Arial" pitchFamily="34" charset="0"/>
              </a:rPr>
              <a:t>€19 </a:t>
            </a:r>
            <a:r>
              <a:rPr lang="hr-HR" sz="1600" dirty="0">
                <a:solidFill>
                  <a:schemeClr val="bg1">
                    <a:lumMod val="50000"/>
                  </a:schemeClr>
                </a:solidFill>
                <a:latin typeface="Arial" pitchFamily="34" charset="0"/>
                <a:cs typeface="Arial" pitchFamily="34" charset="0"/>
              </a:rPr>
              <a:t>milijardi</a:t>
            </a:r>
            <a:r>
              <a:rPr lang="en-US" sz="1600" dirty="0">
                <a:solidFill>
                  <a:schemeClr val="bg1">
                    <a:lumMod val="50000"/>
                  </a:schemeClr>
                </a:solidFill>
                <a:latin typeface="Arial" pitchFamily="34" charset="0"/>
                <a:cs typeface="Arial" pitchFamily="34" charset="0"/>
              </a:rPr>
              <a:t> (€1.8 </a:t>
            </a:r>
            <a:r>
              <a:rPr lang="hr-HR" sz="1600" dirty="0">
                <a:solidFill>
                  <a:schemeClr val="bg1">
                    <a:lumMod val="50000"/>
                  </a:schemeClr>
                </a:solidFill>
                <a:latin typeface="Arial" pitchFamily="34" charset="0"/>
                <a:cs typeface="Arial" pitchFamily="34" charset="0"/>
              </a:rPr>
              <a:t>milijardi za međunarodnu suradnju</a:t>
            </a:r>
            <a:r>
              <a:rPr lang="en-US" sz="1600" dirty="0">
                <a:solidFill>
                  <a:schemeClr val="bg1">
                    <a:lumMod val="50000"/>
                  </a:schemeClr>
                </a:solidFill>
                <a:latin typeface="Arial" pitchFamily="34" charset="0"/>
                <a:cs typeface="Arial" pitchFamily="34" charset="0"/>
              </a:rPr>
              <a:t>) </a:t>
            </a:r>
            <a:endParaRPr lang="hr-HR" sz="1600" dirty="0">
              <a:solidFill>
                <a:schemeClr val="bg1">
                  <a:lumMod val="50000"/>
                </a:schemeClr>
              </a:solidFill>
              <a:latin typeface="Arial" pitchFamily="34" charset="0"/>
              <a:cs typeface="Arial" pitchFamily="34" charset="0"/>
            </a:endParaRP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Novi program će biti otvoren za organizacije uključene u sve faze cjeloživotnog učenja - škole, sveučilišta, ustanove za obrazovanje odraslih i organizacije mladih</a:t>
            </a:r>
          </a:p>
          <a:p>
            <a:pPr>
              <a:defRPr/>
            </a:pPr>
            <a:endParaRPr lang="hr-HR" sz="1600"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sz="1600" dirty="0">
                <a:solidFill>
                  <a:schemeClr val="bg1">
                    <a:lumMod val="50000"/>
                  </a:schemeClr>
                </a:solidFill>
                <a:latin typeface="Arial" pitchFamily="34" charset="0"/>
                <a:cs typeface="Arial" pitchFamily="34" charset="0"/>
              </a:rPr>
              <a:t>Prijedlog podložan promjenama</a:t>
            </a:r>
          </a:p>
        </p:txBody>
      </p:sp>
      <p:sp>
        <p:nvSpPr>
          <p:cNvPr id="11" name="Title 1"/>
          <p:cNvSpPr txBox="1">
            <a:spLocks/>
          </p:cNvSpPr>
          <p:nvPr/>
        </p:nvSpPr>
        <p:spPr bwMode="auto">
          <a:xfrm>
            <a:off x="2500313" y="285750"/>
            <a:ext cx="6286500" cy="857250"/>
          </a:xfrm>
          <a:prstGeom prst="rect">
            <a:avLst/>
          </a:prstGeom>
          <a:noFill/>
          <a:ln w="9525">
            <a:noFill/>
            <a:miter lim="800000"/>
            <a:headEnd/>
            <a:tailEnd/>
          </a:ln>
        </p:spPr>
        <p:txBody>
          <a:bodyPr anchor="ctr"/>
          <a:lstStyle/>
          <a:p>
            <a:pPr algn="r">
              <a:defRPr/>
            </a:pPr>
            <a:r>
              <a:rPr lang="hr-HR" sz="3200" dirty="0">
                <a:solidFill>
                  <a:srgbClr val="25AFC9"/>
                </a:solidFill>
                <a:latin typeface="+mn-lt"/>
                <a:cs typeface="+mn-cs"/>
              </a:rPr>
              <a:t>Program </a:t>
            </a:r>
            <a:r>
              <a:rPr lang="hr-HR" sz="3200" dirty="0">
                <a:solidFill>
                  <a:srgbClr val="25AFC9"/>
                </a:solidFill>
                <a:latin typeface="+mn-lt"/>
                <a:cs typeface="+mn-cs"/>
              </a:rPr>
              <a:t>Erasmus for all</a:t>
            </a:r>
            <a:endParaRPr lang="hr-HR" sz="3200" dirty="0">
              <a:solidFill>
                <a:srgbClr val="25AFC9"/>
              </a:solidFill>
              <a:latin typeface="+mn-lt"/>
              <a:cs typeface="+mn-cs"/>
            </a:endParaRP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1747" name="Rectangle 7"/>
          <p:cNvSpPr>
            <a:spLocks noGrp="1" noChangeArrowheads="1"/>
          </p:cNvSpPr>
          <p:nvPr>
            <p:ph type="ctrTitle"/>
          </p:nvPr>
        </p:nvSpPr>
        <p:spPr>
          <a:xfrm>
            <a:off x="214313" y="1285875"/>
            <a:ext cx="7772400" cy="668338"/>
          </a:xfrm>
        </p:spPr>
        <p:txBody>
          <a:bodyPr anchor="t"/>
          <a:lstStyle/>
          <a:p>
            <a:pPr algn="l" eaLnBrk="1" hangingPunct="1"/>
            <a:r>
              <a:rPr lang="hr-HR" sz="2800" smtClean="0">
                <a:solidFill>
                  <a:srgbClr val="D6570E"/>
                </a:solidFill>
              </a:rPr>
              <a:t>Erasmus for all</a:t>
            </a:r>
            <a:r>
              <a:rPr lang="hr-HR" sz="3600" smtClean="0">
                <a:solidFill>
                  <a:srgbClr val="E1590D"/>
                </a:solidFill>
              </a:rPr>
              <a:t>  </a:t>
            </a:r>
            <a:endParaRPr lang="sr-Latn-CS" sz="3600" smtClean="0">
              <a:solidFill>
                <a:srgbClr val="968880"/>
              </a:solidFill>
            </a:endParaRPr>
          </a:p>
        </p:txBody>
      </p:sp>
      <p:sp>
        <p:nvSpPr>
          <p:cNvPr id="4120" name="Rectangle 45"/>
          <p:cNvSpPr>
            <a:spLocks noChangeArrowheads="1"/>
          </p:cNvSpPr>
          <p:nvPr/>
        </p:nvSpPr>
        <p:spPr bwMode="auto">
          <a:xfrm>
            <a:off x="214313" y="1714500"/>
            <a:ext cx="8353425" cy="3970338"/>
          </a:xfrm>
          <a:prstGeom prst="rect">
            <a:avLst/>
          </a:prstGeom>
          <a:noFill/>
          <a:ln w="9525">
            <a:noFill/>
            <a:miter lim="800000"/>
            <a:headEnd/>
            <a:tailEnd/>
          </a:ln>
        </p:spPr>
        <p:txBody>
          <a:bodyPr>
            <a:spAutoFit/>
          </a:bodyPr>
          <a:lstStyle/>
          <a:p>
            <a:pPr>
              <a:defRPr/>
            </a:pPr>
            <a:endParaRPr lang="hr-HR" dirty="0">
              <a:solidFill>
                <a:schemeClr val="bg1">
                  <a:lumMod val="50000"/>
                </a:schemeClr>
              </a:solidFill>
              <a:latin typeface="Arial" pitchFamily="34" charset="0"/>
              <a:cs typeface="Arial" pitchFamily="34" charset="0"/>
            </a:endParaRPr>
          </a:p>
          <a:p>
            <a:pPr>
              <a:defRPr/>
            </a:pPr>
            <a:r>
              <a:rPr lang="hr-HR" dirty="0">
                <a:solidFill>
                  <a:schemeClr val="bg1">
                    <a:lumMod val="50000"/>
                  </a:schemeClr>
                </a:solidFill>
                <a:latin typeface="Arial" pitchFamily="34" charset="0"/>
                <a:cs typeface="Arial" pitchFamily="34" charset="0"/>
              </a:rPr>
              <a:t>Tri aktivnosti:</a:t>
            </a:r>
          </a:p>
          <a:p>
            <a:pPr>
              <a:defRPr/>
            </a:pPr>
            <a:endParaRPr lang="hr-HR" dirty="0">
              <a:solidFill>
                <a:schemeClr val="bg1">
                  <a:lumMod val="50000"/>
                </a:schemeClr>
              </a:solidFill>
              <a:latin typeface="Arial" pitchFamily="34" charset="0"/>
              <a:cs typeface="Arial" pitchFamily="34" charset="0"/>
            </a:endParaRPr>
          </a:p>
          <a:p>
            <a:pPr>
              <a:defRPr/>
            </a:pPr>
            <a:r>
              <a:rPr lang="en-US" dirty="0">
                <a:solidFill>
                  <a:schemeClr val="bg1">
                    <a:lumMod val="50000"/>
                  </a:schemeClr>
                </a:solidFill>
                <a:latin typeface="Arial" pitchFamily="34" charset="0"/>
                <a:cs typeface="Arial" pitchFamily="34" charset="0"/>
              </a:rPr>
              <a:t>1. Learning Mobility of Individuals </a:t>
            </a:r>
            <a:r>
              <a:rPr lang="hr-HR" dirty="0">
                <a:solidFill>
                  <a:schemeClr val="bg1">
                    <a:lumMod val="50000"/>
                  </a:schemeClr>
                </a:solidFill>
                <a:latin typeface="Arial" pitchFamily="34" charset="0"/>
                <a:cs typeface="Arial" pitchFamily="34" charset="0"/>
              </a:rPr>
              <a:t>(Individualna mobilnost) </a:t>
            </a: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a:defRPr/>
            </a:pPr>
            <a:r>
              <a:rPr lang="en-US" dirty="0">
                <a:solidFill>
                  <a:schemeClr val="bg1">
                    <a:lumMod val="50000"/>
                  </a:schemeClr>
                </a:solidFill>
                <a:latin typeface="Arial" pitchFamily="34" charset="0"/>
                <a:cs typeface="Arial" pitchFamily="34" charset="0"/>
              </a:rPr>
              <a:t>2. Co-operation for Innovation</a:t>
            </a:r>
            <a:r>
              <a:rPr lang="hr-HR" dirty="0">
                <a:solidFill>
                  <a:schemeClr val="bg1">
                    <a:lumMod val="50000"/>
                  </a:schemeClr>
                </a:solidFill>
                <a:latin typeface="Arial" pitchFamily="34" charset="0"/>
                <a:cs typeface="Arial" pitchFamily="34" charset="0"/>
              </a:rPr>
              <a:t> a</a:t>
            </a:r>
            <a:r>
              <a:rPr lang="en-US" dirty="0" err="1">
                <a:solidFill>
                  <a:schemeClr val="bg1">
                    <a:lumMod val="50000"/>
                  </a:schemeClr>
                </a:solidFill>
                <a:latin typeface="Arial" pitchFamily="34" charset="0"/>
                <a:cs typeface="Arial" pitchFamily="34" charset="0"/>
              </a:rPr>
              <a:t>nd</a:t>
            </a:r>
            <a:r>
              <a:rPr lang="en-US" dirty="0">
                <a:solidFill>
                  <a:schemeClr val="bg1">
                    <a:lumMod val="50000"/>
                  </a:schemeClr>
                </a:solidFill>
                <a:latin typeface="Arial" pitchFamily="34" charset="0"/>
                <a:cs typeface="Arial" pitchFamily="34" charset="0"/>
              </a:rPr>
              <a:t> Good Practices </a:t>
            </a:r>
            <a:r>
              <a:rPr lang="hr-HR" dirty="0">
                <a:solidFill>
                  <a:schemeClr val="bg1">
                    <a:lumMod val="50000"/>
                  </a:schemeClr>
                </a:solidFill>
                <a:latin typeface="Arial" pitchFamily="34" charset="0"/>
                <a:cs typeface="Arial" pitchFamily="34" charset="0"/>
              </a:rPr>
              <a:t>(Suradnja za inovacije i dobre prakse)</a:t>
            </a: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a:defRPr/>
            </a:pPr>
            <a:r>
              <a:rPr lang="en-US" dirty="0">
                <a:solidFill>
                  <a:schemeClr val="bg1">
                    <a:lumMod val="50000"/>
                  </a:schemeClr>
                </a:solidFill>
                <a:latin typeface="Arial" pitchFamily="34" charset="0"/>
                <a:cs typeface="Arial" pitchFamily="34" charset="0"/>
              </a:rPr>
              <a:t>3. Support for Policy Reform </a:t>
            </a:r>
            <a:r>
              <a:rPr lang="hr-HR" dirty="0">
                <a:solidFill>
                  <a:schemeClr val="bg1">
                    <a:lumMod val="50000"/>
                  </a:schemeClr>
                </a:solidFill>
                <a:latin typeface="Arial" pitchFamily="34" charset="0"/>
                <a:cs typeface="Arial" pitchFamily="34" charset="0"/>
              </a:rPr>
              <a:t>(Podrška reformama politika)</a:t>
            </a: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dirty="0">
                <a:solidFill>
                  <a:schemeClr val="bg1">
                    <a:lumMod val="50000"/>
                  </a:schemeClr>
                </a:solidFill>
                <a:latin typeface="Arial" pitchFamily="34" charset="0"/>
                <a:cs typeface="Arial" pitchFamily="34" charset="0"/>
              </a:rPr>
              <a:t>Zasebna aktivnost za mlade također će slijediti strukturu od tri ključn</a:t>
            </a:r>
            <a:r>
              <a:rPr lang="hr-HR" dirty="0">
                <a:solidFill>
                  <a:schemeClr val="bg1">
                    <a:lumMod val="50000"/>
                  </a:schemeClr>
                </a:solidFill>
                <a:latin typeface="Arial" pitchFamily="34" charset="0"/>
                <a:cs typeface="Arial" pitchFamily="34" charset="0"/>
              </a:rPr>
              <a:t>e</a:t>
            </a:r>
            <a:r>
              <a:rPr lang="vi-VN" dirty="0">
                <a:solidFill>
                  <a:schemeClr val="bg1">
                    <a:lumMod val="50000"/>
                  </a:schemeClr>
                </a:solidFill>
                <a:latin typeface="Arial" pitchFamily="34" charset="0"/>
                <a:cs typeface="Arial" pitchFamily="34" charset="0"/>
              </a:rPr>
              <a:t> akcij</a:t>
            </a:r>
            <a:r>
              <a:rPr lang="hr-HR" dirty="0">
                <a:solidFill>
                  <a:schemeClr val="bg1">
                    <a:lumMod val="50000"/>
                  </a:schemeClr>
                </a:solidFill>
                <a:latin typeface="Arial" pitchFamily="34" charset="0"/>
                <a:cs typeface="Arial" pitchFamily="34" charset="0"/>
              </a:rPr>
              <a:t>e</a:t>
            </a:r>
            <a:r>
              <a:rPr lang="vi-VN" dirty="0">
                <a:solidFill>
                  <a:schemeClr val="bg1">
                    <a:lumMod val="50000"/>
                  </a:schemeClr>
                </a:solidFill>
                <a:latin typeface="Arial" pitchFamily="34" charset="0"/>
                <a:cs typeface="Arial" pitchFamily="34" charset="0"/>
              </a:rPr>
              <a:t>.</a:t>
            </a: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dirty="0">
                <a:solidFill>
                  <a:schemeClr val="bg1">
                    <a:lumMod val="50000"/>
                  </a:schemeClr>
                </a:solidFill>
                <a:latin typeface="Arial" pitchFamily="34" charset="0"/>
                <a:cs typeface="Arial" pitchFamily="34" charset="0"/>
              </a:rPr>
              <a:t>Države sudionice: Države članice EU, Države kandidati i potencijalni kandidati, EEA / EFTA države (Island, Lihtenštajn, Norveška i Švicarska)</a:t>
            </a:r>
          </a:p>
        </p:txBody>
      </p:sp>
      <p:sp>
        <p:nvSpPr>
          <p:cNvPr id="11" name="Title 1"/>
          <p:cNvSpPr txBox="1">
            <a:spLocks/>
          </p:cNvSpPr>
          <p:nvPr/>
        </p:nvSpPr>
        <p:spPr bwMode="auto">
          <a:xfrm>
            <a:off x="2500313" y="285750"/>
            <a:ext cx="6286500" cy="857250"/>
          </a:xfrm>
          <a:prstGeom prst="rect">
            <a:avLst/>
          </a:prstGeom>
          <a:noFill/>
          <a:ln w="9525">
            <a:noFill/>
            <a:miter lim="800000"/>
            <a:headEnd/>
            <a:tailEnd/>
          </a:ln>
        </p:spPr>
        <p:txBody>
          <a:bodyPr anchor="ctr"/>
          <a:lstStyle/>
          <a:p>
            <a:pPr algn="r">
              <a:defRPr/>
            </a:pPr>
            <a:r>
              <a:rPr lang="hr-HR" sz="3200" dirty="0">
                <a:solidFill>
                  <a:srgbClr val="25AFC9"/>
                </a:solidFill>
                <a:latin typeface="+mn-lt"/>
                <a:cs typeface="+mn-cs"/>
              </a:rPr>
              <a:t>Struktura programa</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2771" name="Rectangle 7"/>
          <p:cNvSpPr>
            <a:spLocks noGrp="1" noChangeArrowheads="1"/>
          </p:cNvSpPr>
          <p:nvPr>
            <p:ph type="ctrTitle"/>
          </p:nvPr>
        </p:nvSpPr>
        <p:spPr>
          <a:xfrm>
            <a:off x="214313" y="1285875"/>
            <a:ext cx="7772400" cy="4879975"/>
          </a:xfrm>
        </p:spPr>
        <p:txBody>
          <a:bodyPr anchor="t"/>
          <a:lstStyle/>
          <a:p>
            <a:pPr algn="l" eaLnBrk="1" hangingPunct="1"/>
            <a:r>
              <a:rPr lang="hr-HR" sz="3600" smtClean="0">
                <a:solidFill>
                  <a:srgbClr val="E1590D"/>
                </a:solidFill>
              </a:rPr>
              <a:t>  </a:t>
            </a:r>
            <a:endParaRPr lang="sr-Latn-CS" sz="3600" smtClean="0">
              <a:solidFill>
                <a:srgbClr val="968880"/>
              </a:solidFill>
            </a:endParaRPr>
          </a:p>
        </p:txBody>
      </p:sp>
      <p:sp>
        <p:nvSpPr>
          <p:cNvPr id="4120" name="Rectangle 45"/>
          <p:cNvSpPr>
            <a:spLocks noChangeArrowheads="1"/>
          </p:cNvSpPr>
          <p:nvPr/>
        </p:nvSpPr>
        <p:spPr bwMode="auto">
          <a:xfrm>
            <a:off x="214313" y="1714500"/>
            <a:ext cx="8353425" cy="3416300"/>
          </a:xfrm>
          <a:prstGeom prst="rect">
            <a:avLst/>
          </a:prstGeom>
          <a:noFill/>
          <a:ln w="9525">
            <a:noFill/>
            <a:miter lim="800000"/>
            <a:headEnd/>
            <a:tailEnd/>
          </a:ln>
        </p:spPr>
        <p:txBody>
          <a:bodyPr>
            <a:spAutoFit/>
          </a:bodyPr>
          <a:lstStyle/>
          <a:p>
            <a:pPr>
              <a:defRPr/>
            </a:pPr>
            <a:r>
              <a:rPr lang="hr-HR" dirty="0">
                <a:solidFill>
                  <a:schemeClr val="bg1">
                    <a:lumMod val="50000"/>
                  </a:schemeClr>
                </a:solidFill>
                <a:latin typeface="Arial" pitchFamily="34" charset="0"/>
                <a:cs typeface="Arial" pitchFamily="34" charset="0"/>
              </a:rPr>
              <a:t>Međunarodna </a:t>
            </a:r>
            <a:r>
              <a:rPr lang="vi-VN" dirty="0">
                <a:solidFill>
                  <a:schemeClr val="bg1">
                    <a:lumMod val="50000"/>
                  </a:schemeClr>
                </a:solidFill>
                <a:latin typeface="Arial" pitchFamily="34" charset="0"/>
                <a:cs typeface="Arial" pitchFamily="34" charset="0"/>
              </a:rPr>
              <a:t>mobilnost </a:t>
            </a:r>
            <a:r>
              <a:rPr lang="hr-HR" dirty="0">
                <a:solidFill>
                  <a:schemeClr val="bg1">
                    <a:lumMod val="50000"/>
                  </a:schemeClr>
                </a:solidFill>
                <a:latin typeface="Arial" pitchFamily="34" charset="0"/>
                <a:cs typeface="Arial" pitchFamily="34" charset="0"/>
              </a:rPr>
              <a:t>može </a:t>
            </a:r>
            <a:r>
              <a:rPr lang="vi-VN" dirty="0">
                <a:solidFill>
                  <a:schemeClr val="bg1">
                    <a:lumMod val="50000"/>
                  </a:schemeClr>
                </a:solidFill>
                <a:latin typeface="Arial" pitchFamily="34" charset="0"/>
                <a:cs typeface="Arial" pitchFamily="34" charset="0"/>
              </a:rPr>
              <a:t>poboljša</a:t>
            </a:r>
            <a:r>
              <a:rPr lang="hr-HR" dirty="0">
                <a:solidFill>
                  <a:schemeClr val="bg1">
                    <a:lumMod val="50000"/>
                  </a:schemeClr>
                </a:solidFill>
                <a:latin typeface="Arial" pitchFamily="34" charset="0"/>
                <a:cs typeface="Arial" pitchFamily="34" charset="0"/>
              </a:rPr>
              <a:t>ti</a:t>
            </a:r>
            <a:r>
              <a:rPr lang="vi-VN" dirty="0">
                <a:solidFill>
                  <a:schemeClr val="bg1">
                    <a:lumMod val="50000"/>
                  </a:schemeClr>
                </a:solidFill>
                <a:latin typeface="Arial" pitchFamily="34" charset="0"/>
                <a:cs typeface="Arial" pitchFamily="34" charset="0"/>
              </a:rPr>
              <a:t> </a:t>
            </a:r>
            <a:r>
              <a:rPr lang="hr-HR" dirty="0">
                <a:solidFill>
                  <a:schemeClr val="bg1">
                    <a:lumMod val="50000"/>
                  </a:schemeClr>
                </a:solidFill>
                <a:latin typeface="Arial" pitchFamily="34" charset="0"/>
                <a:cs typeface="Arial" pitchFamily="34" charset="0"/>
              </a:rPr>
              <a:t>profesionalne i osobne kompetencije i </a:t>
            </a:r>
            <a:r>
              <a:rPr lang="vi-VN" dirty="0">
                <a:solidFill>
                  <a:schemeClr val="bg1">
                    <a:lumMod val="50000"/>
                  </a:schemeClr>
                </a:solidFill>
                <a:latin typeface="Arial" pitchFamily="34" charset="0"/>
                <a:cs typeface="Arial" pitchFamily="34" charset="0"/>
              </a:rPr>
              <a:t>vještine </a:t>
            </a:r>
            <a:r>
              <a:rPr lang="hr-HR" dirty="0">
                <a:solidFill>
                  <a:schemeClr val="bg1">
                    <a:lumMod val="50000"/>
                  </a:schemeClr>
                </a:solidFill>
                <a:latin typeface="Arial" pitchFamily="34" charset="0"/>
                <a:cs typeface="Arial" pitchFamily="34" charset="0"/>
              </a:rPr>
              <a:t>te utjecati na zapošljivost. Želi se povećati </a:t>
            </a:r>
            <a:r>
              <a:rPr lang="vi-VN" dirty="0">
                <a:solidFill>
                  <a:schemeClr val="bg1">
                    <a:lumMod val="50000"/>
                  </a:schemeClr>
                </a:solidFill>
                <a:latin typeface="Arial" pitchFamily="34" charset="0"/>
                <a:cs typeface="Arial" pitchFamily="34" charset="0"/>
              </a:rPr>
              <a:t>mobilnost</a:t>
            </a:r>
            <a:r>
              <a:rPr lang="hr-HR" dirty="0">
                <a:solidFill>
                  <a:schemeClr val="bg1">
                    <a:lumMod val="50000"/>
                  </a:schemeClr>
                </a:solidFill>
                <a:latin typeface="Arial" pitchFamily="34" charset="0"/>
                <a:cs typeface="Arial" pitchFamily="34" charset="0"/>
              </a:rPr>
              <a:t> između</a:t>
            </a:r>
            <a:r>
              <a:rPr lang="vi-VN" dirty="0">
                <a:solidFill>
                  <a:schemeClr val="bg1">
                    <a:lumMod val="50000"/>
                  </a:schemeClr>
                </a:solidFill>
                <a:latin typeface="Arial" pitchFamily="34" charset="0"/>
                <a:cs typeface="Arial" pitchFamily="34" charset="0"/>
              </a:rPr>
              <a:t> zemalja sudionica</a:t>
            </a:r>
            <a:r>
              <a:rPr lang="hr-HR" dirty="0">
                <a:solidFill>
                  <a:schemeClr val="bg1">
                    <a:lumMod val="50000"/>
                  </a:schemeClr>
                </a:solidFill>
                <a:latin typeface="Arial" pitchFamily="34" charset="0"/>
                <a:cs typeface="Arial" pitchFamily="34" charset="0"/>
              </a:rPr>
              <a:t> programa</a:t>
            </a:r>
            <a:r>
              <a:rPr lang="vi-VN" dirty="0">
                <a:solidFill>
                  <a:schemeClr val="bg1">
                    <a:lumMod val="50000"/>
                  </a:schemeClr>
                </a:solidFill>
                <a:latin typeface="Arial" pitchFamily="34" charset="0"/>
                <a:cs typeface="Arial" pitchFamily="34" charset="0"/>
              </a:rPr>
              <a:t>. </a:t>
            </a:r>
            <a:endParaRPr lang="hr-HR" dirty="0">
              <a:solidFill>
                <a:schemeClr val="bg1">
                  <a:lumMod val="50000"/>
                </a:schemeClr>
              </a:solidFill>
              <a:latin typeface="Arial" pitchFamily="34" charset="0"/>
              <a:cs typeface="Arial" pitchFamily="34" charset="0"/>
            </a:endParaRP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b="1" i="1" dirty="0">
                <a:solidFill>
                  <a:schemeClr val="bg1">
                    <a:lumMod val="50000"/>
                  </a:schemeClr>
                </a:solidFill>
                <a:latin typeface="Arial" pitchFamily="34" charset="0"/>
                <a:cs typeface="Arial" pitchFamily="34" charset="0"/>
              </a:rPr>
              <a:t>M</a:t>
            </a:r>
            <a:r>
              <a:rPr lang="en-US" b="1" i="1" dirty="0" err="1">
                <a:solidFill>
                  <a:schemeClr val="bg1">
                    <a:lumMod val="50000"/>
                  </a:schemeClr>
                </a:solidFill>
                <a:latin typeface="Arial" pitchFamily="34" charset="0"/>
                <a:cs typeface="Arial" pitchFamily="34" charset="0"/>
              </a:rPr>
              <a:t>obilnost</a:t>
            </a:r>
            <a:r>
              <a:rPr lang="en-US" b="1" i="1" dirty="0">
                <a:solidFill>
                  <a:schemeClr val="bg1">
                    <a:lumMod val="50000"/>
                  </a:schemeClr>
                </a:solidFill>
                <a:latin typeface="Arial" pitchFamily="34" charset="0"/>
                <a:cs typeface="Arial" pitchFamily="34" charset="0"/>
              </a:rPr>
              <a:t> </a:t>
            </a:r>
            <a:r>
              <a:rPr lang="hr-HR" b="1" i="1" dirty="0">
                <a:solidFill>
                  <a:schemeClr val="bg1">
                    <a:lumMod val="50000"/>
                  </a:schemeClr>
                </a:solidFill>
                <a:latin typeface="Arial" pitchFamily="34" charset="0"/>
                <a:cs typeface="Arial" pitchFamily="34" charset="0"/>
              </a:rPr>
              <a:t>osoblja </a:t>
            </a:r>
            <a:r>
              <a:rPr lang="en-US" b="1" i="1" dirty="0">
                <a:solidFill>
                  <a:schemeClr val="bg1">
                    <a:lumMod val="50000"/>
                  </a:schemeClr>
                </a:solidFill>
                <a:latin typeface="Arial" pitchFamily="34" charset="0"/>
                <a:cs typeface="Arial" pitchFamily="34" charset="0"/>
              </a:rPr>
              <a:t>(</a:t>
            </a:r>
            <a:r>
              <a:rPr lang="en-US" b="1" i="1" dirty="0" err="1">
                <a:solidFill>
                  <a:schemeClr val="bg1">
                    <a:lumMod val="50000"/>
                  </a:schemeClr>
                </a:solidFill>
                <a:latin typeface="Arial" pitchFamily="34" charset="0"/>
                <a:cs typeface="Arial" pitchFamily="34" charset="0"/>
              </a:rPr>
              <a:t>svi</a:t>
            </a:r>
            <a:r>
              <a:rPr lang="en-US" b="1" i="1" dirty="0">
                <a:solidFill>
                  <a:schemeClr val="bg1">
                    <a:lumMod val="50000"/>
                  </a:schemeClr>
                </a:solidFill>
                <a:latin typeface="Arial" pitchFamily="34" charset="0"/>
                <a:cs typeface="Arial" pitchFamily="34" charset="0"/>
              </a:rPr>
              <a:t> </a:t>
            </a:r>
            <a:r>
              <a:rPr lang="en-US" b="1" i="1" dirty="0" err="1">
                <a:solidFill>
                  <a:schemeClr val="bg1">
                    <a:lumMod val="50000"/>
                  </a:schemeClr>
                </a:solidFill>
                <a:latin typeface="Arial" pitchFamily="34" charset="0"/>
                <a:cs typeface="Arial" pitchFamily="34" charset="0"/>
              </a:rPr>
              <a:t>sektori</a:t>
            </a:r>
            <a:r>
              <a:rPr lang="en-US" b="1" i="1" dirty="0">
                <a:solidFill>
                  <a:schemeClr val="bg1">
                    <a:lumMod val="50000"/>
                  </a:schemeClr>
                </a:solidFill>
                <a:latin typeface="Arial" pitchFamily="34" charset="0"/>
                <a:cs typeface="Arial" pitchFamily="34" charset="0"/>
              </a:rPr>
              <a:t> </a:t>
            </a:r>
            <a:r>
              <a:rPr lang="en-US" b="1" i="1" dirty="0" err="1">
                <a:solidFill>
                  <a:schemeClr val="bg1">
                    <a:lumMod val="50000"/>
                  </a:schemeClr>
                </a:solidFill>
                <a:latin typeface="Arial" pitchFamily="34" charset="0"/>
                <a:cs typeface="Arial" pitchFamily="34" charset="0"/>
              </a:rPr>
              <a:t>cjeloživotnog</a:t>
            </a:r>
            <a:r>
              <a:rPr lang="en-US" b="1" i="1" dirty="0">
                <a:solidFill>
                  <a:schemeClr val="bg1">
                    <a:lumMod val="50000"/>
                  </a:schemeClr>
                </a:solidFill>
                <a:latin typeface="Arial" pitchFamily="34" charset="0"/>
                <a:cs typeface="Arial" pitchFamily="34" charset="0"/>
              </a:rPr>
              <a:t> </a:t>
            </a:r>
            <a:r>
              <a:rPr lang="en-US" b="1" i="1" dirty="0" err="1">
                <a:solidFill>
                  <a:schemeClr val="bg1">
                    <a:lumMod val="50000"/>
                  </a:schemeClr>
                </a:solidFill>
                <a:latin typeface="Arial" pitchFamily="34" charset="0"/>
                <a:cs typeface="Arial" pitchFamily="34" charset="0"/>
              </a:rPr>
              <a:t>učenja</a:t>
            </a:r>
            <a:r>
              <a:rPr lang="en-US" b="1" i="1" dirty="0">
                <a:solidFill>
                  <a:schemeClr val="bg1">
                    <a:lumMod val="50000"/>
                  </a:schemeClr>
                </a:solidFill>
                <a:latin typeface="Arial" pitchFamily="34" charset="0"/>
                <a:cs typeface="Arial" pitchFamily="34" charset="0"/>
              </a:rPr>
              <a:t>; </a:t>
            </a:r>
            <a:r>
              <a:rPr lang="hr-HR" b="1" i="1" dirty="0">
                <a:solidFill>
                  <a:schemeClr val="bg1">
                    <a:lumMod val="50000"/>
                  </a:schemeClr>
                </a:solidFill>
                <a:latin typeface="Arial" pitchFamily="34" charset="0"/>
                <a:cs typeface="Arial" pitchFamily="34" charset="0"/>
              </a:rPr>
              <a:t>profesionalci u </a:t>
            </a:r>
            <a:r>
              <a:rPr lang="en-US" b="1" i="1" dirty="0" err="1">
                <a:solidFill>
                  <a:schemeClr val="bg1">
                    <a:lumMod val="50000"/>
                  </a:schemeClr>
                </a:solidFill>
                <a:latin typeface="Arial" pitchFamily="34" charset="0"/>
                <a:cs typeface="Arial" pitchFamily="34" charset="0"/>
              </a:rPr>
              <a:t>obrazovanj</a:t>
            </a:r>
            <a:r>
              <a:rPr lang="hr-HR" b="1" i="1" dirty="0">
                <a:solidFill>
                  <a:schemeClr val="bg1">
                    <a:lumMod val="50000"/>
                  </a:schemeClr>
                </a:solidFill>
                <a:latin typeface="Arial" pitchFamily="34" charset="0"/>
                <a:cs typeface="Arial" pitchFamily="34" charset="0"/>
              </a:rPr>
              <a:t>u</a:t>
            </a:r>
            <a:r>
              <a:rPr lang="en-US" b="1" i="1" dirty="0">
                <a:solidFill>
                  <a:schemeClr val="bg1">
                    <a:lumMod val="50000"/>
                  </a:schemeClr>
                </a:solidFill>
                <a:latin typeface="Arial" pitchFamily="34" charset="0"/>
                <a:cs typeface="Arial" pitchFamily="34" charset="0"/>
              </a:rPr>
              <a:t> i </a:t>
            </a:r>
            <a:r>
              <a:rPr lang="en-US" b="1" i="1" dirty="0" err="1">
                <a:solidFill>
                  <a:schemeClr val="bg1">
                    <a:lumMod val="50000"/>
                  </a:schemeClr>
                </a:solidFill>
                <a:latin typeface="Arial" pitchFamily="34" charset="0"/>
                <a:cs typeface="Arial" pitchFamily="34" charset="0"/>
              </a:rPr>
              <a:t>usavršavanj</a:t>
            </a:r>
            <a:r>
              <a:rPr lang="hr-HR" b="1" i="1" dirty="0">
                <a:solidFill>
                  <a:schemeClr val="bg1">
                    <a:lumMod val="50000"/>
                  </a:schemeClr>
                </a:solidFill>
                <a:latin typeface="Arial" pitchFamily="34" charset="0"/>
                <a:cs typeface="Arial" pitchFamily="34" charset="0"/>
              </a:rPr>
              <a:t>u</a:t>
            </a:r>
            <a:r>
              <a:rPr lang="en-US" b="1" i="1" dirty="0">
                <a:solidFill>
                  <a:schemeClr val="bg1">
                    <a:lumMod val="50000"/>
                  </a:schemeClr>
                </a:solidFill>
                <a:latin typeface="Arial" pitchFamily="34" charset="0"/>
                <a:cs typeface="Arial" pitchFamily="34" charset="0"/>
              </a:rPr>
              <a:t>)</a:t>
            </a:r>
            <a:r>
              <a:rPr lang="hr-HR" b="1" i="1" dirty="0">
                <a:solidFill>
                  <a:schemeClr val="bg1">
                    <a:lumMod val="50000"/>
                  </a:schemeClr>
                </a:solidFill>
                <a:latin typeface="Arial" pitchFamily="34" charset="0"/>
                <a:cs typeface="Arial" pitchFamily="34" charset="0"/>
              </a:rPr>
              <a:t> – 2 tjedna – 12 mjeseci</a:t>
            </a:r>
            <a:endParaRPr lang="en-US" b="1" i="1"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en-US" dirty="0" err="1">
                <a:solidFill>
                  <a:schemeClr val="bg1">
                    <a:lumMod val="50000"/>
                  </a:schemeClr>
                </a:solidFill>
                <a:latin typeface="Arial" pitchFamily="34" charset="0"/>
                <a:cs typeface="Arial" pitchFamily="34" charset="0"/>
              </a:rPr>
              <a:t>Mobilnost</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studenata</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studijsk</a:t>
            </a:r>
            <a:r>
              <a:rPr lang="hr-HR" dirty="0">
                <a:solidFill>
                  <a:schemeClr val="bg1">
                    <a:lumMod val="50000"/>
                  </a:schemeClr>
                </a:solidFill>
                <a:latin typeface="Arial" pitchFamily="34" charset="0"/>
                <a:cs typeface="Arial" pitchFamily="34" charset="0"/>
              </a:rPr>
              <a:t>i boravak</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pripravništvo</a:t>
            </a:r>
            <a:r>
              <a:rPr lang="en-US" dirty="0">
                <a:solidFill>
                  <a:schemeClr val="bg1">
                    <a:lumMod val="50000"/>
                  </a:schemeClr>
                </a:solidFill>
                <a:latin typeface="Arial" pitchFamily="34" charset="0"/>
                <a:cs typeface="Arial" pitchFamily="34" charset="0"/>
              </a:rPr>
              <a:t>)</a:t>
            </a:r>
          </a:p>
          <a:p>
            <a:pPr>
              <a:defRPr/>
            </a:pPr>
            <a:endParaRPr lang="en-US" dirty="0">
              <a:solidFill>
                <a:schemeClr val="bg1">
                  <a:lumMod val="50000"/>
                </a:schemeClr>
              </a:solidFill>
              <a:latin typeface="Arial" pitchFamily="34" charset="0"/>
              <a:cs typeface="Arial" pitchFamily="34" charset="0"/>
            </a:endParaRPr>
          </a:p>
          <a:p>
            <a:pPr>
              <a:defRPr/>
            </a:pPr>
            <a:endParaRPr lang="en-US"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en-US" dirty="0" err="1">
                <a:solidFill>
                  <a:schemeClr val="bg1">
                    <a:lumMod val="50000"/>
                  </a:schemeClr>
                </a:solidFill>
                <a:latin typeface="Arial" pitchFamily="34" charset="0"/>
                <a:cs typeface="Arial" pitchFamily="34" charset="0"/>
              </a:rPr>
              <a:t>Mobilnost</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studenata</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studentski</a:t>
            </a:r>
            <a:r>
              <a:rPr lang="en-US" dirty="0">
                <a:solidFill>
                  <a:schemeClr val="bg1">
                    <a:lumMod val="50000"/>
                  </a:schemeClr>
                </a:solidFill>
                <a:latin typeface="Arial" pitchFamily="34" charset="0"/>
                <a:cs typeface="Arial" pitchFamily="34" charset="0"/>
              </a:rPr>
              <a:t> </a:t>
            </a:r>
            <a:r>
              <a:rPr lang="en-US" dirty="0" err="1">
                <a:solidFill>
                  <a:schemeClr val="bg1">
                    <a:lumMod val="50000"/>
                  </a:schemeClr>
                </a:solidFill>
                <a:latin typeface="Arial" pitchFamily="34" charset="0"/>
                <a:cs typeface="Arial" pitchFamily="34" charset="0"/>
              </a:rPr>
              <a:t>kredit</a:t>
            </a:r>
            <a:r>
              <a:rPr lang="hr-HR" dirty="0">
                <a:solidFill>
                  <a:schemeClr val="bg1">
                    <a:lumMod val="50000"/>
                  </a:schemeClr>
                </a:solidFill>
                <a:latin typeface="Arial" pitchFamily="34" charset="0"/>
                <a:cs typeface="Arial" pitchFamily="34" charset="0"/>
              </a:rPr>
              <a:t>i)</a:t>
            </a:r>
            <a:endParaRPr lang="en-US"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en-US" sz="2000" dirty="0">
                <a:solidFill>
                  <a:srgbClr val="25AFC9"/>
                </a:solidFill>
                <a:latin typeface="+mn-lt"/>
                <a:cs typeface="+mn-cs"/>
              </a:rPr>
              <a:t>Learning Mobility of Individuals (</a:t>
            </a:r>
            <a:r>
              <a:rPr lang="en-US" sz="2000" dirty="0" err="1">
                <a:solidFill>
                  <a:srgbClr val="25AFC9"/>
                </a:solidFill>
                <a:latin typeface="+mn-lt"/>
                <a:cs typeface="+mn-cs"/>
              </a:rPr>
              <a:t>Individualna</a:t>
            </a:r>
            <a:r>
              <a:rPr lang="en-US" sz="2000" dirty="0">
                <a:solidFill>
                  <a:srgbClr val="25AFC9"/>
                </a:solidFill>
                <a:latin typeface="+mn-lt"/>
                <a:cs typeface="+mn-cs"/>
              </a:rPr>
              <a:t> </a:t>
            </a:r>
            <a:r>
              <a:rPr lang="en-US" sz="2000" dirty="0" err="1">
                <a:solidFill>
                  <a:srgbClr val="25AFC9"/>
                </a:solidFill>
                <a:latin typeface="+mn-lt"/>
                <a:cs typeface="+mn-cs"/>
              </a:rPr>
              <a:t>mobilnost</a:t>
            </a:r>
            <a:r>
              <a:rPr lang="en-US" sz="2000" dirty="0">
                <a:solidFill>
                  <a:srgbClr val="25AFC9"/>
                </a:solidFill>
                <a:latin typeface="+mn-lt"/>
                <a:cs typeface="+mn-cs"/>
              </a:rPr>
              <a:t>) </a:t>
            </a:r>
          </a:p>
          <a:p>
            <a:pPr algn="r">
              <a:defRPr/>
            </a:pPr>
            <a:endParaRPr lang="hr-HR" sz="3200" dirty="0">
              <a:solidFill>
                <a:srgbClr val="25AFC9"/>
              </a:solidFill>
              <a:latin typeface="+mn-lt"/>
              <a:cs typeface="+mn-cs"/>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3795" name="Rectangle 7"/>
          <p:cNvSpPr>
            <a:spLocks noGrp="1" noChangeArrowheads="1"/>
          </p:cNvSpPr>
          <p:nvPr>
            <p:ph type="ctrTitle"/>
          </p:nvPr>
        </p:nvSpPr>
        <p:spPr>
          <a:xfrm>
            <a:off x="214313" y="1285875"/>
            <a:ext cx="7772400" cy="4879975"/>
          </a:xfrm>
        </p:spPr>
        <p:txBody>
          <a:bodyPr anchor="t"/>
          <a:lstStyle/>
          <a:p>
            <a:pPr algn="l" eaLnBrk="1" hangingPunct="1"/>
            <a:r>
              <a:rPr lang="hr-HR" sz="3600" smtClean="0">
                <a:solidFill>
                  <a:srgbClr val="E1590D"/>
                </a:solidFill>
              </a:rPr>
              <a:t>  </a:t>
            </a:r>
            <a:endParaRPr lang="sr-Latn-CS" sz="3600" smtClean="0">
              <a:solidFill>
                <a:srgbClr val="968880"/>
              </a:solidFill>
            </a:endParaRPr>
          </a:p>
        </p:txBody>
      </p:sp>
      <p:sp>
        <p:nvSpPr>
          <p:cNvPr id="4120" name="Rectangle 45"/>
          <p:cNvSpPr>
            <a:spLocks noChangeArrowheads="1"/>
          </p:cNvSpPr>
          <p:nvPr/>
        </p:nvSpPr>
        <p:spPr bwMode="auto">
          <a:xfrm>
            <a:off x="179388" y="1714500"/>
            <a:ext cx="8353425" cy="3970338"/>
          </a:xfrm>
          <a:prstGeom prst="rect">
            <a:avLst/>
          </a:prstGeom>
          <a:noFill/>
          <a:ln w="9525">
            <a:noFill/>
            <a:miter lim="800000"/>
            <a:headEnd/>
            <a:tailEnd/>
          </a:ln>
        </p:spPr>
        <p:txBody>
          <a:bodyPr>
            <a:spAutoFit/>
          </a:bodyPr>
          <a:lstStyle/>
          <a:p>
            <a:pPr>
              <a:defRPr/>
            </a:pPr>
            <a:r>
              <a:rPr lang="hr-HR" dirty="0">
                <a:solidFill>
                  <a:schemeClr val="bg1">
                    <a:lumMod val="50000"/>
                  </a:schemeClr>
                </a:solidFill>
                <a:latin typeface="Arial" pitchFamily="34" charset="0"/>
                <a:cs typeface="Arial" pitchFamily="34" charset="0"/>
              </a:rPr>
              <a:t>Projekti međunarodne suradnje potiču transparentnost, inovacije i razmjene dobrih praksi u Europi.</a:t>
            </a: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i="1" dirty="0">
                <a:solidFill>
                  <a:schemeClr val="bg1">
                    <a:lumMod val="50000"/>
                  </a:schemeClr>
                </a:solidFill>
                <a:latin typeface="Arial" pitchFamily="34" charset="0"/>
                <a:cs typeface="Arial" pitchFamily="34" charset="0"/>
              </a:rPr>
              <a:t>Strateška partnerstva (partnerstva i veliki transnacionalni projek</a:t>
            </a:r>
            <a:r>
              <a:rPr lang="hr-HR" b="1" i="1" dirty="0">
                <a:solidFill>
                  <a:schemeClr val="bg1">
                    <a:lumMod val="50000"/>
                  </a:schemeClr>
                </a:solidFill>
                <a:latin typeface="Arial" pitchFamily="34" charset="0"/>
                <a:cs typeface="Arial" pitchFamily="34" charset="0"/>
              </a:rPr>
              <a:t>ti</a:t>
            </a:r>
            <a:r>
              <a:rPr lang="vi-VN" b="1" i="1" dirty="0">
                <a:solidFill>
                  <a:schemeClr val="bg1">
                    <a:lumMod val="50000"/>
                  </a:schemeClr>
                </a:solidFill>
                <a:latin typeface="Arial" pitchFamily="34" charset="0"/>
                <a:cs typeface="Arial" pitchFamily="34" charset="0"/>
              </a:rPr>
              <a:t>)</a:t>
            </a:r>
          </a:p>
          <a:p>
            <a:pPr>
              <a:defRPr/>
            </a:pPr>
            <a:endParaRPr lang="vi-VN" dirty="0">
              <a:solidFill>
                <a:schemeClr val="bg1">
                  <a:lumMod val="50000"/>
                </a:schemeClr>
              </a:solidFill>
              <a:latin typeface="Arial" pitchFamily="34" charset="0"/>
              <a:cs typeface="Arial" pitchFamily="34" charset="0"/>
            </a:endParaRPr>
          </a:p>
          <a:p>
            <a:pPr>
              <a:defRPr/>
            </a:pPr>
            <a:endParaRPr lang="vi-VN"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dirty="0">
                <a:solidFill>
                  <a:schemeClr val="bg1">
                    <a:lumMod val="50000"/>
                  </a:schemeClr>
                </a:solidFill>
                <a:latin typeface="Arial" pitchFamily="34" charset="0"/>
                <a:cs typeface="Arial" pitchFamily="34" charset="0"/>
              </a:rPr>
              <a:t>S</a:t>
            </a:r>
            <a:r>
              <a:rPr lang="vi-VN" dirty="0">
                <a:solidFill>
                  <a:schemeClr val="bg1">
                    <a:lumMod val="50000"/>
                  </a:schemeClr>
                </a:solidFill>
                <a:latin typeface="Arial" pitchFamily="34" charset="0"/>
                <a:cs typeface="Arial" pitchFamily="34" charset="0"/>
              </a:rPr>
              <a:t>trukturiran</a:t>
            </a:r>
            <a:r>
              <a:rPr lang="hr-HR" dirty="0">
                <a:solidFill>
                  <a:schemeClr val="bg1">
                    <a:lumMod val="50000"/>
                  </a:schemeClr>
                </a:solidFill>
                <a:latin typeface="Arial" pitchFamily="34" charset="0"/>
                <a:cs typeface="Arial" pitchFamily="34" charset="0"/>
              </a:rPr>
              <a:t>a</a:t>
            </a:r>
            <a:r>
              <a:rPr lang="vi-VN" dirty="0">
                <a:solidFill>
                  <a:schemeClr val="bg1">
                    <a:lumMod val="50000"/>
                  </a:schemeClr>
                </a:solidFill>
                <a:latin typeface="Arial" pitchFamily="34" charset="0"/>
                <a:cs typeface="Arial" pitchFamily="34" charset="0"/>
              </a:rPr>
              <a:t> partnerstva između </a:t>
            </a:r>
            <a:r>
              <a:rPr lang="hr-HR" dirty="0">
                <a:solidFill>
                  <a:schemeClr val="bg1">
                    <a:lumMod val="50000"/>
                  </a:schemeClr>
                </a:solidFill>
                <a:latin typeface="Arial" pitchFamily="34" charset="0"/>
                <a:cs typeface="Arial" pitchFamily="34" charset="0"/>
              </a:rPr>
              <a:t>visokih učilišta i tržišta rada te strukovnog obrazovanja i tržišta rada</a:t>
            </a:r>
            <a:endParaRPr lang="vi-VN" dirty="0">
              <a:solidFill>
                <a:schemeClr val="bg1">
                  <a:lumMod val="50000"/>
                </a:schemeClr>
              </a:solidFill>
              <a:latin typeface="Arial" pitchFamily="34" charset="0"/>
              <a:cs typeface="Arial" pitchFamily="34" charset="0"/>
            </a:endParaRPr>
          </a:p>
          <a:p>
            <a:pPr>
              <a:defRPr/>
            </a:pPr>
            <a:endParaRPr lang="vi-VN" dirty="0">
              <a:solidFill>
                <a:schemeClr val="bg1">
                  <a:lumMod val="50000"/>
                </a:schemeClr>
              </a:solidFill>
              <a:latin typeface="Arial" pitchFamily="34" charset="0"/>
              <a:cs typeface="Arial" pitchFamily="34" charset="0"/>
            </a:endParaRPr>
          </a:p>
          <a:p>
            <a:pPr>
              <a:defRPr/>
            </a:pPr>
            <a:endParaRPr lang="vi-VN" b="1"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dirty="0">
                <a:solidFill>
                  <a:schemeClr val="bg1">
                    <a:lumMod val="50000"/>
                  </a:schemeClr>
                </a:solidFill>
                <a:latin typeface="Arial" pitchFamily="34" charset="0"/>
                <a:cs typeface="Arial" pitchFamily="34" charset="0"/>
              </a:rPr>
              <a:t>IT platforme (platforme izgrađen</a:t>
            </a:r>
            <a:r>
              <a:rPr lang="hr-HR" b="1" dirty="0">
                <a:solidFill>
                  <a:schemeClr val="bg1">
                    <a:lumMod val="50000"/>
                  </a:schemeClr>
                </a:solidFill>
                <a:latin typeface="Arial" pitchFamily="34" charset="0"/>
                <a:cs typeface="Arial" pitchFamily="34" charset="0"/>
              </a:rPr>
              <a:t>e</a:t>
            </a:r>
            <a:r>
              <a:rPr lang="vi-VN" b="1" dirty="0">
                <a:solidFill>
                  <a:schemeClr val="bg1">
                    <a:lumMod val="50000"/>
                  </a:schemeClr>
                </a:solidFill>
                <a:latin typeface="Arial" pitchFamily="34" charset="0"/>
                <a:cs typeface="Arial" pitchFamily="34" charset="0"/>
              </a:rPr>
              <a:t> na e-Twinning modelu)</a:t>
            </a:r>
          </a:p>
          <a:p>
            <a:pPr>
              <a:defRPr/>
            </a:pPr>
            <a:endParaRPr lang="vi-VN" dirty="0">
              <a:solidFill>
                <a:schemeClr val="bg1">
                  <a:lumMod val="50000"/>
                </a:schemeClr>
              </a:solidFill>
              <a:latin typeface="Arial" pitchFamily="34" charset="0"/>
              <a:cs typeface="Arial" pitchFamily="34" charset="0"/>
            </a:endParaRPr>
          </a:p>
          <a:p>
            <a:pPr>
              <a:defRPr/>
            </a:pPr>
            <a:endParaRPr lang="vi-VN"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dirty="0">
                <a:solidFill>
                  <a:schemeClr val="bg1">
                    <a:lumMod val="50000"/>
                  </a:schemeClr>
                </a:solidFill>
                <a:latin typeface="Arial" pitchFamily="34" charset="0"/>
                <a:cs typeface="Arial" pitchFamily="34" charset="0"/>
              </a:rPr>
              <a:t>Izgradnja kapaciteta (projekti </a:t>
            </a:r>
            <a:r>
              <a:rPr lang="hr-HR" dirty="0">
                <a:solidFill>
                  <a:schemeClr val="bg1">
                    <a:lumMod val="50000"/>
                  </a:schemeClr>
                </a:solidFill>
                <a:latin typeface="Arial" pitchFamily="34" charset="0"/>
                <a:cs typeface="Arial" pitchFamily="34" charset="0"/>
              </a:rPr>
              <a:t>visokog školstva </a:t>
            </a:r>
            <a:r>
              <a:rPr lang="vi-VN" dirty="0">
                <a:solidFill>
                  <a:schemeClr val="bg1">
                    <a:lumMod val="50000"/>
                  </a:schemeClr>
                </a:solidFill>
                <a:latin typeface="Arial" pitchFamily="34" charset="0"/>
                <a:cs typeface="Arial" pitchFamily="34" charset="0"/>
              </a:rPr>
              <a:t>s trećim zemljama)</a:t>
            </a:r>
            <a:endParaRPr lang="en-US"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en-US" sz="2000" dirty="0">
                <a:solidFill>
                  <a:srgbClr val="25AFC9"/>
                </a:solidFill>
                <a:latin typeface="+mn-lt"/>
                <a:cs typeface="+mn-cs"/>
              </a:rPr>
              <a:t>Co-operation for Innovation and Good Practices (</a:t>
            </a:r>
            <a:r>
              <a:rPr lang="en-US" sz="2000" dirty="0" err="1">
                <a:solidFill>
                  <a:srgbClr val="25AFC9"/>
                </a:solidFill>
                <a:latin typeface="+mn-lt"/>
                <a:cs typeface="+mn-cs"/>
              </a:rPr>
              <a:t>Suradnja</a:t>
            </a:r>
            <a:r>
              <a:rPr lang="en-US" sz="2000" dirty="0">
                <a:solidFill>
                  <a:srgbClr val="25AFC9"/>
                </a:solidFill>
                <a:latin typeface="+mn-lt"/>
                <a:cs typeface="+mn-cs"/>
              </a:rPr>
              <a:t> za </a:t>
            </a:r>
            <a:r>
              <a:rPr lang="en-US" sz="2000" dirty="0" err="1">
                <a:solidFill>
                  <a:srgbClr val="25AFC9"/>
                </a:solidFill>
                <a:latin typeface="+mn-lt"/>
                <a:cs typeface="+mn-cs"/>
              </a:rPr>
              <a:t>inovacije</a:t>
            </a:r>
            <a:r>
              <a:rPr lang="en-US" sz="2000" dirty="0">
                <a:solidFill>
                  <a:srgbClr val="25AFC9"/>
                </a:solidFill>
                <a:latin typeface="+mn-lt"/>
                <a:cs typeface="+mn-cs"/>
              </a:rPr>
              <a:t> i </a:t>
            </a:r>
            <a:r>
              <a:rPr lang="en-US" sz="2000" dirty="0" err="1">
                <a:solidFill>
                  <a:srgbClr val="25AFC9"/>
                </a:solidFill>
                <a:latin typeface="+mn-lt"/>
                <a:cs typeface="+mn-cs"/>
              </a:rPr>
              <a:t>dobre</a:t>
            </a:r>
            <a:r>
              <a:rPr lang="en-US" sz="2000" dirty="0">
                <a:solidFill>
                  <a:srgbClr val="25AFC9"/>
                </a:solidFill>
                <a:latin typeface="+mn-lt"/>
                <a:cs typeface="+mn-cs"/>
              </a:rPr>
              <a:t> </a:t>
            </a:r>
            <a:r>
              <a:rPr lang="en-US" sz="2000" dirty="0" err="1">
                <a:solidFill>
                  <a:srgbClr val="25AFC9"/>
                </a:solidFill>
                <a:latin typeface="+mn-lt"/>
                <a:cs typeface="+mn-cs"/>
              </a:rPr>
              <a:t>prakse</a:t>
            </a:r>
            <a:r>
              <a:rPr lang="en-US" sz="2000" dirty="0">
                <a:solidFill>
                  <a:srgbClr val="25AFC9"/>
                </a:solidFill>
                <a:latin typeface="+mn-lt"/>
                <a:cs typeface="+mn-cs"/>
              </a:rPr>
              <a:t>)</a:t>
            </a:r>
          </a:p>
          <a:p>
            <a:pPr algn="r">
              <a:defRPr/>
            </a:pPr>
            <a:endParaRPr lang="hr-HR" sz="3200" dirty="0">
              <a:solidFill>
                <a:srgbClr val="25AFC9"/>
              </a:solidFill>
              <a:latin typeface="+mn-lt"/>
              <a:cs typeface="+mn-cs"/>
            </a:endParaRPr>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4819" name="Rectangle 7"/>
          <p:cNvSpPr>
            <a:spLocks noGrp="1" noChangeArrowheads="1"/>
          </p:cNvSpPr>
          <p:nvPr>
            <p:ph type="ctrTitle"/>
          </p:nvPr>
        </p:nvSpPr>
        <p:spPr>
          <a:xfrm>
            <a:off x="214313" y="1285875"/>
            <a:ext cx="7772400" cy="4879975"/>
          </a:xfrm>
        </p:spPr>
        <p:txBody>
          <a:bodyPr anchor="t"/>
          <a:lstStyle/>
          <a:p>
            <a:pPr algn="l" eaLnBrk="1" hangingPunct="1"/>
            <a:r>
              <a:rPr lang="hr-HR" sz="3600" smtClean="0">
                <a:solidFill>
                  <a:srgbClr val="E1590D"/>
                </a:solidFill>
              </a:rPr>
              <a:t>  </a:t>
            </a:r>
            <a:endParaRPr lang="sr-Latn-CS" sz="3600" smtClean="0">
              <a:solidFill>
                <a:srgbClr val="968880"/>
              </a:solidFill>
            </a:endParaRPr>
          </a:p>
        </p:txBody>
      </p:sp>
      <p:sp>
        <p:nvSpPr>
          <p:cNvPr id="4120" name="Rectangle 45"/>
          <p:cNvSpPr>
            <a:spLocks noChangeArrowheads="1"/>
          </p:cNvSpPr>
          <p:nvPr/>
        </p:nvSpPr>
        <p:spPr bwMode="auto">
          <a:xfrm>
            <a:off x="179388" y="1714500"/>
            <a:ext cx="8353425" cy="3170238"/>
          </a:xfrm>
          <a:prstGeom prst="rect">
            <a:avLst/>
          </a:prstGeom>
          <a:noFill/>
          <a:ln w="9525">
            <a:noFill/>
            <a:miter lim="800000"/>
            <a:headEnd/>
            <a:tailEnd/>
          </a:ln>
        </p:spPr>
        <p:txBody>
          <a:bodyPr>
            <a:spAutoFit/>
          </a:bodyPr>
          <a:lstStyle/>
          <a:p>
            <a:pPr>
              <a:defRPr/>
            </a:pPr>
            <a:r>
              <a:rPr lang="vi-VN" dirty="0">
                <a:solidFill>
                  <a:schemeClr val="bg1">
                    <a:lumMod val="50000"/>
                  </a:schemeClr>
                </a:solidFill>
                <a:latin typeface="Arial" pitchFamily="34" charset="0"/>
                <a:cs typeface="Arial" pitchFamily="34" charset="0"/>
              </a:rPr>
              <a:t>Cilj ove ak</a:t>
            </a:r>
            <a:r>
              <a:rPr lang="hr-HR" dirty="0">
                <a:solidFill>
                  <a:schemeClr val="bg1">
                    <a:lumMod val="50000"/>
                  </a:schemeClr>
                </a:solidFill>
                <a:latin typeface="Arial" pitchFamily="34" charset="0"/>
                <a:cs typeface="Arial" pitchFamily="34" charset="0"/>
              </a:rPr>
              <a:t>tivnosti</a:t>
            </a:r>
            <a:r>
              <a:rPr lang="vi-VN" dirty="0">
                <a:solidFill>
                  <a:schemeClr val="bg1">
                    <a:lumMod val="50000"/>
                  </a:schemeClr>
                </a:solidFill>
                <a:latin typeface="Arial" pitchFamily="34" charset="0"/>
                <a:cs typeface="Arial" pitchFamily="34" charset="0"/>
              </a:rPr>
              <a:t> je </a:t>
            </a:r>
            <a:r>
              <a:rPr lang="hr-HR" dirty="0">
                <a:solidFill>
                  <a:schemeClr val="bg1">
                    <a:lumMod val="50000"/>
                  </a:schemeClr>
                </a:solidFill>
                <a:latin typeface="Arial" pitchFamily="34" charset="0"/>
                <a:cs typeface="Arial" pitchFamily="34" charset="0"/>
              </a:rPr>
              <a:t>jačanje </a:t>
            </a:r>
            <a:r>
              <a:rPr lang="vi-VN" dirty="0">
                <a:solidFill>
                  <a:schemeClr val="bg1">
                    <a:lumMod val="50000"/>
                  </a:schemeClr>
                </a:solidFill>
                <a:latin typeface="Arial" pitchFamily="34" charset="0"/>
                <a:cs typeface="Arial" pitchFamily="34" charset="0"/>
              </a:rPr>
              <a:t>potpor</a:t>
            </a:r>
            <a:r>
              <a:rPr lang="hr-HR" dirty="0">
                <a:solidFill>
                  <a:schemeClr val="bg1">
                    <a:lumMod val="50000"/>
                  </a:schemeClr>
                </a:solidFill>
                <a:latin typeface="Arial" pitchFamily="34" charset="0"/>
                <a:cs typeface="Arial" pitchFamily="34" charset="0"/>
              </a:rPr>
              <a:t>e</a:t>
            </a:r>
            <a:r>
              <a:rPr lang="vi-VN" dirty="0">
                <a:solidFill>
                  <a:schemeClr val="bg1">
                    <a:lumMod val="50000"/>
                  </a:schemeClr>
                </a:solidFill>
                <a:latin typeface="Arial" pitchFamily="34" charset="0"/>
                <a:cs typeface="Arial" pitchFamily="34" charset="0"/>
              </a:rPr>
              <a:t> aktivnostima koje pomažu EU </a:t>
            </a:r>
            <a:r>
              <a:rPr lang="hr-HR" dirty="0">
                <a:solidFill>
                  <a:schemeClr val="bg1">
                    <a:lumMod val="50000"/>
                  </a:schemeClr>
                </a:solidFill>
                <a:latin typeface="Arial" pitchFamily="34" charset="0"/>
                <a:cs typeface="Arial" pitchFamily="34" charset="0"/>
              </a:rPr>
              <a:t>politikama za </a:t>
            </a:r>
            <a:r>
              <a:rPr lang="vi-VN" dirty="0">
                <a:solidFill>
                  <a:schemeClr val="bg1">
                    <a:lumMod val="50000"/>
                  </a:schemeClr>
                </a:solidFill>
                <a:latin typeface="Arial" pitchFamily="34" charset="0"/>
                <a:cs typeface="Arial" pitchFamily="34" charset="0"/>
              </a:rPr>
              <a:t>obrazovanje i osposobljavanje.</a:t>
            </a:r>
            <a:endParaRPr lang="hr-HR" dirty="0">
              <a:solidFill>
                <a:schemeClr val="bg1">
                  <a:lumMod val="50000"/>
                </a:schemeClr>
              </a:solidFill>
              <a:latin typeface="Arial" pitchFamily="34" charset="0"/>
              <a:cs typeface="Arial" pitchFamily="34" charset="0"/>
            </a:endParaRPr>
          </a:p>
          <a:p>
            <a:pPr>
              <a:defRPr/>
            </a:pPr>
            <a:endParaRPr lang="hr-HR"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dirty="0">
                <a:solidFill>
                  <a:schemeClr val="bg1">
                    <a:lumMod val="50000"/>
                  </a:schemeClr>
                </a:solidFill>
                <a:latin typeface="Arial" pitchFamily="34" charset="0"/>
                <a:cs typeface="Arial" pitchFamily="34" charset="0"/>
              </a:rPr>
              <a:t>Otvorena metoda koordinacije i Europski semestar</a:t>
            </a:r>
            <a:r>
              <a:rPr lang="hr-HR" b="1" dirty="0">
                <a:solidFill>
                  <a:schemeClr val="bg1">
                    <a:lumMod val="50000"/>
                  </a:schemeClr>
                </a:solidFill>
                <a:latin typeface="Arial" pitchFamily="34" charset="0"/>
                <a:cs typeface="Arial" pitchFamily="34" charset="0"/>
              </a:rPr>
              <a:t> (potpora strateškim dokumentima) </a:t>
            </a:r>
          </a:p>
          <a:p>
            <a:pPr>
              <a:defRPr/>
            </a:pPr>
            <a:endParaRPr lang="vi-VN" b="1"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vi-VN" b="1" dirty="0">
                <a:solidFill>
                  <a:schemeClr val="bg1">
                    <a:lumMod val="50000"/>
                  </a:schemeClr>
                </a:solidFill>
                <a:latin typeface="Arial" pitchFamily="34" charset="0"/>
                <a:cs typeface="Arial" pitchFamily="34" charset="0"/>
              </a:rPr>
              <a:t>EU Alati (</a:t>
            </a:r>
            <a:r>
              <a:rPr lang="hr-HR" b="1" dirty="0">
                <a:solidFill>
                  <a:schemeClr val="bg1">
                    <a:lumMod val="50000"/>
                  </a:schemeClr>
                </a:solidFill>
                <a:latin typeface="Arial" pitchFamily="34" charset="0"/>
                <a:cs typeface="Arial" pitchFamily="34" charset="0"/>
              </a:rPr>
              <a:t>alati za </a:t>
            </a:r>
            <a:r>
              <a:rPr lang="vi-VN" b="1" dirty="0">
                <a:solidFill>
                  <a:schemeClr val="bg1">
                    <a:lumMod val="50000"/>
                  </a:schemeClr>
                </a:solidFill>
                <a:latin typeface="Arial" pitchFamily="34" charset="0"/>
                <a:cs typeface="Arial" pitchFamily="34" charset="0"/>
              </a:rPr>
              <a:t>valorizacij</a:t>
            </a:r>
            <a:r>
              <a:rPr lang="hr-HR" b="1" dirty="0">
                <a:solidFill>
                  <a:schemeClr val="bg1">
                    <a:lumMod val="50000"/>
                  </a:schemeClr>
                </a:solidFill>
                <a:latin typeface="Arial" pitchFamily="34" charset="0"/>
                <a:cs typeface="Arial" pitchFamily="34" charset="0"/>
              </a:rPr>
              <a:t>u</a:t>
            </a:r>
            <a:r>
              <a:rPr lang="vi-VN" b="1" dirty="0">
                <a:solidFill>
                  <a:schemeClr val="bg1">
                    <a:lumMod val="50000"/>
                  </a:schemeClr>
                </a:solidFill>
                <a:latin typeface="Arial" pitchFamily="34" charset="0"/>
                <a:cs typeface="Arial" pitchFamily="34" charset="0"/>
              </a:rPr>
              <a:t> i implementacij</a:t>
            </a:r>
            <a:r>
              <a:rPr lang="hr-HR" b="1" dirty="0">
                <a:solidFill>
                  <a:schemeClr val="bg1">
                    <a:lumMod val="50000"/>
                  </a:schemeClr>
                </a:solidFill>
                <a:latin typeface="Arial" pitchFamily="34" charset="0"/>
                <a:cs typeface="Arial" pitchFamily="34" charset="0"/>
              </a:rPr>
              <a:t>u</a:t>
            </a:r>
            <a:r>
              <a:rPr lang="vi-VN" b="1" dirty="0">
                <a:solidFill>
                  <a:schemeClr val="bg1">
                    <a:lumMod val="50000"/>
                  </a:schemeClr>
                </a:solidFill>
                <a:latin typeface="Arial" pitchFamily="34" charset="0"/>
                <a:cs typeface="Arial" pitchFamily="34" charset="0"/>
              </a:rPr>
              <a:t>)</a:t>
            </a:r>
          </a:p>
          <a:p>
            <a:pPr>
              <a:defRPr/>
            </a:pPr>
            <a:endParaRPr lang="vi-VN" b="1" dirty="0">
              <a:solidFill>
                <a:schemeClr val="bg1">
                  <a:lumMod val="50000"/>
                </a:schemeClr>
              </a:solidFill>
              <a:latin typeface="Arial" pitchFamily="34" charset="0"/>
              <a:cs typeface="Arial" pitchFamily="34" charset="0"/>
            </a:endParaRPr>
          </a:p>
          <a:p>
            <a:pPr marL="285750" indent="-285750">
              <a:buFont typeface="Arial" pitchFamily="34" charset="0"/>
              <a:buChar char="•"/>
              <a:defRPr/>
            </a:pPr>
            <a:r>
              <a:rPr lang="hr-HR" b="1" dirty="0">
                <a:solidFill>
                  <a:schemeClr val="bg1">
                    <a:lumMod val="50000"/>
                  </a:schemeClr>
                </a:solidFill>
                <a:latin typeface="Arial" pitchFamily="34" charset="0"/>
                <a:cs typeface="Arial" pitchFamily="34" charset="0"/>
              </a:rPr>
              <a:t>Dijalog politika (</a:t>
            </a:r>
            <a:r>
              <a:rPr lang="vi-VN" b="1" dirty="0">
                <a:solidFill>
                  <a:schemeClr val="bg1">
                    <a:lumMod val="50000"/>
                  </a:schemeClr>
                </a:solidFill>
                <a:latin typeface="Arial" pitchFamily="34" charset="0"/>
                <a:cs typeface="Arial" pitchFamily="34" charset="0"/>
              </a:rPr>
              <a:t>s dionicima, trećim zemljama i međunarodnim organizacijama)</a:t>
            </a:r>
          </a:p>
          <a:p>
            <a:pPr>
              <a:defRPr/>
            </a:pPr>
            <a:endParaRPr lang="vi-VN" sz="2000" b="1"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en-US" sz="2000" dirty="0">
                <a:solidFill>
                  <a:srgbClr val="25AFC9"/>
                </a:solidFill>
                <a:latin typeface="+mn-lt"/>
                <a:cs typeface="+mn-cs"/>
              </a:rPr>
              <a:t>Support for Policy Reform (</a:t>
            </a:r>
            <a:r>
              <a:rPr lang="en-US" sz="2000" dirty="0" err="1">
                <a:solidFill>
                  <a:srgbClr val="25AFC9"/>
                </a:solidFill>
                <a:latin typeface="+mn-lt"/>
                <a:cs typeface="+mn-cs"/>
              </a:rPr>
              <a:t>Podrška</a:t>
            </a:r>
            <a:r>
              <a:rPr lang="en-US" sz="2000" dirty="0">
                <a:solidFill>
                  <a:srgbClr val="25AFC9"/>
                </a:solidFill>
                <a:latin typeface="+mn-lt"/>
                <a:cs typeface="+mn-cs"/>
              </a:rPr>
              <a:t> </a:t>
            </a:r>
            <a:r>
              <a:rPr lang="en-US" sz="2000" dirty="0" err="1">
                <a:solidFill>
                  <a:srgbClr val="25AFC9"/>
                </a:solidFill>
                <a:latin typeface="+mn-lt"/>
                <a:cs typeface="+mn-cs"/>
              </a:rPr>
              <a:t>reformama</a:t>
            </a:r>
            <a:r>
              <a:rPr lang="en-US" sz="2000" dirty="0">
                <a:solidFill>
                  <a:srgbClr val="25AFC9"/>
                </a:solidFill>
                <a:latin typeface="+mn-lt"/>
                <a:cs typeface="+mn-cs"/>
              </a:rPr>
              <a:t> </a:t>
            </a:r>
            <a:r>
              <a:rPr lang="en-US" sz="2000" dirty="0" err="1">
                <a:solidFill>
                  <a:srgbClr val="25AFC9"/>
                </a:solidFill>
                <a:latin typeface="+mn-lt"/>
                <a:cs typeface="+mn-cs"/>
              </a:rPr>
              <a:t>politika</a:t>
            </a:r>
            <a:r>
              <a:rPr lang="en-US" sz="2000" dirty="0">
                <a:solidFill>
                  <a:srgbClr val="25AFC9"/>
                </a:solidFill>
                <a:latin typeface="+mn-lt"/>
                <a:cs typeface="+mn-cs"/>
              </a:rPr>
              <a:t>)</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35843" name="Rectangle 7"/>
          <p:cNvSpPr>
            <a:spLocks noGrp="1" noChangeArrowheads="1"/>
          </p:cNvSpPr>
          <p:nvPr>
            <p:ph type="ctrTitle"/>
          </p:nvPr>
        </p:nvSpPr>
        <p:spPr>
          <a:xfrm>
            <a:off x="214313" y="1285875"/>
            <a:ext cx="7772400" cy="4879975"/>
          </a:xfrm>
        </p:spPr>
        <p:txBody>
          <a:bodyPr anchor="t"/>
          <a:lstStyle/>
          <a:p>
            <a:pPr algn="l" eaLnBrk="1" hangingPunct="1"/>
            <a:r>
              <a:rPr lang="hr-HR" sz="1800" smtClean="0">
                <a:solidFill>
                  <a:srgbClr val="808285"/>
                </a:solidFill>
                <a:latin typeface="Arial" charset="0"/>
                <a:cs typeface="Arial" charset="0"/>
              </a:rPr>
              <a:t>Minimalna raspodjela sredstava:</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Visoko obrazovanje 25% programskog proračuna</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VET 15% programskog proračuna</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Školsko obrazovanje 7%</a:t>
            </a:r>
            <a:br>
              <a:rPr lang="hr-HR" sz="1800" smtClean="0">
                <a:solidFill>
                  <a:srgbClr val="808285"/>
                </a:solidFill>
                <a:latin typeface="Arial" charset="0"/>
                <a:cs typeface="Arial" charset="0"/>
              </a:rPr>
            </a:br>
            <a:r>
              <a:rPr lang="hr-HR" sz="1800" smtClean="0">
                <a:solidFill>
                  <a:srgbClr val="E1590D"/>
                </a:solidFill>
                <a:latin typeface="Arial" charset="0"/>
                <a:cs typeface="Arial" charset="0"/>
              </a:rPr>
              <a:t/>
            </a:r>
            <a:br>
              <a:rPr lang="hr-HR" sz="1800" smtClean="0">
                <a:solidFill>
                  <a:srgbClr val="E1590D"/>
                </a:solidFill>
                <a:latin typeface="Arial" charset="0"/>
                <a:cs typeface="Arial" charset="0"/>
              </a:rPr>
            </a:br>
            <a:r>
              <a:rPr lang="hr-HR" sz="1800" smtClean="0">
                <a:solidFill>
                  <a:srgbClr val="E1590D"/>
                </a:solidFill>
                <a:latin typeface="Arial" charset="0"/>
                <a:cs typeface="Arial" charset="0"/>
              </a:rPr>
              <a:t>Obrazovanje odraslih 2%</a:t>
            </a:r>
            <a:br>
              <a:rPr lang="hr-HR" sz="1800" smtClean="0">
                <a:solidFill>
                  <a:srgbClr val="E1590D"/>
                </a:solidFill>
                <a:latin typeface="Arial" charset="0"/>
                <a:cs typeface="Arial" charset="0"/>
              </a:rPr>
            </a:br>
            <a:r>
              <a:rPr lang="hr-HR" sz="1800" smtClean="0">
                <a:solidFill>
                  <a:srgbClr val="E1590D"/>
                </a:solidFill>
                <a:latin typeface="Arial" charset="0"/>
                <a:cs typeface="Arial" charset="0"/>
              </a:rPr>
              <a:t/>
            </a:r>
            <a:br>
              <a:rPr lang="hr-HR" sz="1800" smtClean="0">
                <a:solidFill>
                  <a:srgbClr val="E1590D"/>
                </a:solidFill>
                <a:latin typeface="Arial" charset="0"/>
                <a:cs typeface="Arial" charset="0"/>
              </a:rPr>
            </a:br>
            <a:r>
              <a:rPr lang="hr-HR" sz="1800" smtClean="0">
                <a:solidFill>
                  <a:srgbClr val="808285"/>
                </a:solidFill>
                <a:latin typeface="Arial" charset="0"/>
                <a:cs typeface="Arial" charset="0"/>
              </a:rPr>
              <a:t>U novom programu Obrazovanje odraslih će biti podržano kroz aktivnosti za osoblje, učenike i organizacije uključene u obrazovanje odraslih.</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
            </a:r>
            <a:br>
              <a:rPr lang="hr-HR" sz="1800" smtClean="0">
                <a:solidFill>
                  <a:srgbClr val="808285"/>
                </a:solidFill>
                <a:latin typeface="Arial" charset="0"/>
                <a:cs typeface="Arial" charset="0"/>
              </a:rPr>
            </a:br>
            <a:r>
              <a:rPr lang="hr-HR" sz="1800" smtClean="0">
                <a:solidFill>
                  <a:srgbClr val="808285"/>
                </a:solidFill>
                <a:latin typeface="Arial" charset="0"/>
                <a:cs typeface="Arial" charset="0"/>
              </a:rPr>
              <a:t>Definicija obrazovanja odraslih ostaje jednaka kao i Grundtvig programu.</a:t>
            </a:r>
            <a:br>
              <a:rPr lang="hr-HR" sz="1800" smtClean="0">
                <a:solidFill>
                  <a:srgbClr val="808285"/>
                </a:solidFill>
                <a:latin typeface="Arial" charset="0"/>
                <a:cs typeface="Arial" charset="0"/>
              </a:rPr>
            </a:br>
            <a:endParaRPr lang="sr-Latn-CS" sz="1800" smtClean="0">
              <a:solidFill>
                <a:srgbClr val="808285"/>
              </a:solidFill>
              <a:latin typeface="Arial" charset="0"/>
              <a:cs typeface="Arial" charset="0"/>
            </a:endParaRPr>
          </a:p>
        </p:txBody>
      </p:sp>
      <p:sp>
        <p:nvSpPr>
          <p:cNvPr id="4120" name="Rectangle 45"/>
          <p:cNvSpPr>
            <a:spLocks noChangeArrowheads="1"/>
          </p:cNvSpPr>
          <p:nvPr/>
        </p:nvSpPr>
        <p:spPr bwMode="auto">
          <a:xfrm>
            <a:off x="179388" y="1714500"/>
            <a:ext cx="8353425" cy="369888"/>
          </a:xfrm>
          <a:prstGeom prst="rect">
            <a:avLst/>
          </a:prstGeom>
          <a:noFill/>
          <a:ln w="9525">
            <a:noFill/>
            <a:miter lim="800000"/>
            <a:headEnd/>
            <a:tailEnd/>
          </a:ln>
        </p:spPr>
        <p:txBody>
          <a:bodyPr>
            <a:spAutoFit/>
          </a:bodyPr>
          <a:lstStyle/>
          <a:p>
            <a:pPr>
              <a:defRPr/>
            </a:pPr>
            <a:endParaRPr lang="en-US" dirty="0">
              <a:solidFill>
                <a:schemeClr val="bg1">
                  <a:lumMod val="50000"/>
                </a:schemeClr>
              </a:solidFill>
              <a:latin typeface="Arial" pitchFamily="34" charset="0"/>
              <a:cs typeface="Arial" pitchFamily="34" charset="0"/>
            </a:endParaRPr>
          </a:p>
        </p:txBody>
      </p:sp>
      <p:sp>
        <p:nvSpPr>
          <p:cNvPr id="11" name="Title 1"/>
          <p:cNvSpPr txBox="1">
            <a:spLocks/>
          </p:cNvSpPr>
          <p:nvPr/>
        </p:nvSpPr>
        <p:spPr bwMode="auto">
          <a:xfrm>
            <a:off x="2700338" y="228600"/>
            <a:ext cx="6443662" cy="857250"/>
          </a:xfrm>
          <a:prstGeom prst="rect">
            <a:avLst/>
          </a:prstGeom>
          <a:noFill/>
          <a:ln w="9525">
            <a:noFill/>
            <a:miter lim="800000"/>
            <a:headEnd/>
            <a:tailEnd/>
          </a:ln>
        </p:spPr>
        <p:txBody>
          <a:bodyPr anchor="ctr"/>
          <a:lstStyle/>
          <a:p>
            <a:pPr algn="r">
              <a:defRPr/>
            </a:pPr>
            <a:r>
              <a:rPr lang="hr-HR" sz="2000" dirty="0">
                <a:solidFill>
                  <a:srgbClr val="25AFC9"/>
                </a:solidFill>
                <a:latin typeface="+mn-lt"/>
                <a:cs typeface="+mn-cs"/>
              </a:rPr>
              <a:t>Status obrazovanja odraslih u novom programu</a:t>
            </a:r>
            <a:endParaRPr lang="hr-HR" sz="3200" dirty="0">
              <a:solidFill>
                <a:srgbClr val="25AFC9"/>
              </a:solidFill>
              <a:latin typeface="+mn-lt"/>
              <a:cs typeface="+mn-cs"/>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Naslov 1"/>
          <p:cNvSpPr>
            <a:spLocks noGrp="1"/>
          </p:cNvSpPr>
          <p:nvPr>
            <p:ph type="title"/>
          </p:nvPr>
        </p:nvSpPr>
        <p:spPr>
          <a:xfrm>
            <a:off x="2928938" y="142875"/>
            <a:ext cx="5964237" cy="1143000"/>
          </a:xfrm>
        </p:spPr>
        <p:txBody>
          <a:bodyPr/>
          <a:lstStyle/>
          <a:p>
            <a:pPr algn="r" eaLnBrk="1" hangingPunct="1">
              <a:lnSpc>
                <a:spcPct val="150000"/>
              </a:lnSpc>
            </a:pPr>
            <a:r>
              <a:rPr lang="sr-Latn-CS" sz="3200" smtClean="0">
                <a:solidFill>
                  <a:srgbClr val="25AFC9"/>
                </a:solidFill>
                <a:cs typeface="Arial" charset="0"/>
              </a:rPr>
              <a:t>Tu smo za dodatna pitanja</a:t>
            </a:r>
          </a:p>
        </p:txBody>
      </p:sp>
      <p:sp>
        <p:nvSpPr>
          <p:cNvPr id="36867" name="Content Placeholder 2"/>
          <p:cNvSpPr>
            <a:spLocks noGrp="1"/>
          </p:cNvSpPr>
          <p:nvPr>
            <p:ph idx="1"/>
          </p:nvPr>
        </p:nvSpPr>
        <p:spPr>
          <a:xfrm>
            <a:off x="457200" y="1412875"/>
            <a:ext cx="8229600" cy="4525963"/>
          </a:xfrm>
        </p:spPr>
        <p:txBody>
          <a:bodyPr/>
          <a:lstStyle/>
          <a:p>
            <a:pPr>
              <a:lnSpc>
                <a:spcPct val="150000"/>
              </a:lnSpc>
            </a:pPr>
            <a:r>
              <a:rPr lang="pl-PL" b="1" smtClean="0">
                <a:solidFill>
                  <a:srgbClr val="D1530D"/>
                </a:solidFill>
              </a:rPr>
              <a:t>Agencija za mobilnost i programe EU </a:t>
            </a:r>
            <a:r>
              <a:rPr lang="pl-PL" b="1" smtClean="0">
                <a:solidFill>
                  <a:srgbClr val="D6570E"/>
                </a:solidFill>
              </a:rPr>
              <a:t/>
            </a:r>
            <a:br>
              <a:rPr lang="pl-PL" b="1" smtClean="0">
                <a:solidFill>
                  <a:srgbClr val="D6570E"/>
                </a:solidFill>
              </a:rPr>
            </a:br>
            <a:r>
              <a:rPr lang="pl-PL" smtClean="0">
                <a:solidFill>
                  <a:srgbClr val="808285"/>
                </a:solidFill>
              </a:rPr>
              <a:t>Gajeva 22</a:t>
            </a:r>
            <a:br>
              <a:rPr lang="pl-PL" smtClean="0">
                <a:solidFill>
                  <a:srgbClr val="808285"/>
                </a:solidFill>
              </a:rPr>
            </a:br>
            <a:r>
              <a:rPr lang="pl-PL" smtClean="0">
                <a:solidFill>
                  <a:srgbClr val="808285"/>
                </a:solidFill>
              </a:rPr>
              <a:t>10000 Zagreb</a:t>
            </a:r>
            <a:br>
              <a:rPr lang="pl-PL" smtClean="0">
                <a:solidFill>
                  <a:srgbClr val="808285"/>
                </a:solidFill>
              </a:rPr>
            </a:br>
            <a:r>
              <a:rPr lang="pl-PL" smtClean="0">
                <a:solidFill>
                  <a:srgbClr val="D6570E"/>
                </a:solidFill>
                <a:hlinkClick r:id="rId3"/>
              </a:rPr>
              <a:t>www.mobilnost.hr</a:t>
            </a:r>
            <a:r>
              <a:rPr lang="pl-PL" smtClean="0">
                <a:solidFill>
                  <a:srgbClr val="D6570E"/>
                </a:solidFill>
              </a:rPr>
              <a:t> </a:t>
            </a:r>
            <a:br>
              <a:rPr lang="pl-PL" smtClean="0">
                <a:solidFill>
                  <a:srgbClr val="D6570E"/>
                </a:solidFill>
              </a:rPr>
            </a:br>
            <a:r>
              <a:rPr lang="pl-PL" smtClean="0">
                <a:solidFill>
                  <a:srgbClr val="D6570E"/>
                </a:solidFill>
                <a:hlinkClick r:id="rId4"/>
              </a:rPr>
              <a:t>grundtvig@mobilnost.hr</a:t>
            </a:r>
            <a:r>
              <a:rPr lang="pl-PL" smtClean="0"/>
              <a:t/>
            </a:r>
            <a:br>
              <a:rPr lang="pl-PL" smtClean="0"/>
            </a:br>
            <a:endParaRPr lang="pl-PL" smtClean="0"/>
          </a:p>
          <a:p>
            <a:endParaRPr lang="sr-Latn-C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sz="half" idx="1"/>
          </p:nvPr>
        </p:nvSpPr>
        <p:spPr>
          <a:xfrm>
            <a:off x="285750" y="1285875"/>
            <a:ext cx="8572500" cy="4000500"/>
          </a:xfrm>
        </p:spPr>
        <p:txBody>
          <a:bodyPr/>
          <a:lstStyle/>
          <a:p>
            <a:r>
              <a:rPr lang="hr-HR" sz="2400" smtClean="0">
                <a:solidFill>
                  <a:srgbClr val="808285"/>
                </a:solidFill>
                <a:cs typeface="Arial" charset="0"/>
              </a:rPr>
              <a:t>S</a:t>
            </a:r>
            <a:r>
              <a:rPr lang="sr-Latn-CS" sz="2400" smtClean="0">
                <a:solidFill>
                  <a:srgbClr val="808285"/>
                </a:solidFill>
                <a:cs typeface="Arial" charset="0"/>
              </a:rPr>
              <a:t>tudeni 2007., Zakon o Agenciji</a:t>
            </a:r>
          </a:p>
          <a:p>
            <a:r>
              <a:rPr lang="sr-Latn-CS" sz="2400" smtClean="0">
                <a:solidFill>
                  <a:srgbClr val="808285"/>
                </a:solidFill>
                <a:cs typeface="Arial" charset="0"/>
              </a:rPr>
              <a:t>Nacionalna agencija za LLP i Mlade na djelu</a:t>
            </a:r>
            <a:r>
              <a:rPr lang="hr-HR" sz="2400" smtClean="0">
                <a:solidFill>
                  <a:srgbClr val="808285"/>
                </a:solidFill>
                <a:cs typeface="Arial" charset="0"/>
              </a:rPr>
              <a:t> te ostale programe</a:t>
            </a:r>
            <a:endParaRPr lang="sr-Latn-CS" sz="2400" smtClean="0">
              <a:solidFill>
                <a:srgbClr val="808285"/>
              </a:solidFill>
              <a:cs typeface="Arial" charset="0"/>
            </a:endParaRPr>
          </a:p>
          <a:p>
            <a:r>
              <a:rPr lang="hr-HR" sz="2400" smtClean="0">
                <a:solidFill>
                  <a:srgbClr val="808285"/>
                </a:solidFill>
                <a:cs typeface="Arial" charset="0"/>
              </a:rPr>
              <a:t>D</a:t>
            </a:r>
            <a:r>
              <a:rPr lang="sr-Latn-CS" sz="2400" smtClean="0">
                <a:solidFill>
                  <a:srgbClr val="808285"/>
                </a:solidFill>
                <a:cs typeface="Arial" charset="0"/>
              </a:rPr>
              <a:t>o sada: </a:t>
            </a:r>
            <a:r>
              <a:rPr lang="hr-HR" sz="2400" smtClean="0">
                <a:solidFill>
                  <a:srgbClr val="808285"/>
                </a:solidFill>
                <a:cs typeface="Arial" charset="0"/>
              </a:rPr>
              <a:t>1.300</a:t>
            </a:r>
            <a:r>
              <a:rPr lang="sr-Latn-CS" sz="2400" smtClean="0">
                <a:solidFill>
                  <a:srgbClr val="808285"/>
                </a:solidFill>
                <a:cs typeface="Arial" charset="0"/>
              </a:rPr>
              <a:t> grantova unutar Programa za cjeloživotno učenje</a:t>
            </a:r>
            <a:r>
              <a:rPr lang="hr-HR" sz="2400" smtClean="0">
                <a:solidFill>
                  <a:srgbClr val="808285"/>
                </a:solidFill>
                <a:cs typeface="Arial" charset="0"/>
              </a:rPr>
              <a:t>, od toga preko 220 povezanih s obrazovanjem odraslih, preko 720 osoba povezanih s obrazovanjem odraslih sudjelovalo u programima</a:t>
            </a:r>
            <a:endParaRPr lang="sr-Latn-CS" sz="2400" smtClean="0">
              <a:solidFill>
                <a:srgbClr val="808285"/>
              </a:solidFill>
              <a:cs typeface="Arial" charset="0"/>
            </a:endParaRPr>
          </a:p>
          <a:p>
            <a:pPr eaLnBrk="1" hangingPunct="1">
              <a:lnSpc>
                <a:spcPct val="200000"/>
              </a:lnSpc>
              <a:buFont typeface="Wingdings" pitchFamily="2" charset="2"/>
              <a:buChar char="§"/>
            </a:pPr>
            <a:endParaRPr lang="sr-Latn-CS" sz="3200" smtClean="0"/>
          </a:p>
          <a:p>
            <a:pPr eaLnBrk="1" hangingPunct="1">
              <a:lnSpc>
                <a:spcPct val="80000"/>
              </a:lnSpc>
              <a:buFont typeface="Wingdings" pitchFamily="2" charset="2"/>
              <a:buChar char="§"/>
            </a:pPr>
            <a:endParaRPr lang="sr-Latn-CS" sz="3200" smtClean="0"/>
          </a:p>
        </p:txBody>
      </p:sp>
      <p:sp>
        <p:nvSpPr>
          <p:cNvPr id="11267" name="Rectangle 4"/>
          <p:cNvSpPr>
            <a:spLocks noGrp="1" noChangeArrowheads="1"/>
          </p:cNvSpPr>
          <p:nvPr>
            <p:ph sz="half" idx="2"/>
          </p:nvPr>
        </p:nvSpPr>
        <p:spPr>
          <a:xfrm>
            <a:off x="2500313" y="0"/>
            <a:ext cx="6500812" cy="642938"/>
          </a:xfrm>
        </p:spPr>
        <p:txBody>
          <a:bodyPr/>
          <a:lstStyle/>
          <a:p>
            <a:pPr algn="r" eaLnBrk="1" hangingPunct="1">
              <a:lnSpc>
                <a:spcPct val="90000"/>
              </a:lnSpc>
              <a:buFontTx/>
              <a:buNone/>
            </a:pPr>
            <a:r>
              <a:rPr lang="sr-Latn-CS" sz="3200" smtClean="0">
                <a:solidFill>
                  <a:srgbClr val="25AFC9"/>
                </a:solidFill>
              </a:rPr>
              <a:t>Agencija za mobilnost </a:t>
            </a:r>
          </a:p>
          <a:p>
            <a:pPr algn="r" eaLnBrk="1" hangingPunct="1">
              <a:lnSpc>
                <a:spcPct val="90000"/>
              </a:lnSpc>
              <a:buFontTx/>
              <a:buNone/>
            </a:pPr>
            <a:r>
              <a:rPr lang="sr-Latn-CS" sz="3200" smtClean="0">
                <a:solidFill>
                  <a:srgbClr val="25AFC9"/>
                </a:solidFill>
              </a:rPr>
              <a:t>i programe EU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2291" name="Rectangle 7"/>
          <p:cNvSpPr>
            <a:spLocks noGrp="1" noChangeArrowheads="1"/>
          </p:cNvSpPr>
          <p:nvPr>
            <p:ph type="ctrTitle"/>
          </p:nvPr>
        </p:nvSpPr>
        <p:spPr>
          <a:xfrm>
            <a:off x="214313" y="1285875"/>
            <a:ext cx="7772400" cy="668338"/>
          </a:xfrm>
        </p:spPr>
        <p:txBody>
          <a:bodyPr anchor="t"/>
          <a:lstStyle/>
          <a:p>
            <a:pPr algn="l" eaLnBrk="1" hangingPunct="1"/>
            <a:r>
              <a:rPr lang="hr-HR" sz="2800" smtClean="0">
                <a:solidFill>
                  <a:srgbClr val="D6570E"/>
                </a:solidFill>
              </a:rPr>
              <a:t>Program za cjeloživotno učenje</a:t>
            </a:r>
            <a:r>
              <a:rPr lang="hr-HR" sz="3600" smtClean="0">
                <a:solidFill>
                  <a:srgbClr val="FF6600"/>
                </a:solidFill>
              </a:rPr>
              <a:t/>
            </a:r>
            <a:br>
              <a:rPr lang="hr-HR" sz="3600" smtClean="0">
                <a:solidFill>
                  <a:srgbClr val="FF6600"/>
                </a:solidFill>
              </a:rPr>
            </a:br>
            <a:r>
              <a:rPr lang="hr-HR" sz="3600" smtClean="0">
                <a:solidFill>
                  <a:srgbClr val="E1590D"/>
                </a:solidFill>
              </a:rPr>
              <a:t>  </a:t>
            </a:r>
            <a:endParaRPr lang="sr-Latn-CS" sz="3600" smtClean="0">
              <a:solidFill>
                <a:srgbClr val="968880"/>
              </a:solidFill>
            </a:endParaRPr>
          </a:p>
        </p:txBody>
      </p:sp>
      <p:graphicFrame>
        <p:nvGraphicFramePr>
          <p:cNvPr id="21561" name="Group 57"/>
          <p:cNvGraphicFramePr>
            <a:graphicFrameLocks noGrp="1"/>
          </p:cNvGraphicFramePr>
          <p:nvPr>
            <p:ph type="subTitle" idx="1"/>
          </p:nvPr>
        </p:nvGraphicFramePr>
        <p:xfrm>
          <a:off x="571500" y="3165475"/>
          <a:ext cx="8143875" cy="1727200"/>
        </p:xfrm>
        <a:graphic>
          <a:graphicData uri="http://schemas.openxmlformats.org/drawingml/2006/table">
            <a:tbl>
              <a:tblPr/>
              <a:tblGrid>
                <a:gridCol w="2035175"/>
                <a:gridCol w="2036762"/>
                <a:gridCol w="2036763"/>
                <a:gridCol w="2035175"/>
              </a:tblGrid>
              <a:tr h="172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E1590D"/>
                          </a:solidFill>
                          <a:effectLst/>
                          <a:latin typeface="Arial" charset="0"/>
                          <a:ea typeface="ＭＳ Ｐゴシック" pitchFamily="116" charset="-128"/>
                          <a:cs typeface="Times New Roman" pitchFamily="18" charset="0"/>
                        </a:rPr>
                        <a:t>Comenius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0" i="0" u="none" strike="noStrike" cap="none" normalizeH="0" baseline="0" dirty="0" smtClean="0">
                        <a:ln>
                          <a:noFill/>
                        </a:ln>
                        <a:solidFill>
                          <a:srgbClr val="E1590D"/>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noFill/>
                          </a:ln>
                          <a:solidFill>
                            <a:srgbClr val="E1590D"/>
                          </a:solidFill>
                          <a:effectLst/>
                          <a:latin typeface="Arial" charset="0"/>
                          <a:ea typeface="ＭＳ Ｐゴシック" pitchFamily="116" charset="-128"/>
                          <a:cs typeface="Times New Roman" pitchFamily="18" charset="0"/>
                        </a:rPr>
                        <a:t>Predškolsko i školsko obrazovanje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err="1" smtClean="0">
                          <a:ln>
                            <a:noFill/>
                          </a:ln>
                          <a:solidFill>
                            <a:srgbClr val="808285"/>
                          </a:solidFill>
                          <a:effectLst/>
                          <a:latin typeface="Arial" charset="0"/>
                          <a:ea typeface="ＭＳ Ｐゴシック" pitchFamily="116" charset="-128"/>
                          <a:cs typeface="Times New Roman" pitchFamily="18" charset="0"/>
                        </a:rPr>
                        <a:t>Erasmus</a:t>
                      </a:r>
                      <a:endParaRPr kumimoji="0" lang="hr-HR" sz="1600" b="1" i="0" u="none" strike="noStrike" cap="none" normalizeH="0" baseline="0" dirty="0" smtClean="0">
                        <a:ln>
                          <a:noFill/>
                        </a:ln>
                        <a:solidFill>
                          <a:srgbClr val="808285"/>
                        </a:solidFill>
                        <a:effectLst/>
                        <a:latin typeface="Arial" charset="0"/>
                        <a:ea typeface="ＭＳ Ｐゴシック" pitchFamily="116"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808285"/>
                          </a:solidFill>
                          <a:effectLst/>
                          <a:latin typeface="Arial" charset="0"/>
                          <a:ea typeface="ＭＳ Ｐゴシック" pitchFamily="116" charset="-128"/>
                          <a:cs typeface="Times New Roman" pitchFamily="18" charset="0"/>
                        </a:rPr>
                        <a:t> </a:t>
                      </a:r>
                      <a:endParaRPr kumimoji="0" lang="hr-HR" sz="1600" b="0" i="0" u="none" strike="noStrike" cap="none" normalizeH="0" baseline="0" dirty="0" smtClean="0">
                        <a:ln>
                          <a:noFill/>
                        </a:ln>
                        <a:solidFill>
                          <a:srgbClr val="808285"/>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noFill/>
                          </a:ln>
                          <a:solidFill>
                            <a:srgbClr val="808285"/>
                          </a:solidFill>
                          <a:effectLst/>
                          <a:latin typeface="Arial" charset="0"/>
                          <a:ea typeface="ＭＳ Ｐゴシック" pitchFamily="116" charset="-128"/>
                          <a:cs typeface="Times New Roman" pitchFamily="18" charset="0"/>
                        </a:rPr>
                        <a:t>Visoko školsko obrazovanje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1600" b="1" i="0" u="none" strike="noStrike" cap="none" normalizeH="0" baseline="0" dirty="0" smtClean="0">
                          <a:ln>
                            <a:noFill/>
                          </a:ln>
                          <a:solidFill>
                            <a:srgbClr val="25AFC9"/>
                          </a:solidFill>
                          <a:effectLst/>
                          <a:latin typeface="Arial" charset="0"/>
                          <a:ea typeface="ＭＳ Ｐゴシック" pitchFamily="116" charset="-128"/>
                          <a:cs typeface="Times New Roman" pitchFamily="18" charset="0"/>
                        </a:rPr>
                        <a:t>Leonardo da Vinci</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1600" b="0" i="0" u="none" strike="noStrike" cap="none" normalizeH="0" baseline="0" dirty="0" smtClean="0">
                        <a:ln>
                          <a:noFill/>
                        </a:ln>
                        <a:solidFill>
                          <a:srgbClr val="25AFC9"/>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1600" b="0" i="0" u="none" strike="noStrike" cap="none" normalizeH="0" baseline="0" dirty="0" smtClean="0">
                          <a:ln>
                            <a:noFill/>
                          </a:ln>
                          <a:solidFill>
                            <a:srgbClr val="25AFC9"/>
                          </a:solidFill>
                          <a:effectLst/>
                          <a:latin typeface="Arial" charset="0"/>
                          <a:ea typeface="ＭＳ Ｐゴシック" pitchFamily="116" charset="-128"/>
                          <a:cs typeface="Times New Roman" pitchFamily="18" charset="0"/>
                        </a:rPr>
                        <a:t>Strukovno obrazovanje i osposobljavanje</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r-HR" sz="2400" b="1"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Grundtvig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hr-HR" sz="24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hr-HR" sz="2400" b="0" i="0" u="none" strike="noStrike" cap="none" normalizeH="0" baseline="0" smtClean="0">
                          <a:ln>
                            <a:noFill/>
                          </a:ln>
                          <a:solidFill>
                            <a:srgbClr val="E1590D"/>
                          </a:solidFill>
                          <a:effectLst/>
                          <a:latin typeface="Arial" charset="0"/>
                          <a:ea typeface="ＭＳ Ｐゴシック" pitchFamily="116" charset="-128"/>
                          <a:cs typeface="Times New Roman" pitchFamily="18" charset="0"/>
                        </a:rPr>
                        <a:t>Obrazovanje odraslih</a:t>
                      </a:r>
                    </a:p>
                  </a:txBody>
                  <a:tcPr anchor="ctr" horzOverflow="overflow">
                    <a:lnL>
                      <a:noFill/>
                    </a:lnL>
                    <a:lnR>
                      <a:noFill/>
                    </a:lnR>
                    <a:lnT>
                      <a:noFill/>
                    </a:lnT>
                    <a:lnB>
                      <a:noFill/>
                    </a:lnB>
                    <a:lnTlToBr>
                      <a:noFill/>
                    </a:lnTlToBr>
                    <a:lnBlToTr>
                      <a:noFill/>
                    </a:lnBlToTr>
                    <a:solidFill>
                      <a:srgbClr val="D9D9D9"/>
                    </a:solidFill>
                  </a:tcPr>
                </a:tc>
              </a:tr>
            </a:tbl>
          </a:graphicData>
        </a:graphic>
      </p:graphicFrame>
      <p:graphicFrame>
        <p:nvGraphicFramePr>
          <p:cNvPr id="21560" name="Group 56"/>
          <p:cNvGraphicFramePr>
            <a:graphicFrameLocks noGrp="1"/>
          </p:cNvGraphicFramePr>
          <p:nvPr/>
        </p:nvGraphicFramePr>
        <p:xfrm>
          <a:off x="1571625" y="4879975"/>
          <a:ext cx="5897563" cy="1335088"/>
        </p:xfrm>
        <a:graphic>
          <a:graphicData uri="http://schemas.openxmlformats.org/drawingml/2006/table">
            <a:tbl>
              <a:tblPr/>
              <a:tblGrid>
                <a:gridCol w="5897563"/>
              </a:tblGrid>
              <a:tr h="7742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smtClean="0">
                          <a:ln>
                            <a:noFill/>
                          </a:ln>
                          <a:solidFill>
                            <a:srgbClr val="968880"/>
                          </a:solidFill>
                          <a:effectLst/>
                          <a:latin typeface="+mn-lt"/>
                          <a:ea typeface="ＭＳ Ｐゴシック" pitchFamily="116" charset="-128"/>
                          <a:cs typeface="Times New Roman" pitchFamily="18" charset="0"/>
                        </a:rPr>
                        <a:t>Transverzalni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mn-lt"/>
                          <a:ea typeface="ＭＳ Ｐゴシック" pitchFamily="116" charset="-128"/>
                          <a:cs typeface="Times New Roman" pitchFamily="18" charset="0"/>
                        </a:rPr>
                        <a:t>Suradnja i inovacija u cjeloživotnom učenju, učenje jezika, IKT, širenje rezultata Programa</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6085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1" i="0" u="none" strike="noStrike" cap="none" normalizeH="0" baseline="0" dirty="0" smtClean="0">
                          <a:ln>
                            <a:noFill/>
                          </a:ln>
                          <a:solidFill>
                            <a:srgbClr val="968880"/>
                          </a:solidFill>
                          <a:effectLst/>
                          <a:latin typeface="+mn-lt"/>
                          <a:ea typeface="ＭＳ Ｐゴシック" pitchFamily="116" charset="-128"/>
                          <a:cs typeface="Times New Roman" pitchFamily="18" charset="0"/>
                        </a:rPr>
                        <a:t>Jean Monnet Program</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hr-HR" sz="1400" b="0" i="0" u="none" strike="noStrike" cap="none" normalizeH="0" baseline="0" dirty="0" smtClean="0">
                          <a:ln>
                            <a:noFill/>
                          </a:ln>
                          <a:solidFill>
                            <a:srgbClr val="968880"/>
                          </a:solidFill>
                          <a:effectLst/>
                          <a:latin typeface="+mn-lt"/>
                          <a:ea typeface="ＭＳ Ｐゴシック" pitchFamily="116" charset="-128"/>
                          <a:cs typeface="Times New Roman" pitchFamily="18" charset="0"/>
                        </a:rPr>
                        <a:t>Podrška institucijama i aktivnostima u području europskih integracija</a:t>
                      </a:r>
                    </a:p>
                  </a:txBody>
                  <a:tcPr marT="45722" marB="45722"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4120" name="Rectangle 45"/>
          <p:cNvSpPr>
            <a:spLocks noChangeArrowheads="1"/>
          </p:cNvSpPr>
          <p:nvPr/>
        </p:nvSpPr>
        <p:spPr bwMode="auto">
          <a:xfrm>
            <a:off x="214313" y="1714500"/>
            <a:ext cx="8353425" cy="1754188"/>
          </a:xfrm>
          <a:prstGeom prst="rect">
            <a:avLst/>
          </a:prstGeom>
          <a:noFill/>
          <a:ln w="9525">
            <a:noFill/>
            <a:miter lim="800000"/>
            <a:headEnd/>
            <a:tailEnd/>
          </a:ln>
        </p:spPr>
        <p:txBody>
          <a:bodyPr>
            <a:spAutoFit/>
          </a:bodyPr>
          <a:lstStyle/>
          <a:p>
            <a:pPr>
              <a:defRPr/>
            </a:pPr>
            <a:r>
              <a:rPr lang="hr-HR" dirty="0">
                <a:solidFill>
                  <a:schemeClr val="bg1">
                    <a:lumMod val="50000"/>
                  </a:schemeClr>
                </a:solidFill>
                <a:latin typeface="Arial" pitchFamily="34" charset="0"/>
                <a:cs typeface="Arial" pitchFamily="34" charset="0"/>
              </a:rPr>
              <a:t>Period: 2007. – 2013.</a:t>
            </a:r>
          </a:p>
          <a:p>
            <a:pPr>
              <a:defRPr/>
            </a:pPr>
            <a:r>
              <a:rPr lang="hr-HR" dirty="0">
                <a:solidFill>
                  <a:schemeClr val="bg1">
                    <a:lumMod val="50000"/>
                  </a:schemeClr>
                </a:solidFill>
                <a:latin typeface="Arial" pitchFamily="34" charset="0"/>
                <a:cs typeface="Arial" pitchFamily="34" charset="0"/>
              </a:rPr>
              <a:t>Odluka o uspostavljanju Programa: 14. prosinca 2006. </a:t>
            </a:r>
          </a:p>
          <a:p>
            <a:pPr>
              <a:defRPr/>
            </a:pPr>
            <a:r>
              <a:rPr lang="hr-HR" dirty="0">
                <a:solidFill>
                  <a:schemeClr val="bg1">
                    <a:lumMod val="50000"/>
                  </a:schemeClr>
                </a:solidFill>
                <a:latin typeface="Arial" pitchFamily="34" charset="0"/>
                <a:cs typeface="Arial" pitchFamily="34" charset="0"/>
              </a:rPr>
              <a:t>Sudjeluje: 27 država članica EU; zemlje EFTA-e (Lihtenštajn, Norveška, Island, Švicarska), Turska, Republika Hrvatska</a:t>
            </a:r>
          </a:p>
          <a:p>
            <a:pPr>
              <a:defRPr/>
            </a:pPr>
            <a:r>
              <a:rPr lang="hr-HR" dirty="0">
                <a:solidFill>
                  <a:schemeClr val="bg1">
                    <a:lumMod val="50000"/>
                  </a:schemeClr>
                </a:solidFill>
                <a:latin typeface="Arial" pitchFamily="34" charset="0"/>
                <a:cs typeface="Arial" pitchFamily="34" charset="0"/>
              </a:rPr>
              <a:t>Ciljevi: napredno društvo znanja; održiv ekonomski razvoj, bolji poslovi, više poslova, društvena kohezija  </a:t>
            </a:r>
          </a:p>
        </p:txBody>
      </p:sp>
      <p:sp>
        <p:nvSpPr>
          <p:cNvPr id="11" name="Title 1"/>
          <p:cNvSpPr txBox="1">
            <a:spLocks/>
          </p:cNvSpPr>
          <p:nvPr/>
        </p:nvSpPr>
        <p:spPr bwMode="auto">
          <a:xfrm>
            <a:off x="2500313" y="285750"/>
            <a:ext cx="6286500" cy="857250"/>
          </a:xfrm>
          <a:prstGeom prst="rect">
            <a:avLst/>
          </a:prstGeom>
          <a:noFill/>
          <a:ln w="9525">
            <a:noFill/>
            <a:miter lim="800000"/>
            <a:headEnd/>
            <a:tailEnd/>
          </a:ln>
        </p:spPr>
        <p:txBody>
          <a:bodyPr anchor="ctr"/>
          <a:lstStyle/>
          <a:p>
            <a:pPr algn="r">
              <a:defRPr/>
            </a:pPr>
            <a:r>
              <a:rPr lang="hr-HR" sz="3200" dirty="0">
                <a:solidFill>
                  <a:srgbClr val="25AFC9"/>
                </a:solidFill>
                <a:latin typeface="+mn-lt"/>
                <a:cs typeface="+mn-cs"/>
              </a:rPr>
              <a:t>Što je Grundtvig?</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3315" name="Rectangle 3"/>
          <p:cNvSpPr>
            <a:spLocks noGrp="1" noChangeArrowheads="1"/>
          </p:cNvSpPr>
          <p:nvPr>
            <p:ph type="ctrTitle"/>
          </p:nvPr>
        </p:nvSpPr>
        <p:spPr>
          <a:xfrm>
            <a:off x="1371600" y="428625"/>
            <a:ext cx="7558088" cy="647700"/>
          </a:xfrm>
        </p:spPr>
        <p:txBody>
          <a:bodyPr anchor="t"/>
          <a:lstStyle/>
          <a:p>
            <a:pPr algn="r" eaLnBrk="1" hangingPunct="1"/>
            <a:r>
              <a:rPr lang="hr-HR" sz="3200" smtClean="0">
                <a:solidFill>
                  <a:srgbClr val="2FB1CC"/>
                </a:solidFill>
              </a:rPr>
              <a:t>Grundtvig - aktivnosti</a:t>
            </a:r>
            <a:r>
              <a:rPr lang="hr-HR" sz="3200" smtClean="0">
                <a:solidFill>
                  <a:srgbClr val="808285"/>
                </a:solidFill>
              </a:rPr>
              <a:t/>
            </a:r>
            <a:br>
              <a:rPr lang="hr-HR" sz="3200" smtClean="0">
                <a:solidFill>
                  <a:srgbClr val="808285"/>
                </a:solidFill>
              </a:rPr>
            </a:br>
            <a:endParaRPr lang="sr-Latn-CS" sz="3200" smtClean="0">
              <a:solidFill>
                <a:srgbClr val="808285"/>
              </a:solidFill>
            </a:endParaRPr>
          </a:p>
        </p:txBody>
      </p:sp>
      <p:sp>
        <p:nvSpPr>
          <p:cNvPr id="12292" name="Rectangle 4"/>
          <p:cNvSpPr>
            <a:spLocks noGrp="1" noChangeArrowheads="1"/>
          </p:cNvSpPr>
          <p:nvPr>
            <p:ph type="subTitle" idx="1"/>
          </p:nvPr>
        </p:nvSpPr>
        <p:spPr>
          <a:xfrm>
            <a:off x="285750" y="1285875"/>
            <a:ext cx="8501063" cy="5357813"/>
          </a:xfrm>
        </p:spPr>
        <p:txBody>
          <a:bodyPr/>
          <a:lstStyle/>
          <a:p>
            <a:pPr lvl="1" algn="l" eaLnBrk="1" hangingPunct="1">
              <a:lnSpc>
                <a:spcPct val="80000"/>
              </a:lnSpc>
              <a:defRPr/>
            </a:pPr>
            <a:r>
              <a:rPr b="1" dirty="0" smtClean="0">
                <a:solidFill>
                  <a:srgbClr val="D6570E"/>
                </a:solidFill>
                <a:latin typeface="+mj-lt"/>
                <a:ea typeface="+mj-ea"/>
                <a:cs typeface="+mj-cs"/>
              </a:rPr>
              <a:t>Aktivnosti koje provodi NA:</a:t>
            </a:r>
          </a:p>
          <a:p>
            <a:pPr algn="l" eaLnBrk="1" hangingPunct="1">
              <a:lnSpc>
                <a:spcPct val="80000"/>
              </a:lnSpc>
              <a:defRPr/>
            </a:pPr>
            <a:endParaRPr lang="hr-HR" sz="2000" b="1" dirty="0" smtClean="0">
              <a:solidFill>
                <a:srgbClr val="DE6E46"/>
              </a:solidFill>
            </a:endParaRPr>
          </a:p>
          <a:p>
            <a:pPr algn="l" eaLnBrk="1" hangingPunct="1">
              <a:lnSpc>
                <a:spcPct val="80000"/>
              </a:lnSpc>
              <a:defRPr/>
            </a:pPr>
            <a:r>
              <a:rPr lang="hr-HR" sz="2000" b="1" dirty="0" smtClean="0">
                <a:solidFill>
                  <a:srgbClr val="DE6E46"/>
                </a:solidFill>
              </a:rPr>
              <a:t>Mobilnost</a:t>
            </a:r>
          </a:p>
          <a:p>
            <a:pPr lvl="1" algn="l" eaLnBrk="1" hangingPunct="1">
              <a:lnSpc>
                <a:spcPct val="80000"/>
              </a:lnSpc>
              <a:defRPr/>
            </a:pPr>
            <a:r>
              <a:rPr sz="2000" dirty="0" err="1" smtClean="0">
                <a:solidFill>
                  <a:srgbClr val="2FB1CC"/>
                </a:solidFill>
                <a:latin typeface="+mj-lt"/>
                <a:ea typeface="+mj-ea"/>
                <a:cs typeface="+mj-cs"/>
              </a:rPr>
              <a:t>Stručno</a:t>
            </a:r>
            <a:r>
              <a:rPr sz="2000" dirty="0" smtClean="0">
                <a:solidFill>
                  <a:srgbClr val="2FB1CC"/>
                </a:solidFill>
                <a:latin typeface="+mj-lt"/>
                <a:ea typeface="+mj-ea"/>
                <a:cs typeface="+mj-cs"/>
              </a:rPr>
              <a:t> usavršavanje (IST) </a:t>
            </a:r>
          </a:p>
          <a:p>
            <a:pPr lvl="1" algn="l" eaLnBrk="1" hangingPunct="1">
              <a:lnSpc>
                <a:spcPct val="80000"/>
              </a:lnSpc>
              <a:defRPr/>
            </a:pPr>
            <a:r>
              <a:rPr sz="2000" dirty="0" smtClean="0">
                <a:solidFill>
                  <a:srgbClr val="2FB1CC"/>
                </a:solidFill>
                <a:latin typeface="+mj-lt"/>
                <a:ea typeface="+mj-ea"/>
                <a:cs typeface="+mj-cs"/>
              </a:rPr>
              <a:t>Posjeti i razmjene (V&amp;E)</a:t>
            </a:r>
          </a:p>
          <a:p>
            <a:pPr lvl="1" algn="l" eaLnBrk="1" hangingPunct="1">
              <a:lnSpc>
                <a:spcPct val="80000"/>
              </a:lnSpc>
              <a:defRPr/>
            </a:pPr>
            <a:r>
              <a:rPr sz="2000" dirty="0" smtClean="0">
                <a:solidFill>
                  <a:srgbClr val="2FB1CC"/>
                </a:solidFill>
              </a:rPr>
              <a:t>Grundtvig </a:t>
            </a:r>
            <a:r>
              <a:rPr sz="2000" dirty="0" err="1" smtClean="0">
                <a:solidFill>
                  <a:srgbClr val="2FB1CC"/>
                </a:solidFill>
              </a:rPr>
              <a:t>asistenti</a:t>
            </a:r>
            <a:endParaRPr sz="2000" dirty="0" smtClean="0">
              <a:solidFill>
                <a:srgbClr val="2FB1CC"/>
              </a:solidFill>
            </a:endParaRPr>
          </a:p>
          <a:p>
            <a:pPr lvl="1" algn="l" eaLnBrk="1" hangingPunct="1">
              <a:lnSpc>
                <a:spcPct val="80000"/>
              </a:lnSpc>
              <a:defRPr/>
            </a:pPr>
            <a:r>
              <a:rPr lang="hr-HR" sz="2000" dirty="0">
                <a:solidFill>
                  <a:srgbClr val="2FB1CC"/>
                </a:solidFill>
                <a:latin typeface="+mj-lt"/>
                <a:ea typeface="+mj-ea"/>
                <a:cs typeface="+mj-cs"/>
              </a:rPr>
              <a:t>Pripremni posjeti i Kontakt seminari (PV</a:t>
            </a:r>
            <a:r>
              <a:rPr lang="hr-HR" sz="2000" dirty="0" smtClean="0">
                <a:solidFill>
                  <a:srgbClr val="2FB1CC"/>
                </a:solidFill>
                <a:latin typeface="+mj-lt"/>
                <a:ea typeface="+mj-ea"/>
                <a:cs typeface="+mj-cs"/>
              </a:rPr>
              <a:t>), (nema rokova u 2013.)</a:t>
            </a:r>
            <a:endParaRPr lang="hr-HR" sz="2000" dirty="0">
              <a:solidFill>
                <a:srgbClr val="2FB1CC"/>
              </a:solidFill>
              <a:latin typeface="+mj-lt"/>
              <a:ea typeface="+mj-ea"/>
              <a:cs typeface="+mj-cs"/>
            </a:endParaRPr>
          </a:p>
          <a:p>
            <a:pPr lvl="1" algn="l" eaLnBrk="1" hangingPunct="1">
              <a:lnSpc>
                <a:spcPct val="80000"/>
              </a:lnSpc>
              <a:defRPr/>
            </a:pPr>
            <a:endParaRPr lang="hr-HR" sz="2000" b="1" dirty="0" smtClean="0">
              <a:solidFill>
                <a:schemeClr val="hlink"/>
              </a:solidFill>
            </a:endParaRPr>
          </a:p>
          <a:p>
            <a:pPr lvl="1" algn="l" eaLnBrk="1" hangingPunct="1">
              <a:lnSpc>
                <a:spcPct val="80000"/>
              </a:lnSpc>
              <a:defRPr/>
            </a:pPr>
            <a:endParaRPr sz="2000" b="1" dirty="0" smtClean="0">
              <a:solidFill>
                <a:schemeClr val="hlink"/>
              </a:solidFill>
            </a:endParaRPr>
          </a:p>
          <a:p>
            <a:pPr algn="l" eaLnBrk="1" hangingPunct="1">
              <a:lnSpc>
                <a:spcPct val="80000"/>
              </a:lnSpc>
              <a:defRPr/>
            </a:pPr>
            <a:r>
              <a:rPr lang="hr-HR" sz="2000" b="1" dirty="0" smtClean="0">
                <a:solidFill>
                  <a:srgbClr val="D6570E"/>
                </a:solidFill>
              </a:rPr>
              <a:t>Projekti</a:t>
            </a:r>
          </a:p>
          <a:p>
            <a:pPr lvl="1" algn="l" eaLnBrk="1" hangingPunct="1">
              <a:lnSpc>
                <a:spcPct val="80000"/>
              </a:lnSpc>
              <a:defRPr/>
            </a:pPr>
            <a:r>
              <a:rPr lang="hr-HR" sz="2000" dirty="0">
                <a:solidFill>
                  <a:srgbClr val="2FB1CC"/>
                </a:solidFill>
              </a:rPr>
              <a:t>Volonterski projekti za starije</a:t>
            </a:r>
          </a:p>
          <a:p>
            <a:pPr lvl="1" algn="l" eaLnBrk="1" hangingPunct="1">
              <a:lnSpc>
                <a:spcPct val="80000"/>
              </a:lnSpc>
              <a:defRPr/>
            </a:pPr>
            <a:r>
              <a:rPr sz="2000" dirty="0" smtClean="0">
                <a:solidFill>
                  <a:srgbClr val="2FB1CC"/>
                </a:solidFill>
                <a:latin typeface="+mj-lt"/>
                <a:ea typeface="+mj-ea"/>
                <a:cs typeface="+mj-cs"/>
              </a:rPr>
              <a:t>Grundtvig </a:t>
            </a:r>
            <a:r>
              <a:rPr sz="2000" dirty="0" err="1" smtClean="0">
                <a:solidFill>
                  <a:srgbClr val="2FB1CC"/>
                </a:solidFill>
                <a:latin typeface="+mj-lt"/>
                <a:ea typeface="+mj-ea"/>
                <a:cs typeface="+mj-cs"/>
              </a:rPr>
              <a:t>obrazovna</a:t>
            </a:r>
            <a:r>
              <a:rPr sz="2000" dirty="0" smtClean="0">
                <a:solidFill>
                  <a:srgbClr val="2FB1CC"/>
                </a:solidFill>
                <a:latin typeface="+mj-lt"/>
                <a:ea typeface="+mj-ea"/>
                <a:cs typeface="+mj-cs"/>
              </a:rPr>
              <a:t> </a:t>
            </a:r>
            <a:r>
              <a:rPr sz="2000" dirty="0" err="1" smtClean="0">
                <a:solidFill>
                  <a:srgbClr val="2FB1CC"/>
                </a:solidFill>
                <a:latin typeface="+mj-lt"/>
                <a:ea typeface="+mj-ea"/>
                <a:cs typeface="+mj-cs"/>
              </a:rPr>
              <a:t>partnerstva</a:t>
            </a:r>
            <a:endParaRPr sz="2000" dirty="0" smtClean="0">
              <a:solidFill>
                <a:srgbClr val="2FB1CC"/>
              </a:solidFill>
              <a:latin typeface="+mj-lt"/>
              <a:ea typeface="+mj-ea"/>
              <a:cs typeface="+mj-cs"/>
            </a:endParaRPr>
          </a:p>
          <a:p>
            <a:pPr lvl="1" algn="l" eaLnBrk="1" hangingPunct="1">
              <a:lnSpc>
                <a:spcPct val="80000"/>
              </a:lnSpc>
              <a:defRPr/>
            </a:pPr>
            <a:r>
              <a:rPr lang="hr-HR" sz="2000" dirty="0" smtClean="0">
                <a:solidFill>
                  <a:srgbClr val="2FB1CC"/>
                </a:solidFill>
              </a:rPr>
              <a:t>Grundtvig radionice</a:t>
            </a:r>
          </a:p>
          <a:p>
            <a:pPr algn="r" eaLnBrk="1" hangingPunct="1">
              <a:lnSpc>
                <a:spcPct val="80000"/>
              </a:lnSpc>
              <a:defRPr/>
            </a:pPr>
            <a:r>
              <a:rPr lang="hr-HR" sz="2000" b="1" dirty="0" smtClean="0">
                <a:solidFill>
                  <a:srgbClr val="D6570E"/>
                </a:solidFill>
              </a:rPr>
              <a:t>Centralizirane aktivnosti (EK):</a:t>
            </a:r>
          </a:p>
          <a:p>
            <a:pPr algn="r" eaLnBrk="1" hangingPunct="1">
              <a:lnSpc>
                <a:spcPct val="80000"/>
              </a:lnSpc>
              <a:defRPr/>
            </a:pPr>
            <a:r>
              <a:rPr lang="hr-HR" sz="2000" b="1" dirty="0" smtClean="0">
                <a:solidFill>
                  <a:srgbClr val="2FB1CC"/>
                </a:solidFill>
              </a:rPr>
              <a:t>Multilateralni projekti</a:t>
            </a:r>
          </a:p>
          <a:p>
            <a:pPr algn="r" eaLnBrk="1" hangingPunct="1">
              <a:lnSpc>
                <a:spcPct val="80000"/>
              </a:lnSpc>
              <a:defRPr/>
            </a:pPr>
            <a:r>
              <a:rPr lang="hr-HR" sz="2000" b="1" dirty="0" smtClean="0">
                <a:solidFill>
                  <a:srgbClr val="2FB1CC"/>
                </a:solidFill>
              </a:rPr>
              <a:t>Tematske mreže</a:t>
            </a:r>
          </a:p>
          <a:p>
            <a:pPr algn="r" eaLnBrk="1" hangingPunct="1">
              <a:lnSpc>
                <a:spcPct val="80000"/>
              </a:lnSpc>
              <a:defRPr/>
            </a:pPr>
            <a:r>
              <a:rPr lang="hr-HR" sz="2000" b="1" dirty="0" smtClean="0">
                <a:solidFill>
                  <a:srgbClr val="2FB1CC"/>
                </a:solidFill>
              </a:rPr>
              <a:t>Prateće mjere</a:t>
            </a:r>
          </a:p>
          <a:p>
            <a:pPr eaLnBrk="1" hangingPunct="1">
              <a:lnSpc>
                <a:spcPct val="80000"/>
              </a:lnSpc>
              <a:defRPr/>
            </a:pPr>
            <a:endParaRPr lang="hr-HR" sz="1600" b="1" dirty="0" smtClean="0">
              <a:solidFill>
                <a:schemeClr val="accent3">
                  <a:lumMod val="50000"/>
                </a:schemeClr>
              </a:solidFill>
            </a:endParaRPr>
          </a:p>
        </p:txBody>
      </p:sp>
      <p:sp>
        <p:nvSpPr>
          <p:cNvPr id="13317" name="Rectangle 5"/>
          <p:cNvSpPr>
            <a:spLocks noChangeArrowheads="1"/>
          </p:cNvSpPr>
          <p:nvPr/>
        </p:nvSpPr>
        <p:spPr bwMode="auto">
          <a:xfrm>
            <a:off x="6629400" y="533400"/>
            <a:ext cx="2286000" cy="533400"/>
          </a:xfrm>
          <a:prstGeom prst="rect">
            <a:avLst/>
          </a:prstGeom>
          <a:noFill/>
          <a:ln w="9525">
            <a:noFill/>
            <a:miter lim="800000"/>
            <a:headEnd/>
            <a:tailEnd/>
          </a:ln>
        </p:spPr>
        <p:txBody>
          <a:bodyPr/>
          <a:lstStyle/>
          <a:p>
            <a:pPr>
              <a:spcBef>
                <a:spcPct val="20000"/>
              </a:spcBef>
            </a:pPr>
            <a:endParaRPr lang="sr-Latn-CS" sz="1000">
              <a:solidFill>
                <a:schemeClr val="bg2"/>
              </a:solidFill>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zaglavlje"/>
          <p:cNvPicPr>
            <a:picLocks noChangeAspect="1" noChangeArrowheads="1"/>
          </p:cNvPicPr>
          <p:nvPr/>
        </p:nvPicPr>
        <p:blipFill>
          <a:blip r:embed="rId3"/>
          <a:srcRect/>
          <a:stretch>
            <a:fillRect/>
          </a:stretch>
        </p:blipFill>
        <p:spPr bwMode="auto">
          <a:xfrm>
            <a:off x="152400" y="152400"/>
            <a:ext cx="8839200" cy="974725"/>
          </a:xfrm>
          <a:prstGeom prst="rect">
            <a:avLst/>
          </a:prstGeom>
          <a:noFill/>
          <a:ln w="9525">
            <a:noFill/>
            <a:miter lim="800000"/>
            <a:headEnd/>
            <a:tailEnd/>
          </a:ln>
        </p:spPr>
      </p:pic>
      <p:sp>
        <p:nvSpPr>
          <p:cNvPr id="14339" name="Rectangle 3"/>
          <p:cNvSpPr>
            <a:spLocks noGrp="1" noChangeArrowheads="1"/>
          </p:cNvSpPr>
          <p:nvPr>
            <p:ph type="ctrTitle"/>
          </p:nvPr>
        </p:nvSpPr>
        <p:spPr>
          <a:xfrm>
            <a:off x="1438275" y="357188"/>
            <a:ext cx="7705725" cy="503237"/>
          </a:xfrm>
        </p:spPr>
        <p:txBody>
          <a:bodyPr anchor="t"/>
          <a:lstStyle/>
          <a:p>
            <a:pPr algn="r" eaLnBrk="1" hangingPunct="1"/>
            <a:r>
              <a:rPr lang="hr-HR" sz="3200" smtClean="0">
                <a:solidFill>
                  <a:srgbClr val="2FB1CC"/>
                </a:solidFill>
              </a:rPr>
              <a:t>Stručno usavršavanje</a:t>
            </a:r>
            <a:endParaRPr lang="sr-Latn-CS" sz="3200" smtClean="0">
              <a:solidFill>
                <a:srgbClr val="2FB1CC"/>
              </a:solidFill>
            </a:endParaRPr>
          </a:p>
        </p:txBody>
      </p:sp>
      <p:sp>
        <p:nvSpPr>
          <p:cNvPr id="14340" name="Rectangle 4"/>
          <p:cNvSpPr>
            <a:spLocks noGrp="1" noChangeArrowheads="1"/>
          </p:cNvSpPr>
          <p:nvPr>
            <p:ph type="subTitle" idx="1"/>
          </p:nvPr>
        </p:nvSpPr>
        <p:spPr>
          <a:xfrm>
            <a:off x="285750" y="1285875"/>
            <a:ext cx="8358188" cy="5429250"/>
          </a:xfrm>
        </p:spPr>
        <p:txBody>
          <a:bodyPr/>
          <a:lstStyle/>
          <a:p>
            <a:pPr algn="l" eaLnBrk="1" hangingPunct="1">
              <a:lnSpc>
                <a:spcPct val="80000"/>
              </a:lnSpc>
              <a:defRPr/>
            </a:pPr>
            <a:r>
              <a:rPr lang="hr-HR" sz="1800" dirty="0" smtClean="0">
                <a:solidFill>
                  <a:srgbClr val="808285"/>
                </a:solidFill>
              </a:rPr>
              <a:t>Stručno usavršavanje u nekoj zemlji koja sudjeluje u LLP-u, u trajanju od </a:t>
            </a:r>
            <a:r>
              <a:rPr lang="hr-HR" sz="1800" b="1" dirty="0" smtClean="0">
                <a:solidFill>
                  <a:srgbClr val="808285"/>
                </a:solidFill>
              </a:rPr>
              <a:t>5 radnih dana – 6 tjedana</a:t>
            </a:r>
          </a:p>
          <a:p>
            <a:pPr algn="l" eaLnBrk="1" hangingPunct="1">
              <a:lnSpc>
                <a:spcPct val="80000"/>
              </a:lnSpc>
              <a:defRPr/>
            </a:pPr>
            <a:endParaRPr lang="hr-HR" sz="1800" b="1" dirty="0" smtClean="0">
              <a:solidFill>
                <a:srgbClr val="808285"/>
              </a:solidFill>
            </a:endParaRPr>
          </a:p>
          <a:p>
            <a:pPr algn="l" eaLnBrk="1" hangingPunct="1">
              <a:lnSpc>
                <a:spcPct val="80000"/>
              </a:lnSpc>
              <a:defRPr/>
            </a:pPr>
            <a:r>
              <a:rPr lang="hr-HR" sz="1800" dirty="0" smtClean="0">
                <a:solidFill>
                  <a:srgbClr val="808285"/>
                </a:solidFill>
              </a:rPr>
              <a:t>Cilj je usavršiti nastavne vještine i produbiti znanje i razumijevanje o obrazovanju odraslih u Europi</a:t>
            </a:r>
          </a:p>
          <a:p>
            <a:pPr algn="l" eaLnBrk="1" hangingPunct="1">
              <a:lnSpc>
                <a:spcPct val="80000"/>
              </a:lnSpc>
              <a:defRPr/>
            </a:pPr>
            <a:endParaRPr lang="hr-HR" sz="1800" u="sng" dirty="0" smtClean="0">
              <a:solidFill>
                <a:srgbClr val="808285"/>
              </a:solidFill>
            </a:endParaRPr>
          </a:p>
          <a:p>
            <a:pPr algn="l" eaLnBrk="1" hangingPunct="1">
              <a:lnSpc>
                <a:spcPct val="80000"/>
              </a:lnSpc>
              <a:defRPr/>
            </a:pPr>
            <a:r>
              <a:rPr lang="hr-HR" sz="2000" dirty="0" smtClean="0">
                <a:solidFill>
                  <a:srgbClr val="25AFC9"/>
                </a:solidFill>
              </a:rPr>
              <a:t>Oblik</a:t>
            </a:r>
            <a:r>
              <a:rPr lang="hr-HR" sz="1800" b="1" dirty="0" smtClean="0">
                <a:solidFill>
                  <a:srgbClr val="2FB1CC"/>
                </a:solidFill>
              </a:rPr>
              <a:t>:</a:t>
            </a:r>
            <a:r>
              <a:rPr lang="hr-HR" sz="1800" b="1" dirty="0" smtClean="0">
                <a:solidFill>
                  <a:schemeClr val="accent3">
                    <a:lumMod val="50000"/>
                  </a:schemeClr>
                </a:solidFill>
              </a:rPr>
              <a:t> </a:t>
            </a:r>
            <a:r>
              <a:rPr lang="hr-HR" sz="1800" dirty="0" smtClean="0">
                <a:solidFill>
                  <a:srgbClr val="808285"/>
                </a:solidFill>
              </a:rPr>
              <a:t>Strukturirani oblici tečajeva</a:t>
            </a:r>
          </a:p>
          <a:p>
            <a:pPr algn="l" eaLnBrk="1" hangingPunct="1">
              <a:lnSpc>
                <a:spcPct val="80000"/>
              </a:lnSpc>
              <a:defRPr/>
            </a:pPr>
            <a:endParaRPr lang="hr-HR" sz="1800" dirty="0" smtClean="0">
              <a:solidFill>
                <a:srgbClr val="808285"/>
              </a:solidFill>
            </a:endParaRPr>
          </a:p>
          <a:p>
            <a:pPr algn="l" eaLnBrk="1" hangingPunct="1">
              <a:lnSpc>
                <a:spcPct val="80000"/>
              </a:lnSpc>
              <a:defRPr/>
            </a:pPr>
            <a:r>
              <a:rPr lang="hr-HR" sz="2000" dirty="0" smtClean="0">
                <a:solidFill>
                  <a:srgbClr val="25AFC9"/>
                </a:solidFill>
              </a:rPr>
              <a:t>Bespovratna sredstva </a:t>
            </a:r>
            <a:r>
              <a:rPr lang="hr-HR" sz="1800" dirty="0" smtClean="0">
                <a:solidFill>
                  <a:schemeClr val="accent3">
                    <a:lumMod val="50000"/>
                  </a:schemeClr>
                </a:solidFill>
              </a:rPr>
              <a:t>(</a:t>
            </a:r>
            <a:r>
              <a:rPr lang="hr-HR" sz="1800" dirty="0" smtClean="0">
                <a:solidFill>
                  <a:srgbClr val="808285"/>
                </a:solidFill>
              </a:rPr>
              <a:t>stipendija) doprinose pokrivanju: </a:t>
            </a:r>
          </a:p>
          <a:p>
            <a:pPr algn="l" eaLnBrk="1" hangingPunct="1">
              <a:lnSpc>
                <a:spcPct val="80000"/>
              </a:lnSpc>
              <a:buFont typeface="Arial" pitchFamily="34" charset="0"/>
              <a:buChar char="•"/>
              <a:defRPr/>
            </a:pPr>
            <a:r>
              <a:rPr lang="hr-HR" sz="1800" dirty="0" smtClean="0">
                <a:solidFill>
                  <a:srgbClr val="808285"/>
                </a:solidFill>
              </a:rPr>
              <a:t>    troškova puta (do 500 €), </a:t>
            </a:r>
          </a:p>
          <a:p>
            <a:pPr algn="l" eaLnBrk="1" hangingPunct="1">
              <a:lnSpc>
                <a:spcPct val="80000"/>
              </a:lnSpc>
              <a:buFont typeface="Arial" pitchFamily="34" charset="0"/>
              <a:buChar char="•"/>
              <a:defRPr/>
            </a:pPr>
            <a:r>
              <a:rPr lang="hr-HR" sz="1800" dirty="0" smtClean="0">
                <a:solidFill>
                  <a:srgbClr val="808285"/>
                </a:solidFill>
              </a:rPr>
              <a:t>    životnih troškova (vidi tablicu) </a:t>
            </a:r>
          </a:p>
          <a:p>
            <a:pPr algn="l" eaLnBrk="1" hangingPunct="1">
              <a:lnSpc>
                <a:spcPct val="80000"/>
              </a:lnSpc>
              <a:buFont typeface="Arial" pitchFamily="34" charset="0"/>
              <a:buChar char="•"/>
              <a:defRPr/>
            </a:pPr>
            <a:r>
              <a:rPr lang="hr-HR" sz="1800" dirty="0" smtClean="0">
                <a:solidFill>
                  <a:srgbClr val="808285"/>
                </a:solidFill>
              </a:rPr>
              <a:t>    kotizacije tečaja (700 €), </a:t>
            </a:r>
          </a:p>
          <a:p>
            <a:pPr algn="l" eaLnBrk="1" hangingPunct="1">
              <a:lnSpc>
                <a:spcPct val="80000"/>
              </a:lnSpc>
              <a:buFont typeface="Arial" pitchFamily="34" charset="0"/>
              <a:buChar char="•"/>
              <a:defRPr/>
            </a:pPr>
            <a:r>
              <a:rPr lang="hr-HR" sz="1800" dirty="0" smtClean="0">
                <a:solidFill>
                  <a:srgbClr val="808285"/>
                </a:solidFill>
              </a:rPr>
              <a:t>    (jezične) pripreme (do 150 €)</a:t>
            </a:r>
          </a:p>
          <a:p>
            <a:pPr eaLnBrk="1" hangingPunct="1">
              <a:lnSpc>
                <a:spcPct val="80000"/>
              </a:lnSpc>
              <a:defRPr/>
            </a:pPr>
            <a:endParaRPr lang="hr-HR" sz="1800" dirty="0" smtClean="0">
              <a:solidFill>
                <a:schemeClr val="accent3">
                  <a:lumMod val="50000"/>
                </a:schemeClr>
              </a:solidFill>
            </a:endParaRPr>
          </a:p>
          <a:p>
            <a:pPr eaLnBrk="1" hangingPunct="1">
              <a:lnSpc>
                <a:spcPct val="80000"/>
              </a:lnSpc>
              <a:defRPr/>
            </a:pPr>
            <a:r>
              <a:rPr lang="hr-HR" sz="2400" b="1" dirty="0" smtClean="0">
                <a:solidFill>
                  <a:srgbClr val="D6570E"/>
                </a:solidFill>
              </a:rPr>
              <a:t>!! Rokovi !!  </a:t>
            </a:r>
          </a:p>
          <a:p>
            <a:pPr eaLnBrk="1" hangingPunct="1">
              <a:lnSpc>
                <a:spcPct val="80000"/>
              </a:lnSpc>
              <a:defRPr/>
            </a:pPr>
            <a:r>
              <a:rPr lang="hr-HR" sz="2400" b="1" dirty="0" smtClean="0">
                <a:solidFill>
                  <a:srgbClr val="D6570E"/>
                </a:solidFill>
              </a:rPr>
              <a:t>30.04.2013.</a:t>
            </a:r>
            <a:r>
              <a:rPr lang="hr-HR" sz="2400" b="1" dirty="0" smtClean="0">
                <a:solidFill>
                  <a:srgbClr val="FF6600"/>
                </a:solidFill>
              </a:rPr>
              <a:t> </a:t>
            </a:r>
            <a:r>
              <a:rPr lang="hr-HR" sz="1800" dirty="0" smtClean="0">
                <a:solidFill>
                  <a:srgbClr val="2FB1CC"/>
                </a:solidFill>
              </a:rPr>
              <a:t>(ako želite ići od 1.9. 2013.)    </a:t>
            </a:r>
            <a:r>
              <a:rPr lang="hr-HR" sz="2400" b="1" dirty="0" smtClean="0">
                <a:solidFill>
                  <a:srgbClr val="2FB1CC"/>
                </a:solidFill>
              </a:rPr>
              <a:t>    </a:t>
            </a:r>
          </a:p>
          <a:p>
            <a:pPr eaLnBrk="1" hangingPunct="1">
              <a:lnSpc>
                <a:spcPct val="80000"/>
              </a:lnSpc>
              <a:defRPr/>
            </a:pPr>
            <a:r>
              <a:rPr lang="hr-HR" sz="2400" b="1" dirty="0" smtClean="0">
                <a:solidFill>
                  <a:srgbClr val="D6570E"/>
                </a:solidFill>
              </a:rPr>
              <a:t>17.09.2013. </a:t>
            </a:r>
            <a:r>
              <a:rPr lang="hr-HR" sz="1800" dirty="0" smtClean="0">
                <a:solidFill>
                  <a:srgbClr val="2FB1CC"/>
                </a:solidFill>
              </a:rPr>
              <a:t>(ako želite ići od 1.1. 2014.)</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642938" y="571500"/>
            <a:ext cx="8247062" cy="571500"/>
          </a:xfrm>
        </p:spPr>
        <p:txBody>
          <a:bodyPr/>
          <a:lstStyle/>
          <a:p>
            <a:pPr algn="r" eaLnBrk="1" hangingPunct="1"/>
            <a:r>
              <a:rPr lang="sr-Latn-CS" sz="3200" smtClean="0">
                <a:solidFill>
                  <a:srgbClr val="2FB1CC"/>
                </a:solidFill>
              </a:rPr>
              <a:t>Stručno usavršavanje</a:t>
            </a:r>
          </a:p>
        </p:txBody>
      </p:sp>
      <p:sp>
        <p:nvSpPr>
          <p:cNvPr id="15363" name="Content Placeholder 2"/>
          <p:cNvSpPr>
            <a:spLocks noGrp="1"/>
          </p:cNvSpPr>
          <p:nvPr>
            <p:ph idx="4294967295"/>
          </p:nvPr>
        </p:nvSpPr>
        <p:spPr>
          <a:xfrm>
            <a:off x="285750" y="1285875"/>
            <a:ext cx="9144000" cy="2014538"/>
          </a:xfrm>
        </p:spPr>
        <p:txBody>
          <a:bodyPr/>
          <a:lstStyle/>
          <a:p>
            <a:pPr eaLnBrk="1" hangingPunct="1">
              <a:lnSpc>
                <a:spcPct val="150000"/>
              </a:lnSpc>
            </a:pPr>
            <a:r>
              <a:rPr lang="sr-Latn-CS" sz="1600" smtClean="0">
                <a:solidFill>
                  <a:srgbClr val="DE6E46"/>
                </a:solidFill>
                <a:ea typeface="ＭＳ Ｐゴシック" pitchFamily="34" charset="-128"/>
              </a:rPr>
              <a:t>Korak 1  </a:t>
            </a:r>
            <a:r>
              <a:rPr lang="sr-Latn-CS" sz="1600" smtClean="0">
                <a:solidFill>
                  <a:srgbClr val="DE6E46"/>
                </a:solidFill>
                <a:ea typeface="ＭＳ Ｐゴシック" pitchFamily="34" charset="-128"/>
                <a:hlinkClick r:id="rId3"/>
              </a:rPr>
              <a:t>http://ec.europa.eu/education/trainingdatabase</a:t>
            </a:r>
            <a:r>
              <a:rPr lang="sr-Latn-CS" sz="1600" smtClean="0">
                <a:solidFill>
                  <a:srgbClr val="DE6E46"/>
                </a:solidFill>
                <a:ea typeface="ＭＳ Ｐゴシック" pitchFamily="34" charset="-128"/>
              </a:rPr>
              <a:t>, kontaktirajte organizatora </a:t>
            </a:r>
          </a:p>
          <a:p>
            <a:pPr eaLnBrk="1" hangingPunct="1">
              <a:lnSpc>
                <a:spcPct val="150000"/>
              </a:lnSpc>
            </a:pPr>
            <a:r>
              <a:rPr lang="pl-PL" sz="1600" smtClean="0">
                <a:solidFill>
                  <a:srgbClr val="DE6E46"/>
                </a:solidFill>
                <a:ea typeface="ＭＳ Ｐゴシック" pitchFamily="34" charset="-128"/>
              </a:rPr>
              <a:t>Korak 2 – prijavite se do krajnjeg roka za prijavu</a:t>
            </a:r>
          </a:p>
          <a:p>
            <a:pPr eaLnBrk="1" hangingPunct="1">
              <a:lnSpc>
                <a:spcPct val="150000"/>
              </a:lnSpc>
            </a:pPr>
            <a:endParaRPr lang="sr-Latn-CS" sz="1600" smtClean="0">
              <a:ea typeface="ＭＳ Ｐゴシック" pitchFamily="34" charset="-128"/>
            </a:endParaRPr>
          </a:p>
          <a:p>
            <a:pPr lvl="1" eaLnBrk="1" hangingPunct="1">
              <a:lnSpc>
                <a:spcPct val="150000"/>
              </a:lnSpc>
            </a:pPr>
            <a:endParaRPr lang="sr-Latn-CS" smtClean="0">
              <a:ea typeface="ＭＳ Ｐゴシック" pitchFamily="34" charset="-128"/>
            </a:endParaRPr>
          </a:p>
        </p:txBody>
      </p:sp>
      <p:sp>
        <p:nvSpPr>
          <p:cNvPr id="15364" name="Rectangle 8"/>
          <p:cNvSpPr>
            <a:spLocks noChangeArrowheads="1"/>
          </p:cNvSpPr>
          <p:nvPr/>
        </p:nvSpPr>
        <p:spPr bwMode="auto">
          <a:xfrm>
            <a:off x="1036638" y="5375275"/>
            <a:ext cx="7070725" cy="366713"/>
          </a:xfrm>
          <a:prstGeom prst="rect">
            <a:avLst/>
          </a:prstGeom>
          <a:noFill/>
          <a:ln w="9525">
            <a:noFill/>
            <a:miter lim="800000"/>
            <a:headEnd/>
            <a:tailEnd/>
          </a:ln>
        </p:spPr>
        <p:txBody>
          <a:bodyPr>
            <a:spAutoFit/>
          </a:bodyPr>
          <a:lstStyle/>
          <a:p>
            <a:pPr>
              <a:spcBef>
                <a:spcPct val="20000"/>
              </a:spcBef>
            </a:pPr>
            <a:endParaRPr lang="sr-Latn-CS">
              <a:solidFill>
                <a:schemeClr val="bg2"/>
              </a:solidFill>
            </a:endParaRPr>
          </a:p>
        </p:txBody>
      </p:sp>
      <p:pic>
        <p:nvPicPr>
          <p:cNvPr id="15365" name="Picture 6"/>
          <p:cNvPicPr>
            <a:picLocks noChangeAspect="1" noChangeArrowheads="1"/>
          </p:cNvPicPr>
          <p:nvPr/>
        </p:nvPicPr>
        <p:blipFill>
          <a:blip r:embed="rId4"/>
          <a:srcRect t="15396" r="1465" b="7623"/>
          <a:stretch>
            <a:fillRect/>
          </a:stretch>
        </p:blipFill>
        <p:spPr bwMode="auto">
          <a:xfrm>
            <a:off x="214313" y="2286000"/>
            <a:ext cx="7924800" cy="3714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428625"/>
            <a:ext cx="5500688" cy="647700"/>
          </a:xfrm>
        </p:spPr>
        <p:txBody>
          <a:bodyPr>
            <a:noAutofit/>
          </a:bodyPr>
          <a:lstStyle/>
          <a:p>
            <a:pPr algn="r" eaLnBrk="1" hangingPunct="1">
              <a:defRPr/>
            </a:pPr>
            <a:r>
              <a:rPr lang="hr-HR" sz="3200" dirty="0">
                <a:solidFill>
                  <a:srgbClr val="2FB1CC"/>
                </a:solidFill>
                <a:latin typeface="+mn-lt"/>
              </a:rPr>
              <a:t>Posjeti i razmjene</a:t>
            </a:r>
          </a:p>
        </p:txBody>
      </p:sp>
      <p:sp>
        <p:nvSpPr>
          <p:cNvPr id="17412" name="Content Placeholder 2"/>
          <p:cNvSpPr>
            <a:spLocks noGrp="1"/>
          </p:cNvSpPr>
          <p:nvPr>
            <p:ph type="subTitle" idx="1"/>
          </p:nvPr>
        </p:nvSpPr>
        <p:spPr>
          <a:xfrm>
            <a:off x="285750" y="1285875"/>
            <a:ext cx="8929688" cy="4951413"/>
          </a:xfrm>
        </p:spPr>
        <p:txBody>
          <a:bodyPr/>
          <a:lstStyle/>
          <a:p>
            <a:pPr algn="l" eaLnBrk="1" hangingPunct="1">
              <a:lnSpc>
                <a:spcPct val="150000"/>
              </a:lnSpc>
              <a:defRPr/>
            </a:pPr>
            <a:r>
              <a:rPr lang="hr-HR" sz="1800" dirty="0" smtClean="0">
                <a:solidFill>
                  <a:srgbClr val="808285"/>
                </a:solidFill>
              </a:rPr>
              <a:t>Za sve povezane s obrazovanjem odraslih </a:t>
            </a:r>
          </a:p>
          <a:p>
            <a:pPr algn="l" eaLnBrk="1" hangingPunct="1">
              <a:lnSpc>
                <a:spcPct val="150000"/>
              </a:lnSpc>
              <a:defRPr/>
            </a:pPr>
            <a:r>
              <a:rPr lang="hr-HR" sz="1800" dirty="0" smtClean="0">
                <a:solidFill>
                  <a:srgbClr val="808285"/>
                </a:solidFill>
              </a:rPr>
              <a:t>Oblik: nestrukturirani tečaj, praksa, konferencija ili seminar</a:t>
            </a:r>
          </a:p>
          <a:p>
            <a:pPr algn="l" eaLnBrk="1" hangingPunct="1">
              <a:lnSpc>
                <a:spcPct val="150000"/>
              </a:lnSpc>
              <a:defRPr/>
            </a:pPr>
            <a:r>
              <a:rPr lang="hr-HR" sz="1800" dirty="0" smtClean="0">
                <a:solidFill>
                  <a:srgbClr val="808285"/>
                </a:solidFill>
              </a:rPr>
              <a:t>U trajanju od 1 dan do 12 tjedana, sudionici odlaze:</a:t>
            </a:r>
          </a:p>
          <a:p>
            <a:pPr lvl="1" algn="l" eaLnBrk="1" hangingPunct="1">
              <a:buFont typeface="Arial" pitchFamily="34" charset="0"/>
              <a:buChar char="•"/>
              <a:defRPr/>
            </a:pPr>
            <a:r>
              <a:rPr sz="1800" dirty="0" smtClean="0">
                <a:solidFill>
                  <a:srgbClr val="808285"/>
                </a:solidFill>
              </a:rPr>
              <a:t> </a:t>
            </a:r>
            <a:r>
              <a:rPr sz="1800" dirty="0" err="1" smtClean="0">
                <a:solidFill>
                  <a:srgbClr val="808285"/>
                </a:solidFill>
              </a:rPr>
              <a:t>proučavati</a:t>
            </a:r>
            <a:r>
              <a:rPr sz="1800" dirty="0" smtClean="0">
                <a:solidFill>
                  <a:srgbClr val="808285"/>
                </a:solidFill>
              </a:rPr>
              <a:t> način rada u ustanovi partneru, ‘‘job shadowing’’</a:t>
            </a:r>
          </a:p>
          <a:p>
            <a:pPr lvl="1" algn="l" eaLnBrk="1" hangingPunct="1">
              <a:buFont typeface="Arial" pitchFamily="34" charset="0"/>
              <a:buChar char="•"/>
              <a:defRPr/>
            </a:pPr>
            <a:r>
              <a:rPr sz="1800" dirty="0" smtClean="0">
                <a:solidFill>
                  <a:srgbClr val="808285"/>
                </a:solidFill>
              </a:rPr>
              <a:t> </a:t>
            </a:r>
            <a:r>
              <a:rPr sz="1800" dirty="0" err="1" smtClean="0">
                <a:solidFill>
                  <a:srgbClr val="808285"/>
                </a:solidFill>
              </a:rPr>
              <a:t>proučavati</a:t>
            </a:r>
            <a:r>
              <a:rPr sz="1800" dirty="0" smtClean="0">
                <a:solidFill>
                  <a:srgbClr val="808285"/>
                </a:solidFill>
              </a:rPr>
              <a:t> upravljanje (management) u obrazovanju odraslih</a:t>
            </a:r>
          </a:p>
          <a:p>
            <a:pPr lvl="1" algn="l" eaLnBrk="1" hangingPunct="1">
              <a:buFont typeface="Arial" pitchFamily="34" charset="0"/>
              <a:buChar char="•"/>
              <a:defRPr/>
            </a:pPr>
            <a:r>
              <a:rPr sz="1800" dirty="0" smtClean="0">
                <a:solidFill>
                  <a:srgbClr val="808285"/>
                </a:solidFill>
              </a:rPr>
              <a:t> </a:t>
            </a:r>
            <a:r>
              <a:rPr sz="1800" dirty="0" err="1" smtClean="0">
                <a:solidFill>
                  <a:srgbClr val="808285"/>
                </a:solidFill>
              </a:rPr>
              <a:t>polaziti</a:t>
            </a:r>
            <a:r>
              <a:rPr sz="1800" dirty="0" smtClean="0">
                <a:solidFill>
                  <a:srgbClr val="808285"/>
                </a:solidFill>
              </a:rPr>
              <a:t> konferenciju ili seminar</a:t>
            </a:r>
          </a:p>
          <a:p>
            <a:pPr lvl="1" algn="l" eaLnBrk="1" hangingPunct="1">
              <a:buFont typeface="Arial" pitchFamily="34" charset="0"/>
              <a:buChar char="•"/>
              <a:defRPr/>
            </a:pPr>
            <a:r>
              <a:rPr sz="1800" dirty="0" smtClean="0">
                <a:solidFill>
                  <a:srgbClr val="808285"/>
                </a:solidFill>
              </a:rPr>
              <a:t> </a:t>
            </a:r>
            <a:r>
              <a:rPr sz="1800" dirty="0" err="1" smtClean="0">
                <a:solidFill>
                  <a:srgbClr val="808285"/>
                </a:solidFill>
              </a:rPr>
              <a:t>predavati</a:t>
            </a:r>
            <a:r>
              <a:rPr sz="1800" dirty="0" smtClean="0">
                <a:solidFill>
                  <a:srgbClr val="808285"/>
                </a:solidFill>
              </a:rPr>
              <a:t> u partnersku ustanovu 	</a:t>
            </a:r>
            <a:endParaRPr lang="hr-HR" sz="1800" dirty="0" smtClean="0">
              <a:solidFill>
                <a:srgbClr val="808285"/>
              </a:solidFill>
            </a:endParaRPr>
          </a:p>
          <a:p>
            <a:pPr lvl="1" algn="l" eaLnBrk="1" hangingPunct="1">
              <a:buFont typeface="Arial" pitchFamily="34" charset="0"/>
              <a:buChar char="•"/>
              <a:defRPr/>
            </a:pPr>
            <a:endParaRPr sz="1800" dirty="0" smtClean="0">
              <a:solidFill>
                <a:schemeClr val="accent3">
                  <a:lumMod val="50000"/>
                </a:schemeClr>
              </a:solidFill>
            </a:endParaRPr>
          </a:p>
          <a:p>
            <a:pPr eaLnBrk="1" hangingPunct="1">
              <a:lnSpc>
                <a:spcPct val="80000"/>
              </a:lnSpc>
              <a:defRPr/>
            </a:pPr>
            <a:r>
              <a:rPr lang="hr-HR" sz="1800" b="1" dirty="0">
                <a:solidFill>
                  <a:srgbClr val="DE6E46"/>
                </a:solidFill>
              </a:rPr>
              <a:t>!! Rokovi !!  </a:t>
            </a:r>
          </a:p>
          <a:p>
            <a:pPr eaLnBrk="1" hangingPunct="1">
              <a:lnSpc>
                <a:spcPct val="80000"/>
              </a:lnSpc>
              <a:defRPr/>
            </a:pPr>
            <a:r>
              <a:rPr lang="hr-HR" sz="1800" b="1" dirty="0">
                <a:solidFill>
                  <a:srgbClr val="FF6600"/>
                </a:solidFill>
              </a:rPr>
              <a:t>	</a:t>
            </a:r>
          </a:p>
          <a:p>
            <a:pPr eaLnBrk="1" hangingPunct="1">
              <a:lnSpc>
                <a:spcPct val="80000"/>
              </a:lnSpc>
              <a:defRPr/>
            </a:pPr>
            <a:r>
              <a:rPr lang="hr-HR" sz="1800" b="1" dirty="0" smtClean="0">
                <a:solidFill>
                  <a:srgbClr val="DE6E46"/>
                </a:solidFill>
              </a:rPr>
              <a:t>30.04.2013.</a:t>
            </a:r>
            <a:r>
              <a:rPr lang="hr-HR" sz="1800" b="1" dirty="0" smtClean="0">
                <a:solidFill>
                  <a:srgbClr val="FF6600"/>
                </a:solidFill>
              </a:rPr>
              <a:t> </a:t>
            </a:r>
            <a:r>
              <a:rPr lang="hr-HR" sz="1800" dirty="0">
                <a:solidFill>
                  <a:srgbClr val="2FB1CC"/>
                </a:solidFill>
              </a:rPr>
              <a:t>(ako želite ići od </a:t>
            </a:r>
            <a:r>
              <a:rPr lang="hr-HR" sz="1800" dirty="0" smtClean="0">
                <a:solidFill>
                  <a:srgbClr val="2FB1CC"/>
                </a:solidFill>
              </a:rPr>
              <a:t>1.8. </a:t>
            </a:r>
            <a:r>
              <a:rPr lang="hr-HR" sz="1800" dirty="0">
                <a:solidFill>
                  <a:srgbClr val="2FB1CC"/>
                </a:solidFill>
              </a:rPr>
              <a:t>2013.) </a:t>
            </a:r>
            <a:endParaRPr lang="hr-HR" sz="1800" b="1" dirty="0">
              <a:solidFill>
                <a:srgbClr val="FF6600"/>
              </a:solidFill>
            </a:endParaRPr>
          </a:p>
          <a:p>
            <a:pPr eaLnBrk="1" hangingPunct="1">
              <a:lnSpc>
                <a:spcPct val="80000"/>
              </a:lnSpc>
              <a:defRPr/>
            </a:pPr>
            <a:r>
              <a:rPr lang="hr-HR" sz="1800" b="1" dirty="0">
                <a:solidFill>
                  <a:srgbClr val="DE6E46"/>
                </a:solidFill>
              </a:rPr>
              <a:t>17.09.2013.</a:t>
            </a:r>
            <a:r>
              <a:rPr lang="hr-HR" sz="1800" dirty="0" smtClean="0">
                <a:solidFill>
                  <a:srgbClr val="DE6E46"/>
                </a:solidFill>
              </a:rPr>
              <a:t> </a:t>
            </a:r>
            <a:r>
              <a:rPr lang="hr-HR" sz="1800" dirty="0">
                <a:solidFill>
                  <a:srgbClr val="2FB1CC"/>
                </a:solidFill>
              </a:rPr>
              <a:t>(ako želite ići od </a:t>
            </a:r>
            <a:r>
              <a:rPr lang="hr-HR" sz="1800" dirty="0" smtClean="0">
                <a:solidFill>
                  <a:srgbClr val="2FB1CC"/>
                </a:solidFill>
              </a:rPr>
              <a:t>15.11. </a:t>
            </a:r>
            <a:r>
              <a:rPr lang="hr-HR" sz="1800" dirty="0">
                <a:solidFill>
                  <a:srgbClr val="2FB1CC"/>
                </a:solidFill>
              </a:rPr>
              <a:t>2013.) </a:t>
            </a:r>
            <a:endParaRPr lang="hr-HR" sz="1800" dirty="0" smtClean="0">
              <a:solidFill>
                <a:srgbClr val="FF6600"/>
              </a:solidFill>
            </a:endParaRPr>
          </a:p>
          <a:p>
            <a:pPr eaLnBrk="1" hangingPunct="1">
              <a:lnSpc>
                <a:spcPct val="80000"/>
              </a:lnSpc>
              <a:defRPr/>
            </a:pPr>
            <a:endParaRPr lang="hr-HR" sz="1800" dirty="0" smtClean="0">
              <a:solidFill>
                <a:srgbClr val="FF6600"/>
              </a:solidFill>
            </a:endParaRPr>
          </a:p>
          <a:p>
            <a:pPr eaLnBrk="1" hangingPunct="1">
              <a:lnSpc>
                <a:spcPct val="80000"/>
              </a:lnSpc>
              <a:defRPr/>
            </a:pPr>
            <a:r>
              <a:rPr lang="hr-HR" sz="1800" dirty="0" smtClean="0">
                <a:solidFill>
                  <a:srgbClr val="DE6E46"/>
                </a:solidFill>
              </a:rPr>
              <a:t>bespovratna sredstva doprinose pokrivanju:  troškova puta (do 500 €), životnih troškova(vidi tablicu), kotizacije tečaja (do 700 €), (jezične) pripreme (150 €)</a:t>
            </a:r>
          </a:p>
          <a:p>
            <a:pPr lvl="1" eaLnBrk="1" hangingPunct="1">
              <a:buFont typeface="Wingdings" pitchFamily="2" charset="2"/>
              <a:buChar char="§"/>
              <a:defRPr/>
            </a:pPr>
            <a:endParaRPr sz="2400" dirty="0" smtClean="0">
              <a:solidFill>
                <a:schemeClr val="hlink"/>
              </a:solidFill>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928938" y="142875"/>
            <a:ext cx="5964237" cy="1143000"/>
          </a:xfrm>
        </p:spPr>
        <p:txBody>
          <a:bodyPr/>
          <a:lstStyle/>
          <a:p>
            <a:pPr algn="r"/>
            <a:r>
              <a:rPr lang="sr-Latn-CS" sz="3600" smtClean="0">
                <a:solidFill>
                  <a:srgbClr val="2FB1CC"/>
                </a:solidFill>
              </a:rPr>
              <a:t>Grundtvig asistenti</a:t>
            </a:r>
          </a:p>
        </p:txBody>
      </p:sp>
      <p:graphicFrame>
        <p:nvGraphicFramePr>
          <p:cNvPr id="4" name="Diagram 3"/>
          <p:cNvGraphicFramePr/>
          <p:nvPr/>
        </p:nvGraphicFramePr>
        <p:xfrm>
          <a:off x="357158" y="1357298"/>
          <a:ext cx="8429684"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8284</TotalTime>
  <Words>2846</Words>
  <Application>Microsoft Office PowerPoint</Application>
  <PresentationFormat>Prikaz na zaslonu (4:3)</PresentationFormat>
  <Paragraphs>412</Paragraphs>
  <Slides>28</Slides>
  <Notes>22</Notes>
  <HiddenSlides>0</HiddenSlides>
  <MMClips>0</MMClips>
  <ScaleCrop>false</ScaleCrop>
  <HeadingPairs>
    <vt:vector size="6" baseType="variant">
      <vt:variant>
        <vt:lpstr>Korišteni fontovi</vt:lpstr>
      </vt:variant>
      <vt:variant>
        <vt:i4>5</vt:i4>
      </vt:variant>
      <vt:variant>
        <vt:lpstr>Tema</vt:lpstr>
      </vt:variant>
      <vt:variant>
        <vt:i4>2</vt:i4>
      </vt:variant>
      <vt:variant>
        <vt:lpstr>Naslovi slajdova</vt:lpstr>
      </vt:variant>
      <vt:variant>
        <vt:i4>28</vt:i4>
      </vt:variant>
    </vt:vector>
  </HeadingPairs>
  <TitlesOfParts>
    <vt:vector size="35" baseType="lpstr">
      <vt:lpstr>Arial</vt:lpstr>
      <vt:lpstr>Calibri</vt:lpstr>
      <vt:lpstr>Wingdings</vt:lpstr>
      <vt:lpstr>ＭＳ Ｐゴシック</vt:lpstr>
      <vt:lpstr>Times New Roman</vt:lpstr>
      <vt:lpstr>1_Default Design</vt:lpstr>
      <vt:lpstr>5_Office Theme</vt:lpstr>
      <vt:lpstr>Programi EU za unapređivanje obrazovanja odraslih  (iskustva i nove mogućnosti)    Andragoška konferencija, Stubičke toplice, 21. 02. 2013.</vt:lpstr>
      <vt:lpstr>Današnji program</vt:lpstr>
      <vt:lpstr>Slajd 3</vt:lpstr>
      <vt:lpstr>Program za cjeloživotno učenje   </vt:lpstr>
      <vt:lpstr>Grundtvig - aktivnosti </vt:lpstr>
      <vt:lpstr>Stručno usavršavanje</vt:lpstr>
      <vt:lpstr>Stručno usavršavanje</vt:lpstr>
      <vt:lpstr>Posjeti i razmjene</vt:lpstr>
      <vt:lpstr>Grundtvig asistenti</vt:lpstr>
      <vt:lpstr>Što znači financiranje   mobilnosti</vt:lpstr>
      <vt:lpstr>Vaši sljedeći koraci</vt:lpstr>
      <vt:lpstr>Grundtvig volonterski projekti za starije</vt:lpstr>
      <vt:lpstr>Financijska potpora za  Grundtvig volonterske projekte za starije</vt:lpstr>
      <vt:lpstr>Grundtvig  obrazovna partnerstva</vt:lpstr>
      <vt:lpstr>Struktura partnerstva</vt:lpstr>
      <vt:lpstr>Grundtvig radionice</vt:lpstr>
      <vt:lpstr>Transverzalni program - studijski posjeti za stručnjake i donositelje odluka u  obrazovanju i osposobljavanju</vt:lpstr>
      <vt:lpstr>Projektni ciklus</vt:lpstr>
      <vt:lpstr>Slajd 19</vt:lpstr>
      <vt:lpstr>Slajd 20</vt:lpstr>
      <vt:lpstr> Novosti u programima EU za unapređivanje obrazovanja odraslih    Program Erasmus for all  </vt:lpstr>
      <vt:lpstr>Erasmus for all</vt:lpstr>
      <vt:lpstr>Erasmus for all  </vt:lpstr>
      <vt:lpstr>  </vt:lpstr>
      <vt:lpstr>  </vt:lpstr>
      <vt:lpstr>  </vt:lpstr>
      <vt:lpstr>Minimalna raspodjela sredstava:  Visoko obrazovanje 25% programskog proračuna  VET 15% programskog proračuna  Školsko obrazovanje 7%  Obrazovanje odraslih 2%  U novom programu Obrazovanje odraslih će biti podržano kroz aktivnosti za osoblje, učenike i organizacije uključene u obrazovanje odraslih.  Definicija obrazovanja odraslih ostaje jednaka kao i Grundtvig programu. </vt:lpstr>
      <vt:lpstr>Tu smo za dodatna pitanja</vt:lpstr>
    </vt:vector>
  </TitlesOfParts>
  <Company>MZOŠ</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zdujmovic</dc:creator>
  <cp:lastModifiedBy>Goran</cp:lastModifiedBy>
  <cp:revision>1019</cp:revision>
  <dcterms:created xsi:type="dcterms:W3CDTF">2008-10-09T06:36:30Z</dcterms:created>
  <dcterms:modified xsi:type="dcterms:W3CDTF">2013-02-23T18:27:48Z</dcterms:modified>
</cp:coreProperties>
</file>