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5"/>
  </p:notesMasterIdLst>
  <p:handoutMasterIdLst>
    <p:handoutMasterId r:id="rId16"/>
  </p:handoutMasterIdLst>
  <p:sldIdLst>
    <p:sldId id="265" r:id="rId2"/>
    <p:sldId id="266" r:id="rId3"/>
    <p:sldId id="273" r:id="rId4"/>
    <p:sldId id="256" r:id="rId5"/>
    <p:sldId id="274" r:id="rId6"/>
    <p:sldId id="267" r:id="rId7"/>
    <p:sldId id="268" r:id="rId8"/>
    <p:sldId id="272" r:id="rId9"/>
    <p:sldId id="269" r:id="rId10"/>
    <p:sldId id="270" r:id="rId11"/>
    <p:sldId id="271" r:id="rId12"/>
    <p:sldId id="276" r:id="rId13"/>
    <p:sldId id="277" r:id="rId14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00CC"/>
    <a:srgbClr val="EAEAEA"/>
    <a:srgbClr val="CC3300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6057" autoAdjust="0"/>
  </p:normalViewPr>
  <p:slideViewPr>
    <p:cSldViewPr snapToGrid="0">
      <p:cViewPr>
        <p:scale>
          <a:sx n="107" d="100"/>
          <a:sy n="107" d="100"/>
        </p:scale>
        <p:origin x="-8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4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F64DC9A-F95A-4BC9-B3E2-2B6398EB08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6A428A8-911B-479A-BE70-A8C0FADBC44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B48018-AF03-4618-884F-FDE90D0E97B9}" type="slidenum">
              <a:rPr lang="hr-HR" smtClean="0"/>
              <a:pPr/>
              <a:t>1</a:t>
            </a:fld>
            <a:endParaRPr lang="hr-H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Rezervirano mjesto bilježaka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hr-HR" smtClean="0"/>
              <a:t>Uredbom Vlade RH-a o unutarnjem ustrojstvu Ministarstva znanosti, obrazovanja i sporta, obrazovanje odraslih u nadležnosti je Odjela za strukovno obrazovanje i obrazovanje odraslih koji je dio Službe za srednjoškolski odgoj i obrazovanje. Služba za srednjoškolski odgoj i obrazovanje jedna je od dviju službi Sektora za odgojno-obrazovni sustav koji se nalazi u Upravi za odgoj i obrazovanje Ministarstva.</a:t>
            </a:r>
          </a:p>
        </p:txBody>
      </p:sp>
      <p:sp>
        <p:nvSpPr>
          <p:cNvPr id="18436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0E1F53-F3B9-435A-A305-96C3FA38CA8E}" type="slidenum">
              <a:rPr lang="hr-HR" smtClean="0"/>
              <a:pPr/>
              <a:t>2</a:t>
            </a:fld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Rezervirano mjesto bilježaka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hr-HR" smtClean="0">
                <a:latin typeface="Times New Roman" pitchFamily="18" charset="0"/>
                <a:cs typeface="Times New Roman" pitchFamily="18" charset="0"/>
              </a:rPr>
              <a:t>Obrazovanje odraslih kao dio jedinstvenog odgojno-obrazovnog sustava RH uređeno je prvenstveno Zakonom i četirima Pravilnicima. S obzirom da je riječ o formalnom obrazovanju koje je dio jedinstvenog obrazovnog sustava, u stvarima koje nisu uređene navedenim propisima primjenjuju se propisi koji uređuju redovni odgojno-obrazovni sustav, a to su prvenstveno Zakon o odgoju i obrazovanju u osnovnoj i srednjoj školi, Zakon o strukovnom obrazovanju te Pravilnici koji proizlaze iz ta dva zakona.</a:t>
            </a:r>
          </a:p>
          <a:p>
            <a:pPr algn="just"/>
            <a:endParaRPr lang="hr-HR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r-H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EBA000-97B7-407C-ABBB-738088C68BE0}" type="slidenum">
              <a:rPr lang="hr-HR" smtClean="0"/>
              <a:pPr/>
              <a:t>4</a:t>
            </a:fld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Rezervirano mjesto bilježaka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0484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E8F09C-B955-48C0-9F31-B7D8EF304AF3}" type="slidenum">
              <a:rPr lang="hr-HR" smtClean="0"/>
              <a:pPr/>
              <a:t>6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17C61-A7AE-43C3-BD28-4362BC6ED082}" type="datetimeFigureOut">
              <a:rPr lang="hr-HR"/>
              <a:pPr>
                <a:defRPr/>
              </a:pPr>
              <a:t>24.2.2013.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6652-B3C5-44C3-B37A-96553DB2C9B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D716-E0D3-445B-B7DB-7D7DFD0257EC}" type="datetimeFigureOut">
              <a:rPr lang="hr-HR"/>
              <a:pPr>
                <a:defRPr/>
              </a:pPr>
              <a:t>24.2.2013.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975D-0CFA-4E49-BEC4-4A370D2B59D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E0FC-AD3E-4BC2-9184-B29EB82883B2}" type="datetimeFigureOut">
              <a:rPr lang="hr-HR"/>
              <a:pPr>
                <a:defRPr/>
              </a:pPr>
              <a:t>24.2.2013.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E3AD-BA41-4C8D-B696-D36D77A570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FA4EC-870E-4B98-A0BC-F3F9083EE7C1}" type="datetimeFigureOut">
              <a:rPr lang="hr-HR"/>
              <a:pPr>
                <a:defRPr/>
              </a:pPr>
              <a:t>24.2.2013.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D25C-4A0C-4542-AE44-182FD2F900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37CEA-A22C-40C3-9D0E-BCB7ED8C6FFC}" type="datetimeFigureOut">
              <a:rPr lang="hr-HR"/>
              <a:pPr>
                <a:defRPr/>
              </a:pPr>
              <a:t>24.2.2013.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17B3-F141-42B3-95B5-6227252EF6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A964-0AB6-466A-8C15-A205D90119D0}" type="datetimeFigureOut">
              <a:rPr lang="hr-HR"/>
              <a:pPr>
                <a:defRPr/>
              </a:pPr>
              <a:t>24.2.2013.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B4D95-629F-4033-958B-DE221CB6DDE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2DCB-BC14-4D83-89E4-38F8085F76FF}" type="datetimeFigureOut">
              <a:rPr lang="hr-HR"/>
              <a:pPr>
                <a:defRPr/>
              </a:pPr>
              <a:t>24.2.2013.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8AF6-6EDF-47D7-916B-734790C6A5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8FDA-9F45-4333-B233-9FD022C7D26F}" type="datetimeFigureOut">
              <a:rPr lang="hr-HR"/>
              <a:pPr>
                <a:defRPr/>
              </a:pPr>
              <a:t>24.2.2013.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755D-4ED2-4DFA-94A9-CD91BD58AF0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3419-1C15-49F4-9C87-592033CA5464}" type="datetimeFigureOut">
              <a:rPr lang="hr-HR"/>
              <a:pPr>
                <a:defRPr/>
              </a:pPr>
              <a:t>24.2.2013.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3E196-481A-4969-9F9B-BC6F29F5E9D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7E04-FA54-46B9-8B22-ECCB8847C963}" type="datetimeFigureOut">
              <a:rPr lang="hr-HR"/>
              <a:pPr>
                <a:defRPr/>
              </a:pPr>
              <a:t>24.2.2013.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A2F2B-E8B2-4188-A530-DB99989564B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C644-17F2-421B-81D0-C15F9ED5BDC3}" type="datetimeFigureOut">
              <a:rPr lang="hr-HR"/>
              <a:pPr>
                <a:defRPr/>
              </a:pPr>
              <a:t>24.2.2013.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23C0-F54B-4060-A033-702509F7648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EC6B54-C324-4AEA-88B2-7E8B157FB4A0}" type="datetimeFigureOut">
              <a:rPr lang="hr-HR"/>
              <a:pPr>
                <a:defRPr/>
              </a:pPr>
              <a:t>24.2.2013.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EEC745-259D-4F9E-8262-39FB5044BE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1031" name="Picture 1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3375" y="1987550"/>
            <a:ext cx="8429625" cy="387985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RS" sz="2000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RS" sz="2000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RS" sz="2000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Aktualnosti obrazovanja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odraslih u Republici Hrvatskoj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RS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RS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Matej Petranović, viši stručni savjetnik za obrazovanje odraslih</a:t>
            </a:r>
          </a:p>
        </p:txBody>
      </p:sp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03607-1311-4A0A-A478-67BA3F98CB81}" type="slidenum">
              <a:rPr lang="hr-HR" smtClean="0">
                <a:solidFill>
                  <a:schemeClr val="accent2"/>
                </a:solidFill>
                <a:latin typeface="Book Antiqua" pitchFamily="18" charset="0"/>
              </a:rPr>
              <a:pPr/>
              <a:t>1</a:t>
            </a:fld>
            <a:endParaRPr lang="hr-HR" smtClean="0">
              <a:solidFill>
                <a:schemeClr val="accent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1143000"/>
          </a:xfrm>
        </p:spPr>
        <p:txBody>
          <a:bodyPr/>
          <a:lstStyle/>
          <a:p>
            <a:pPr eaLnBrk="1" hangingPunct="1"/>
            <a:r>
              <a:rPr lang="hr-HR" sz="2000" b="1" smtClean="0">
                <a:latin typeface="Times New Roman" pitchFamily="18" charset="0"/>
                <a:cs typeface="Times New Roman" pitchFamily="18" charset="0"/>
              </a:rPr>
              <a:t>Grafički prikaz rodne strukture po županijama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2D557-EA60-40D1-86E5-F7C72B492238}" type="slidenum">
              <a:rPr lang="hr-HR"/>
              <a:pPr>
                <a:defRPr/>
              </a:pPr>
              <a:t>10</a:t>
            </a:fld>
            <a:endParaRPr lang="hr-HR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1254125"/>
            <a:ext cx="70040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447675" y="479425"/>
            <a:ext cx="8229600" cy="1143000"/>
          </a:xfrm>
        </p:spPr>
        <p:txBody>
          <a:bodyPr/>
          <a:lstStyle/>
          <a:p>
            <a:pPr eaLnBrk="1" hangingPunct="1"/>
            <a:r>
              <a:rPr lang="hr-HR" sz="2000" b="1" smtClean="0">
                <a:latin typeface="Times New Roman" pitchFamily="18" charset="0"/>
                <a:cs typeface="Times New Roman" pitchFamily="18" charset="0"/>
              </a:rPr>
              <a:t>Polaznici osposobljavanja i VI. obrazovnog razdoblja po županijama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190625" y="1747838"/>
          <a:ext cx="6480175" cy="4200531"/>
        </p:xfrm>
        <a:graphic>
          <a:graphicData uri="http://schemas.openxmlformats.org/drawingml/2006/table">
            <a:tbl>
              <a:tblPr/>
              <a:tblGrid>
                <a:gridCol w="401212"/>
                <a:gridCol w="1848005"/>
                <a:gridCol w="2123584"/>
                <a:gridCol w="2107374"/>
              </a:tblGrid>
              <a:tr h="4421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Županije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Udio osposobljavanja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Udio VI. obrazovnog razdoblja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Zagrebačka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Krapinsko-zagorska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Sisačko-moslavačka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Karlovačka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Varaždinska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Koprivničko-križevačka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Bjelovarsko-bilogorska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Primorsko-goranska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Ličko-senjska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Virovitičko-podravska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Požeško-slavonska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Brodsko-posavska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Zadarska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Osječko-baranjska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Šibensko-kninska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Vukovarsko-srijemska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Splitsko-dalmatinska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Istarska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Dubrovačko-neretvanska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Međimurska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 Zagreb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8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0860F-C849-4136-B814-431532231F16}" type="slidenum">
              <a:rPr lang="hr-HR"/>
              <a:pPr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7"/>
          <p:cNvSpPr>
            <a:spLocks noGrp="1"/>
          </p:cNvSpPr>
          <p:nvPr>
            <p:ph type="title"/>
          </p:nvPr>
        </p:nvSpPr>
        <p:spPr>
          <a:xfrm>
            <a:off x="466725" y="469900"/>
            <a:ext cx="8229600" cy="1143000"/>
          </a:xfrm>
        </p:spPr>
        <p:txBody>
          <a:bodyPr/>
          <a:lstStyle/>
          <a:p>
            <a:r>
              <a:rPr lang="hr-HR" sz="2000" b="1" smtClean="0">
                <a:latin typeface="Times New Roman" pitchFamily="18" charset="0"/>
                <a:cs typeface="Times New Roman" pitchFamily="18" charset="0"/>
              </a:rPr>
              <a:t>Udio osposobljavanja i VI. obrazovnog razdoblja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0C208-61A2-4BBC-94D7-C98DB27AF680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pic>
        <p:nvPicPr>
          <p:cNvPr id="14340" name="Rezervirano mjesto sadržaja 1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0363" y="1663700"/>
            <a:ext cx="8339137" cy="462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439738" y="469900"/>
            <a:ext cx="8229600" cy="1143000"/>
          </a:xfrm>
        </p:spPr>
        <p:txBody>
          <a:bodyPr/>
          <a:lstStyle/>
          <a:p>
            <a:r>
              <a:rPr lang="hr-HR" sz="2000" b="1" smtClean="0">
                <a:latin typeface="Times New Roman" pitchFamily="18" charset="0"/>
                <a:cs typeface="Times New Roman" pitchFamily="18" charset="0"/>
              </a:rPr>
              <a:t>Zaključno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4163" y="1331913"/>
            <a:ext cx="8370887" cy="510381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endParaRPr lang="hr-HR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hr-HR" sz="1400" b="1" dirty="0" smtClean="0">
                <a:latin typeface="Times New Roman" pitchFamily="18" charset="0"/>
                <a:cs typeface="Times New Roman" pitchFamily="18" charset="0"/>
              </a:rPr>
              <a:t>Ministarstvo će u suradnji s nadležnom Agencijom nastojati poboljšati model donošenja programa obrazovanja odraslih, posebice programa osposobljavanja/usavršavanja koji moraju zadovoljiti nužne standarde za koje na tržištu jamče javne isprave/svjedodžbe u obrazovanju odraslih, imajući u vidu nužnost fleksibilnosti sustava obrazovanja odraslih koji je na posebno intenzivan način vezan za aktualno tržište rada na čije izazove valja </a:t>
            </a:r>
            <a:r>
              <a:rPr lang="hr-HR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odgovarajuće i na </a:t>
            </a:r>
            <a:r>
              <a:rPr lang="hr-HR" sz="1400" b="1" dirty="0" smtClean="0">
                <a:latin typeface="Times New Roman" pitchFamily="18" charset="0"/>
                <a:cs typeface="Times New Roman" pitchFamily="18" charset="0"/>
              </a:rPr>
              <a:t>vrijeme odgovoriti.</a:t>
            </a:r>
          </a:p>
          <a:p>
            <a:pPr algn="just">
              <a:defRPr/>
            </a:pPr>
            <a:endParaRPr lang="hr-HR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hr-HR" sz="1400" b="1" dirty="0" smtClean="0">
                <a:latin typeface="Times New Roman" pitchFamily="18" charset="0"/>
                <a:cs typeface="Times New Roman" pitchFamily="18" charset="0"/>
              </a:rPr>
              <a:t>U svrhu objektivnijeg uvida u aktualno stanje stvari „na terenu” obrazovanja odraslih kao ishodišne točke definiranja daljnjih strateških i operativnih ciljeva, Ministarstvo će nastojati poboljšati normativni okvir vezan za sustav evidencija kako bi taj sustav kroz relevantnu bazu bolje informirao same polaznike, ali i na vrijeme detektirao nove izazove bez kojih nema razvoja kvalitete u obrazovanju odraslih. </a:t>
            </a:r>
          </a:p>
          <a:p>
            <a:pPr marL="0" indent="0" algn="just">
              <a:buFont typeface="Arial" charset="0"/>
              <a:buNone/>
              <a:defRPr/>
            </a:pPr>
            <a:endParaRPr lang="hr-HR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hr-HR" sz="1400" b="1" dirty="0" smtClean="0">
                <a:latin typeface="Times New Roman" pitchFamily="18" charset="0"/>
                <a:cs typeface="Times New Roman" pitchFamily="18" charset="0"/>
              </a:rPr>
              <a:t>Vezano uz izdavanje javnih isprava u obrazovanju odraslih, Ministarstvo će nastojati sustav obrazovanja odraslih približiti sustavu e-matice kako bi se u svakom trenutku imao objektivan uvid u broj polaznika programa, ali i u zakonitost provedbe istog.</a:t>
            </a:r>
          </a:p>
          <a:p>
            <a:pPr algn="just">
              <a:defRPr/>
            </a:pPr>
            <a:endParaRPr lang="hr-H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hr-HR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Slijedom navedenog, Ministarstvo </a:t>
            </a:r>
            <a:r>
              <a:rPr lang="hr-HR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je otvoreno za suradnju sa svim dionicima sustava, posebice s članovima Hrvatskog andragoškog društva, vjernog promicatelja andragoške teorije i prakse čija je primarna svrha  prvenstveno postizanje više razine znanja kao jedne od primarnih vrijednosti </a:t>
            </a:r>
            <a:r>
              <a:rPr lang="hr-HR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društva. </a:t>
            </a:r>
            <a:r>
              <a:rPr lang="hr-HR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 tim u vezi, prilikom predstojećih aktivnosti vezanih uz </a:t>
            </a:r>
            <a:r>
              <a:rPr lang="hr-HR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promjene  zakonodavno-normativnog okvira, </a:t>
            </a:r>
            <a:r>
              <a:rPr lang="hr-HR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željno iščekujemo vaše prijedloge, te se radujemo budućoj suradnji.</a:t>
            </a:r>
          </a:p>
          <a:p>
            <a:pPr>
              <a:defRPr/>
            </a:pPr>
            <a:endParaRPr lang="hr-H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r-H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r-H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28770-AA9E-46C2-97C3-031423E79B5E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28"/>
          <p:cNvSpPr>
            <a:spLocks noGrp="1"/>
          </p:cNvSpPr>
          <p:nvPr>
            <p:ph type="title"/>
          </p:nvPr>
        </p:nvSpPr>
        <p:spPr>
          <a:xfrm>
            <a:off x="438150" y="412750"/>
            <a:ext cx="8229600" cy="1143000"/>
          </a:xfrm>
        </p:spPr>
        <p:txBody>
          <a:bodyPr/>
          <a:lstStyle/>
          <a:p>
            <a:pPr eaLnBrk="1" hangingPunct="1"/>
            <a:r>
              <a:rPr lang="hr-HR" sz="2000" b="1" smtClean="0">
                <a:latin typeface="Times New Roman" pitchFamily="18" charset="0"/>
                <a:cs typeface="Times New Roman" pitchFamily="18" charset="0"/>
              </a:rPr>
              <a:t>Obrazovanje odraslih u ustroju MZOS-a</a:t>
            </a:r>
          </a:p>
        </p:txBody>
      </p:sp>
      <p:sp>
        <p:nvSpPr>
          <p:cNvPr id="17" name="Rezervirano mjesto sadržaja 16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tlCol="0" anchor="ctr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b="1" dirty="0" smtClean="0">
                <a:latin typeface="Times New Roman" pitchFamily="18" charset="0"/>
                <a:cs typeface="Times New Roman" pitchFamily="18" charset="0"/>
              </a:rPr>
              <a:t>Ministarstvo znanosti, obrazovanja i sporta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1400" dirty="0" smtClean="0">
                <a:latin typeface="Times New Roman" pitchFamily="18" charset="0"/>
                <a:cs typeface="Times New Roman" pitchFamily="18" charset="0"/>
              </a:rPr>
              <a:t>Uprava za odgoj i obrazovanje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400" dirty="0" smtClean="0">
                <a:latin typeface="Times New Roman" pitchFamily="18" charset="0"/>
                <a:cs typeface="Times New Roman" pitchFamily="18" charset="0"/>
              </a:rPr>
              <a:t>		Sektor za odgojno-obrazovni sustav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400" dirty="0" smtClean="0">
                <a:latin typeface="Times New Roman" pitchFamily="18" charset="0"/>
                <a:cs typeface="Times New Roman" pitchFamily="18" charset="0"/>
              </a:rPr>
              <a:t>			Služba za srednjoškolski odgoj i obrazovanje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400" dirty="0" smtClean="0">
                <a:latin typeface="Times New Roman" pitchFamily="18" charset="0"/>
                <a:cs typeface="Times New Roman" pitchFamily="18" charset="0"/>
              </a:rPr>
              <a:t>				Odjel za strukovno obrazovanje i obrazovanje odraslih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32320-D912-41CF-8D3B-C5BC3B2B7CB9}" type="slidenum">
              <a:rPr lang="hr-HR"/>
              <a:pPr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341313" y="860425"/>
            <a:ext cx="8229600" cy="1012825"/>
          </a:xfrm>
        </p:spPr>
        <p:txBody>
          <a:bodyPr/>
          <a:lstStyle/>
          <a:p>
            <a:r>
              <a:rPr lang="hr-HR" sz="2000" b="1" smtClean="0"/>
              <a:t>Aktivnosti Odjela za strukovno obrazovanje i </a:t>
            </a:r>
            <a:br>
              <a:rPr lang="hr-HR" sz="2000" b="1" smtClean="0"/>
            </a:br>
            <a:r>
              <a:rPr lang="hr-HR" sz="2000" b="1" smtClean="0"/>
              <a:t>obrazovanje odraslih vezane za sustav obrazovanja odraslih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9400" y="2089150"/>
            <a:ext cx="8229600" cy="45259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hr-HR" sz="1600" b="1" smtClean="0">
                <a:latin typeface="Times New Roman" pitchFamily="18" charset="0"/>
                <a:cs typeface="Times New Roman" pitchFamily="18" charset="0"/>
              </a:rPr>
              <a:t>upravno-pravni postupci odobrenja izvođenja programa obrazovanja odraslih</a:t>
            </a:r>
          </a:p>
          <a:p>
            <a:pPr>
              <a:buFont typeface="Arial" charset="0"/>
              <a:buNone/>
            </a:pPr>
            <a:r>
              <a:rPr lang="hr-HR" sz="1400" b="1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hr-HR" sz="1400" smtClean="0">
                <a:latin typeface="Times New Roman" pitchFamily="18" charset="0"/>
                <a:cs typeface="Times New Roman" pitchFamily="18" charset="0"/>
              </a:rPr>
              <a:t>godišnje se zaprimi circa 300-tinjak zahtjeva.</a:t>
            </a:r>
          </a:p>
          <a:p>
            <a:pPr>
              <a:buFont typeface="Arial" charset="0"/>
              <a:buNone/>
            </a:pPr>
            <a:endParaRPr lang="hr-HR" sz="1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1600" b="1" smtClean="0">
                <a:latin typeface="Times New Roman" pitchFamily="18" charset="0"/>
                <a:cs typeface="Times New Roman" pitchFamily="18" charset="0"/>
              </a:rPr>
              <a:t>financiranje osnovnog obrazovanja odraslih i osposobljavanja za jednostavnije poslove u zanimanjima</a:t>
            </a:r>
          </a:p>
          <a:p>
            <a:pPr algn="just">
              <a:buFont typeface="Arial" charset="0"/>
              <a:buNone/>
            </a:pPr>
            <a:r>
              <a:rPr lang="hr-HR" sz="1600" b="1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hr-HR" sz="1400" smtClean="0">
                <a:latin typeface="Times New Roman" pitchFamily="18" charset="0"/>
                <a:cs typeface="Times New Roman" pitchFamily="18" charset="0"/>
              </a:rPr>
              <a:t>premda je 31. prosinca 2012. završio projekt „Za Hrvatsku pismenosti – Put do poželjne budućnosti: Desetljeće pismenosti u Hrvatskoj 2003-2013”, Ministarstvo je po modelu financiranja koji je usvojen projektom nastavilo financirati osnovno obrazovanje. U Državnom proračunu za 2013. g. osigurano je 3,5 milijuna kuna za tu aktivnost.</a:t>
            </a:r>
          </a:p>
          <a:p>
            <a:pPr>
              <a:buFont typeface="Arial" charset="0"/>
              <a:buNone/>
            </a:pPr>
            <a:endParaRPr lang="hr-HR" sz="1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1600" b="1" smtClean="0">
                <a:latin typeface="Times New Roman" pitchFamily="18" charset="0"/>
                <a:cs typeface="Times New Roman" pitchFamily="18" charset="0"/>
              </a:rPr>
              <a:t>Provedba projekta Implementacija Europske Agende obrazovanja odraslih </a:t>
            </a:r>
          </a:p>
          <a:p>
            <a:pPr algn="just">
              <a:buFont typeface="Arial" charset="0"/>
              <a:buNone/>
            </a:pPr>
            <a:r>
              <a:rPr lang="hr-HR" sz="1600" b="1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hr-HR" sz="1400" smtClean="0">
                <a:latin typeface="Times New Roman" pitchFamily="18" charset="0"/>
                <a:cs typeface="Times New Roman" pitchFamily="18" charset="0"/>
              </a:rPr>
              <a:t>Projekt traje dvije godine i predviđa niz aktivnosti diljem RH putem kojih bi se prvenstveno odvijala promocija obrazovanja odraslih i podizanja svijesti o važnosti cjeloživotnog učenja. Nositelj Projekta je Ministarstvo znanosti obrazovanja i sporta a dionici su ustanove, lokalna  uprava, ali i potencijalno motivirani pojedinci.</a:t>
            </a:r>
          </a:p>
          <a:p>
            <a:pPr algn="just">
              <a:buFont typeface="Arial" charset="0"/>
              <a:buNone/>
            </a:pPr>
            <a:r>
              <a:rPr lang="hr-HR" sz="1400" b="1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hr-HR" sz="1400" smtClean="0">
                <a:latin typeface="Times New Roman" pitchFamily="18" charset="0"/>
                <a:cs typeface="Times New Roman" pitchFamily="18" charset="0"/>
              </a:rPr>
              <a:t>sredstva su osigurana od strane EU a iznose circa 200.000,00 EUR</a:t>
            </a:r>
            <a:endParaRPr lang="hr-HR" sz="1600" b="1" smtClean="0">
              <a:latin typeface="Times New Roman" pitchFamily="18" charset="0"/>
              <a:cs typeface="Times New Roman" pitchFamily="18" charset="0"/>
            </a:endParaRPr>
          </a:p>
          <a:p>
            <a:endParaRPr lang="hr-HR" sz="1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59687-2B1A-4EBE-9D97-F86D74E37766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973138"/>
            <a:ext cx="8540750" cy="5056187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endParaRPr lang="en-US" sz="1000" smtClean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endParaRPr lang="en-US" sz="1000" smtClean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    Zakonodavno-normativni okvir: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endParaRPr lang="en-US" sz="1900" b="1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marL="400050" lvl="1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Zakon o obrazovanju odraslih (Narodne novine, broj 17/07.)</a:t>
            </a:r>
          </a:p>
          <a:p>
            <a:pPr marL="400050" lvl="1" indent="0" algn="just" eaLnBrk="1" hangingPunct="1">
              <a:lnSpc>
                <a:spcPct val="90000"/>
              </a:lnSpc>
              <a:buFont typeface="Arial" charset="0"/>
              <a:buNone/>
            </a:pPr>
            <a:endParaRPr lang="en-US" sz="1300" smtClean="0">
              <a:latin typeface="Times New Roman" pitchFamily="18" charset="0"/>
              <a:cs typeface="Times New Roman" pitchFamily="18" charset="0"/>
            </a:endParaRPr>
          </a:p>
          <a:p>
            <a:pPr lvl="2" indent="-342900" algn="just" eaLnBrk="1" hangingPunct="1">
              <a:lnSpc>
                <a:spcPct val="90000"/>
              </a:lnSpc>
              <a:buFont typeface="Calibri" pitchFamily="34" charset="0"/>
              <a:buAutoNum type="arabicParenR"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Pravilnik o javnim ispravama u obrazovanju odraslih (Narodne novine, broj 129/08., 50/10.)</a:t>
            </a:r>
          </a:p>
          <a:p>
            <a:pPr lvl="2" indent="-342900" algn="just" eaLnBrk="1" hangingPunct="1">
              <a:lnSpc>
                <a:spcPct val="90000"/>
              </a:lnSpc>
              <a:buFont typeface="Calibri" pitchFamily="34" charset="0"/>
              <a:buAutoNum type="arabicParenR"/>
            </a:pPr>
            <a:endParaRPr lang="en-US" sz="1400" smtClean="0">
              <a:latin typeface="Times New Roman" pitchFamily="18" charset="0"/>
              <a:cs typeface="Times New Roman" pitchFamily="18" charset="0"/>
            </a:endParaRPr>
          </a:p>
          <a:p>
            <a:pPr lvl="2" indent="-342900" algn="just" eaLnBrk="1" hangingPunct="1">
              <a:lnSpc>
                <a:spcPct val="90000"/>
              </a:lnSpc>
              <a:buFont typeface="Calibri" pitchFamily="34" charset="0"/>
              <a:buAutoNum type="arabicParenR"/>
            </a:pPr>
            <a:r>
              <a:rPr lang="en-US" sz="14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Pravilnik </a:t>
            </a:r>
            <a:r>
              <a:rPr lang="en-US" sz="1400" u="sng" smtClean="0">
                <a:latin typeface="Times New Roman" pitchFamily="18" charset="0"/>
                <a:cs typeface="Times New Roman" pitchFamily="18" charset="0"/>
              </a:rPr>
              <a:t>o standardima i normativima te načinu i postupku utvrđivanja ispunjenosti uvjeta u ustanovama za obrazovanje odraslih (Narodne novine, broj 129/08., 52/10.)</a:t>
            </a:r>
          </a:p>
          <a:p>
            <a:pPr lvl="2" indent="-342900" algn="just" eaLnBrk="1" hangingPunct="1">
              <a:lnSpc>
                <a:spcPct val="90000"/>
              </a:lnSpc>
              <a:buFont typeface="Calibri" pitchFamily="34" charset="0"/>
              <a:buAutoNum type="arabicParenR"/>
            </a:pPr>
            <a:endParaRPr lang="en-US" sz="1400" smtClean="0">
              <a:latin typeface="Times New Roman" pitchFamily="18" charset="0"/>
              <a:cs typeface="Times New Roman" pitchFamily="18" charset="0"/>
            </a:endParaRPr>
          </a:p>
          <a:p>
            <a:pPr lvl="2" indent="-342900" algn="just" eaLnBrk="1" hangingPunct="1">
              <a:lnSpc>
                <a:spcPct val="90000"/>
              </a:lnSpc>
              <a:buFont typeface="Calibri" pitchFamily="34" charset="0"/>
              <a:buAutoNum type="arabicParenR"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Pravilnik o sadržaju, obliku te načinu vođenja i čuvanja andragoške dokumentacije (Narodne novine, broj 129/08.)</a:t>
            </a:r>
          </a:p>
          <a:p>
            <a:pPr lvl="2" indent="-342900" algn="just" eaLnBrk="1" hangingPunct="1">
              <a:lnSpc>
                <a:spcPct val="90000"/>
              </a:lnSpc>
              <a:buFont typeface="Calibri" pitchFamily="34" charset="0"/>
              <a:buAutoNum type="arabicParenR"/>
            </a:pPr>
            <a:endParaRPr lang="en-US" sz="1400" smtClean="0">
              <a:latin typeface="Times New Roman" pitchFamily="18" charset="0"/>
              <a:cs typeface="Times New Roman" pitchFamily="18" charset="0"/>
            </a:endParaRPr>
          </a:p>
          <a:p>
            <a:pPr lvl="2" indent="-342900" algn="just" eaLnBrk="1" hangingPunct="1">
              <a:lnSpc>
                <a:spcPct val="90000"/>
              </a:lnSpc>
              <a:buFont typeface="Calibri" pitchFamily="34" charset="0"/>
              <a:buAutoNum type="arabicParenR"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Pravilnik o evidencijama u obrazovanju odraslih (Narodne novine 129/08.)</a:t>
            </a:r>
          </a:p>
          <a:p>
            <a:pPr lvl="2" indent="-342900" algn="just" eaLnBrk="1" hangingPunct="1">
              <a:lnSpc>
                <a:spcPct val="90000"/>
              </a:lnSpc>
              <a:buFont typeface="Calibri" pitchFamily="34" charset="0"/>
              <a:buAutoNum type="alphaLcPeriod"/>
            </a:pPr>
            <a:endParaRPr lang="en-US" sz="900" b="1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endParaRPr lang="en-US" sz="1300" b="1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lvl="2" indent="-342900" algn="just" eaLnBrk="1" hangingPunct="1">
              <a:lnSpc>
                <a:spcPct val="90000"/>
              </a:lnSpc>
            </a:pPr>
            <a:endParaRPr lang="en-US" sz="1700" smtClean="0"/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en-US" sz="1100" b="1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</a:pPr>
            <a:endParaRPr lang="en-US" sz="1100" smtClean="0"/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3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					</a:t>
            </a:r>
            <a:endParaRPr lang="en-US" sz="1100" b="1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6C158D-291B-4668-B8E4-481277358638}" type="slidenum">
              <a:rPr lang="hr-HR" smtClean="0">
                <a:solidFill>
                  <a:schemeClr val="accent2"/>
                </a:solidFill>
                <a:latin typeface="Book Antiqua" pitchFamily="18" charset="0"/>
              </a:rPr>
              <a:pPr/>
              <a:t>4</a:t>
            </a:fld>
            <a:endParaRPr lang="hr-HR" smtClean="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8045450" y="3794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solidFill>
                <a:srgbClr val="EAEAE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430213" y="808038"/>
            <a:ext cx="8229600" cy="1143000"/>
          </a:xfrm>
        </p:spPr>
        <p:txBody>
          <a:bodyPr/>
          <a:lstStyle/>
          <a:p>
            <a:r>
              <a:rPr lang="hr-HR" sz="2000" b="1" smtClean="0">
                <a:latin typeface="Times New Roman" pitchFamily="18" charset="0"/>
                <a:cs typeface="Times New Roman" pitchFamily="18" charset="0"/>
              </a:rPr>
              <a:t>Ključna pitanja vezana za odobrenje </a:t>
            </a:r>
            <a:br>
              <a:rPr lang="hr-HR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b="1" smtClean="0">
                <a:latin typeface="Times New Roman" pitchFamily="18" charset="0"/>
                <a:cs typeface="Times New Roman" pitchFamily="18" charset="0"/>
              </a:rPr>
              <a:t>izvođenja programa obrazovanja odraslih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2275" y="2141538"/>
            <a:ext cx="8229600" cy="45259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 typeface="Arial" charset="0"/>
              <a:buNone/>
            </a:pPr>
            <a:endParaRPr lang="hr-HR" sz="1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hr-HR" sz="1400" b="1" smtClean="0">
                <a:latin typeface="Times New Roman" pitchFamily="18" charset="0"/>
                <a:cs typeface="Times New Roman" pitchFamily="18" charset="0"/>
              </a:rPr>
              <a:t>S obzirom da je obrazovanje odraslih dio jedinstvenog obrazovnog sustava RH, sustav obrazovanja odraslih mora imati više poveznica s redovnim sustavom obrazovanja, posebice sa strukovnim obrazovanjem. S tim u vezi, postoji niz pitanja koja se otvaraju:</a:t>
            </a:r>
          </a:p>
          <a:p>
            <a:pPr marL="0" indent="0">
              <a:buFont typeface="Arial" charset="0"/>
              <a:buNone/>
            </a:pPr>
            <a:endParaRPr lang="hr-HR" sz="1400" b="1" smtClean="0">
              <a:latin typeface="Times New Roman" pitchFamily="18" charset="0"/>
              <a:cs typeface="Times New Roman" pitchFamily="18" charset="0"/>
            </a:endParaRPr>
          </a:p>
          <a:p>
            <a:pPr marL="571500" lvl="1" indent="-171450">
              <a:buFont typeface="Wingdings" pitchFamily="2" charset="2"/>
              <a:buChar char="§"/>
            </a:pPr>
            <a:r>
              <a:rPr lang="hr-HR" sz="1200" b="1" smtClean="0">
                <a:latin typeface="Times New Roman" pitchFamily="18" charset="0"/>
                <a:cs typeface="Times New Roman" pitchFamily="18" charset="0"/>
              </a:rPr>
              <a:t>Pitanje donošenja programa osposobljavanja/usavršavanja </a:t>
            </a:r>
            <a:endParaRPr lang="hr-HR" sz="1200" smtClean="0">
              <a:latin typeface="Times New Roman" pitchFamily="18" charset="0"/>
              <a:cs typeface="Times New Roman" pitchFamily="18" charset="0"/>
            </a:endParaRPr>
          </a:p>
          <a:p>
            <a:pPr marL="571500" lvl="1" indent="-171450">
              <a:buFont typeface="Arial" charset="0"/>
              <a:buNone/>
            </a:pPr>
            <a:r>
              <a:rPr lang="hr-HR" sz="1200" smtClean="0">
                <a:latin typeface="Times New Roman" pitchFamily="18" charset="0"/>
                <a:cs typeface="Times New Roman" pitchFamily="18" charset="0"/>
              </a:rPr>
              <a:t>	- trenutno ne postoji mogućnost da Ministarstvo donese bilo koji jedinstveni program osposobljavanja/usavršavanja.</a:t>
            </a:r>
          </a:p>
          <a:p>
            <a:pPr marL="571500" lvl="1" indent="-171450">
              <a:buFont typeface="Arial" charset="0"/>
              <a:buNone/>
            </a:pPr>
            <a:r>
              <a:rPr lang="hr-HR" sz="1200" smtClean="0">
                <a:latin typeface="Times New Roman" pitchFamily="18" charset="0"/>
                <a:cs typeface="Times New Roman" pitchFamily="18" charset="0"/>
              </a:rPr>
              <a:t>	- rješenja o odobrenju programa nisu vremenski ograničena iako mnogi programi, posebice osposobljavanja/usavršavanja, nakon izvjesnog vremena ne odgovaraju zahtjevima tržišta rada.</a:t>
            </a:r>
          </a:p>
          <a:p>
            <a:pPr marL="571500" lvl="1" indent="-171450">
              <a:buFont typeface="Arial" charset="0"/>
              <a:buNone/>
            </a:pPr>
            <a:endParaRPr lang="hr-HR" sz="1200" smtClean="0">
              <a:latin typeface="Times New Roman" pitchFamily="18" charset="0"/>
              <a:cs typeface="Times New Roman" pitchFamily="18" charset="0"/>
            </a:endParaRPr>
          </a:p>
          <a:p>
            <a:pPr marL="571500" lvl="1" indent="-171450">
              <a:buFont typeface="Wingdings" pitchFamily="2" charset="2"/>
              <a:buChar char="§"/>
            </a:pPr>
            <a:r>
              <a:rPr lang="hr-HR" sz="1200" b="1" smtClean="0">
                <a:latin typeface="Times New Roman" pitchFamily="18" charset="0"/>
                <a:cs typeface="Times New Roman" pitchFamily="18" charset="0"/>
              </a:rPr>
              <a:t>Pitanje uspostave mreže ustanova za obrazovanje odraslih </a:t>
            </a:r>
            <a:endParaRPr lang="hr-HR" sz="1200" smtClean="0">
              <a:latin typeface="Times New Roman" pitchFamily="18" charset="0"/>
              <a:cs typeface="Times New Roman" pitchFamily="18" charset="0"/>
            </a:endParaRPr>
          </a:p>
          <a:p>
            <a:pPr marL="571500" lvl="1" indent="-171450" algn="just">
              <a:buFont typeface="Arial" charset="0"/>
              <a:buNone/>
            </a:pPr>
            <a:r>
              <a:rPr lang="hr-HR" sz="1200" smtClean="0">
                <a:latin typeface="Times New Roman" pitchFamily="18" charset="0"/>
                <a:cs typeface="Times New Roman" pitchFamily="18" charset="0"/>
              </a:rPr>
              <a:t>	- postavlja se pitanje opravdanosti tolikog broja ustanova za obrazovanje odraslih s aspekta potreba polaznika, kvalitete nadzora nad radom ustanova od strane Agencije i Ministarstva, ujednačenosti standarda izvođenja, ali i samih potreba tržišta rada.</a:t>
            </a:r>
          </a:p>
          <a:p>
            <a:pPr marL="571500" lvl="1" indent="-171450">
              <a:buFont typeface="Arial" charset="0"/>
              <a:buNone/>
            </a:pPr>
            <a:endParaRPr lang="hr-HR" sz="1200" smtClean="0">
              <a:latin typeface="Times New Roman" pitchFamily="18" charset="0"/>
              <a:cs typeface="Times New Roman" pitchFamily="18" charset="0"/>
            </a:endParaRPr>
          </a:p>
          <a:p>
            <a:pPr marL="571500" lvl="1" indent="-171450">
              <a:buFont typeface="Wingdings" pitchFamily="2" charset="2"/>
              <a:buChar char="§"/>
            </a:pPr>
            <a:r>
              <a:rPr lang="hr-HR" sz="1200" b="1" smtClean="0">
                <a:latin typeface="Times New Roman" pitchFamily="18" charset="0"/>
                <a:cs typeface="Times New Roman" pitchFamily="18" charset="0"/>
              </a:rPr>
              <a:t>Pitanje evidencija i vjerodostojnosti postojeće baze </a:t>
            </a:r>
          </a:p>
          <a:p>
            <a:pPr marL="571500" lvl="1" indent="-171450" algn="just">
              <a:buFont typeface="Arial" charset="0"/>
              <a:buNone/>
            </a:pPr>
            <a:r>
              <a:rPr lang="hr-HR" sz="1200" b="1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hr-HR" sz="1200" smtClean="0">
                <a:latin typeface="Times New Roman" pitchFamily="18" charset="0"/>
                <a:cs typeface="Times New Roman" pitchFamily="18" charset="0"/>
              </a:rPr>
              <a:t>budući da je sustav postavljen tako da ustanove same popunjavaju bazu, podaci su manjkavi i poprilično nevjerodostojni. Rješenje je u postavljanju sustava analogno sustavu e-matice redovnog obrazovanja, ali i restriktivnijem pristupu ustanovama koje krše odredbe Pravilnika o evidencijama.</a:t>
            </a:r>
          </a:p>
          <a:p>
            <a:pPr marL="0" indent="0">
              <a:buFont typeface="Arial" charset="0"/>
              <a:buNone/>
            </a:pPr>
            <a:r>
              <a:rPr lang="hr-HR" sz="1400" b="1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18C17-D72F-4602-8E8B-2A50FAAC9E51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474663" y="434975"/>
            <a:ext cx="8229600" cy="1143000"/>
          </a:xfrm>
        </p:spPr>
        <p:txBody>
          <a:bodyPr rtlCol="0">
            <a:normAutofit/>
          </a:bodyPr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Dobna struktura polaznika po županijama</a:t>
            </a:r>
            <a:endParaRPr lang="pl-PL" sz="2000" b="1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88C0A-85D9-4DF4-960F-CD64FD76B327}" type="slidenum">
              <a:rPr lang="hr-HR"/>
              <a:pPr>
                <a:defRPr/>
              </a:pPr>
              <a:t>6</a:t>
            </a:fld>
            <a:endParaRPr lang="hr-HR"/>
          </a:p>
        </p:txBody>
      </p:sp>
      <p:sp>
        <p:nvSpPr>
          <p:cNvPr id="8196" name="Content Placeholder 6"/>
          <p:cNvSpPr>
            <a:spLocks noGrp="1"/>
          </p:cNvSpPr>
          <p:nvPr>
            <p:ph idx="1"/>
          </p:nvPr>
        </p:nvSpPr>
        <p:spPr>
          <a:xfrm>
            <a:off x="334963" y="1504950"/>
            <a:ext cx="8229600" cy="4525963"/>
          </a:xfrm>
        </p:spPr>
        <p:txBody>
          <a:bodyPr/>
          <a:lstStyle/>
          <a:p>
            <a:pPr algn="ctr" eaLnBrk="1" hangingPunct="1"/>
            <a:endParaRPr lang="hr-HR" smtClean="0"/>
          </a:p>
          <a:p>
            <a:pPr algn="ctr" eaLnBrk="1" hangingPunct="1"/>
            <a:endParaRPr lang="hr-HR" smtClean="0"/>
          </a:p>
          <a:p>
            <a:pPr algn="ctr" eaLnBrk="1" hangingPunct="1"/>
            <a:endParaRPr lang="en-US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01738" y="1609725"/>
          <a:ext cx="7042150" cy="4459291"/>
        </p:xfrm>
        <a:graphic>
          <a:graphicData uri="http://schemas.openxmlformats.org/drawingml/2006/table">
            <a:tbl>
              <a:tblPr/>
              <a:tblGrid>
                <a:gridCol w="261201"/>
                <a:gridCol w="1282952"/>
                <a:gridCol w="606906"/>
                <a:gridCol w="1044800"/>
                <a:gridCol w="637634"/>
                <a:gridCol w="1208689"/>
                <a:gridCol w="514716"/>
                <a:gridCol w="942367"/>
                <a:gridCol w="542885"/>
              </a:tblGrid>
              <a:tr h="23906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 dirty="0" err="1">
                          <a:solidFill>
                            <a:srgbClr val="000000"/>
                          </a:solidFill>
                          <a:latin typeface="Calibri"/>
                        </a:rPr>
                        <a:t>Županije</a:t>
                      </a:r>
                      <a:endParaRPr lang="en-US" sz="10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 ≥15≤30 g.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Udio ≥15≤30 g.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30&lt;50 g.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Udio 30&lt;50 g.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 ≥50 g.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Udio ≥50 g.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Ukupno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Zagrebačka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66.84%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22.34%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7.77%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Krapinsko-zagorska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62.50%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Sisačko-moslavačka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25.62%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48.85%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25.50%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Karlovačka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33.33%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60.91%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14.88%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Varaždinska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56.76%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45.83%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Koprivničko-križevačka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38.67%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46.81%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14.40%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Bjelovarsko-bilogorska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31.71%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36.16%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22.49%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Primorsko-goranska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60.59%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19.05%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5.88%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Ličko-senjska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Virovitičko-podravska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58.00%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22.06%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Požeško-slavonska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49.64%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34.14%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12.95%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Brodsko-posavska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58.66%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30.91%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14.21%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Zadarska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14.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Osječko-baranjska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59.83%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14.34%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9.69%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15.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Šibensko-kninska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46.25%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48.75%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16.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Vukovarsko-srijemska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21.14%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53.18%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36.71%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17.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Splitsko-dalmatinska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27.19%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45.84%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33.18%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Istarska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73.91%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10.60%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7.11%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Dubrovačko-neretvanska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20.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Međimurska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71.76%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15.87%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4.86%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Grad Zagreb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26.29%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54.52%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41.27%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Ukupno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42.22%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39.38%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1495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20.87%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7165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>
          <a:xfrm>
            <a:off x="457200" y="390525"/>
            <a:ext cx="8229600" cy="1143000"/>
          </a:xfrm>
        </p:spPr>
        <p:txBody>
          <a:bodyPr/>
          <a:lstStyle/>
          <a:p>
            <a:pPr eaLnBrk="1" hangingPunct="1"/>
            <a:r>
              <a:rPr lang="hr-HR" sz="2000" b="1" smtClean="0">
                <a:latin typeface="Times New Roman" pitchFamily="18" charset="0"/>
                <a:cs typeface="Times New Roman" pitchFamily="18" charset="0"/>
              </a:rPr>
              <a:t>Grafički prikaz dobne strukture po županijama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3207-8DAA-40FB-8802-D9CB0F9080BC}" type="slidenum">
              <a:rPr lang="hr-HR"/>
              <a:pPr>
                <a:defRPr/>
              </a:pPr>
              <a:t>7</a:t>
            </a:fld>
            <a:endParaRPr lang="hr-HR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1296988"/>
            <a:ext cx="8393113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52475"/>
            <a:ext cx="8229600" cy="1143000"/>
          </a:xfrm>
        </p:spPr>
        <p:txBody>
          <a:bodyPr/>
          <a:lstStyle/>
          <a:p>
            <a:pPr eaLnBrk="1" hangingPunct="1"/>
            <a:r>
              <a:rPr lang="hr-HR" sz="2000" b="1" smtClean="0"/>
              <a:t>Grafički prikaz ukupnog broja polaznika po županijama</a:t>
            </a:r>
            <a:endParaRPr lang="en-US" sz="2000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4B230-963D-4F54-8A64-81E89C57FD3E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00275"/>
            <a:ext cx="8229600" cy="4006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474663" y="390525"/>
            <a:ext cx="8229600" cy="1143000"/>
          </a:xfrm>
        </p:spPr>
        <p:txBody>
          <a:bodyPr/>
          <a:lstStyle/>
          <a:p>
            <a:pPr eaLnBrk="1" hangingPunct="1"/>
            <a:r>
              <a:rPr lang="hr-HR" sz="2000" b="1" smtClean="0">
                <a:latin typeface="Times New Roman" pitchFamily="18" charset="0"/>
                <a:cs typeface="Times New Roman" pitchFamily="18" charset="0"/>
              </a:rPr>
              <a:t>Rodna struktura po županijama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44016-7D8B-4F4E-A8A7-925EB39582D7}" type="slidenum">
              <a:rPr lang="hr-HR"/>
              <a:pPr>
                <a:defRPr/>
              </a:pPr>
              <a:t>9</a:t>
            </a:fld>
            <a:endParaRPr lang="hr-HR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166813" y="1512888"/>
          <a:ext cx="7021512" cy="4657719"/>
        </p:xfrm>
        <a:graphic>
          <a:graphicData uri="http://schemas.openxmlformats.org/drawingml/2006/table">
            <a:tbl>
              <a:tblPr/>
              <a:tblGrid>
                <a:gridCol w="583752"/>
                <a:gridCol w="2216278"/>
                <a:gridCol w="1477519"/>
                <a:gridCol w="1477519"/>
                <a:gridCol w="633222"/>
                <a:gridCol w="633222"/>
              </a:tblGrid>
              <a:tr h="2510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Županije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Ž%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Zagrebačka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Krapinsko-zagorska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Sisačko-moslavačka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Karlovačka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Varaždinska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Koprivničko-križevačka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Bjelovarsko-bilogorska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Primorsko-goranska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77.65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Ličko-senjska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Virovitičko-podravska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Požeško-slavonska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9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Brodsko-posavska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Zadarska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Osječko-baranjska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Šibensko-kninska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Vukovarsko-srijemska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Splitsko-dalmatinska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67.28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Istarska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Dubrovačko-neretvanska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Međimurska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77.43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Grad Zagreb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Ukupno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70.53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1191</Words>
  <Application>Microsoft Office PowerPoint</Application>
  <PresentationFormat>Prikaz na zaslonu (4:3)</PresentationFormat>
  <Paragraphs>536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Tema sustava Office</vt:lpstr>
      <vt:lpstr>Slajd 1</vt:lpstr>
      <vt:lpstr>Obrazovanje odraslih u ustroju MZOS-a</vt:lpstr>
      <vt:lpstr>Aktivnosti Odjela za strukovno obrazovanje i  obrazovanje odraslih vezane za sustav obrazovanja odraslih</vt:lpstr>
      <vt:lpstr>Slajd 4</vt:lpstr>
      <vt:lpstr>Ključna pitanja vezana za odobrenje  izvođenja programa obrazovanja odraslih</vt:lpstr>
      <vt:lpstr>Dobna struktura polaznika po županijama</vt:lpstr>
      <vt:lpstr>Grafički prikaz dobne strukture po županijama</vt:lpstr>
      <vt:lpstr>Grafički prikaz ukupnog broja polaznika po županijama</vt:lpstr>
      <vt:lpstr>Rodna struktura po županijama</vt:lpstr>
      <vt:lpstr>Grafički prikaz rodne strukture po županijama</vt:lpstr>
      <vt:lpstr>Polaznici osposobljavanja i VI. obrazovnog razdoblja po županijama</vt:lpstr>
      <vt:lpstr>Udio osposobljavanja i VI. obrazovnog razdoblja </vt:lpstr>
      <vt:lpstr>Zaključno</vt:lpstr>
    </vt:vector>
  </TitlesOfParts>
  <Company>MZT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Ivana Fain</dc:creator>
  <cp:lastModifiedBy>Goran</cp:lastModifiedBy>
  <cp:revision>74</cp:revision>
  <dcterms:created xsi:type="dcterms:W3CDTF">2004-06-15T07:55:20Z</dcterms:created>
  <dcterms:modified xsi:type="dcterms:W3CDTF">2013-02-24T06:39:08Z</dcterms:modified>
</cp:coreProperties>
</file>