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70" r:id="rId8"/>
    <p:sldId id="260" r:id="rId9"/>
    <p:sldId id="261" r:id="rId10"/>
    <p:sldId id="271" r:id="rId11"/>
    <p:sldId id="272" r:id="rId12"/>
    <p:sldId id="273" r:id="rId13"/>
    <p:sldId id="262" r:id="rId14"/>
    <p:sldId id="263" r:id="rId15"/>
    <p:sldId id="264" r:id="rId16"/>
    <p:sldId id="265" r:id="rId17"/>
    <p:sldId id="266" r:id="rId18"/>
    <p:sldId id="274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3666E2-8F4A-4516-801E-B8A7DAC0D77E}" type="datetimeFigureOut">
              <a:rPr lang="hr-HR" smtClean="0"/>
              <a:pPr/>
              <a:t>3.10.2014.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6ED1E7-5E6B-4B5B-8494-C82E9BD0E52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- međunarodni projekt za izradu europskog okvira temeljnih kompetencija za rad sa starijim osobama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Ellan </a:t>
            </a:r>
            <a:r>
              <a:rPr lang="hr-HR" dirty="0" smtClean="0">
                <a:effectLst/>
              </a:rPr>
              <a:t>(</a:t>
            </a:r>
            <a:r>
              <a:rPr lang="en-US" dirty="0">
                <a:effectLst/>
              </a:rPr>
              <a:t>European Later Life Active Network) </a:t>
            </a: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806286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42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Edukacija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Prednosti:</a:t>
            </a:r>
          </a:p>
          <a:p>
            <a:r>
              <a:rPr lang="hr-HR" dirty="0" smtClean="0"/>
              <a:t>Europski </a:t>
            </a:r>
            <a:r>
              <a:rPr lang="hr-HR" dirty="0"/>
              <a:t>okvir temeljnih kompetencija za rad sa starijim osobama će poboljšati kvalitetu obrazovanja u socijalnom i zdravstvenom </a:t>
            </a:r>
            <a:r>
              <a:rPr lang="hr-HR" dirty="0" smtClean="0"/>
              <a:t>sektoru</a:t>
            </a:r>
          </a:p>
          <a:p>
            <a:r>
              <a:rPr lang="hr-HR" dirty="0" smtClean="0"/>
              <a:t> Pozitivno </a:t>
            </a:r>
            <a:r>
              <a:rPr lang="hr-HR" dirty="0"/>
              <a:t>utjecati na motivaciju budućih stručnjaka za rad sa starijim osobama.  </a:t>
            </a:r>
            <a:endParaRPr lang="hr-HR" dirty="0" smtClean="0"/>
          </a:p>
          <a:p>
            <a:r>
              <a:rPr lang="hr-HR" dirty="0"/>
              <a:t>U</a:t>
            </a:r>
            <a:r>
              <a:rPr lang="hr-HR" dirty="0" smtClean="0"/>
              <a:t>mrežavanje </a:t>
            </a:r>
            <a:r>
              <a:rPr lang="hr-HR" dirty="0"/>
              <a:t>i dijeljenje međunarodnog iskustava i najbolje prakse vezane uz starenje populacije  </a:t>
            </a:r>
          </a:p>
          <a:p>
            <a:r>
              <a:rPr lang="hr-HR" dirty="0"/>
              <a:t>O</a:t>
            </a:r>
            <a:r>
              <a:rPr lang="hr-HR" dirty="0" smtClean="0"/>
              <a:t>brazovanje </a:t>
            </a:r>
            <a:r>
              <a:rPr lang="hr-HR" dirty="0"/>
              <a:t>stručnih kadrova za skrb o starijim </a:t>
            </a:r>
            <a:r>
              <a:rPr lang="hr-HR" dirty="0" smtClean="0"/>
              <a:t>osobama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11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Usavršavanje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Temeljni europski okvir za rad sa starijim osobama će se koristiti za </a:t>
            </a:r>
            <a:r>
              <a:rPr lang="hr-HR" dirty="0" smtClean="0"/>
              <a:t>:</a:t>
            </a:r>
          </a:p>
          <a:p>
            <a:r>
              <a:rPr lang="hr-HR" dirty="0" smtClean="0"/>
              <a:t>- daljnji </a:t>
            </a:r>
            <a:r>
              <a:rPr lang="hr-HR" dirty="0"/>
              <a:t>razvoj planova i programa vezanih uz skrb za starije </a:t>
            </a:r>
            <a:r>
              <a:rPr lang="hr-HR" dirty="0" smtClean="0"/>
              <a:t>osobe</a:t>
            </a:r>
          </a:p>
          <a:p>
            <a:r>
              <a:rPr lang="hr-HR" dirty="0" smtClean="0"/>
              <a:t> - usvojit </a:t>
            </a:r>
            <a:r>
              <a:rPr lang="hr-HR" dirty="0"/>
              <a:t>će se u svim partnerskim zemljama </a:t>
            </a:r>
          </a:p>
          <a:p>
            <a:r>
              <a:rPr lang="hr-HR" dirty="0" smtClean="0"/>
              <a:t>- omogućavati će procjenu </a:t>
            </a:r>
            <a:r>
              <a:rPr lang="hr-HR" dirty="0"/>
              <a:t>profesionalnih sposobnosti stručnjaka i budućih stručnjaka za rad sa starijim osobama. </a:t>
            </a:r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685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Projekt nastoji pozitivno utjecati na interesne skupine u socijalnom i zdravstvenom sektoru koje se profesionalno bave radom sa starijim osobama. 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U</a:t>
            </a:r>
            <a:r>
              <a:rPr lang="hr-HR" dirty="0" smtClean="0"/>
              <a:t>poznavanje </a:t>
            </a:r>
            <a:r>
              <a:rPr lang="hr-HR" dirty="0"/>
              <a:t>studenata na društvenim i zdravstvenim smjerovima sa čimbenicima koji utječu na rad sa starijim </a:t>
            </a:r>
            <a:r>
              <a:rPr lang="hr-HR" dirty="0" smtClean="0"/>
              <a:t>osobama</a:t>
            </a:r>
          </a:p>
          <a:p>
            <a:r>
              <a:rPr lang="hr-HR" dirty="0"/>
              <a:t>Š</a:t>
            </a:r>
            <a:r>
              <a:rPr lang="hr-HR" dirty="0" smtClean="0"/>
              <a:t>irenje </a:t>
            </a:r>
            <a:r>
              <a:rPr lang="hr-HR" dirty="0"/>
              <a:t>inovativnih pristupa u edukaciji i radu koji su temeljeni na dobroj praksi i iskustvima diljem Europe. </a:t>
            </a:r>
          </a:p>
        </p:txBody>
      </p:sp>
    </p:spTree>
    <p:extLst>
      <p:ext uri="{BB962C8B-B14F-4D97-AF65-F5344CB8AC3E}">
        <p14:creationId xmlns:p14="http://schemas.microsoft.com/office/powerpoint/2010/main" xmlns="" val="37152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Provedba projekta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/>
              <a:t>1. Na </a:t>
            </a:r>
            <a:r>
              <a:rPr lang="hr-HR" dirty="0"/>
              <a:t>nacionalnoj </a:t>
            </a:r>
            <a:r>
              <a:rPr lang="hr-HR" dirty="0" smtClean="0"/>
              <a:t>razini:svaki </a:t>
            </a:r>
            <a:r>
              <a:rPr lang="hr-HR" dirty="0"/>
              <a:t>partner osigurava provedbu projektnog plana u svom području </a:t>
            </a:r>
            <a:r>
              <a:rPr lang="hr-HR" dirty="0" smtClean="0"/>
              <a:t>djelovanja (Hrvatska ima i odgovoran zadatak – kontrolu kvalitete na europskoj razini)</a:t>
            </a:r>
            <a:endParaRPr lang="hr-HR" dirty="0"/>
          </a:p>
          <a:p>
            <a:pPr lvl="0"/>
            <a:r>
              <a:rPr lang="hr-HR" dirty="0" smtClean="0"/>
              <a:t>2. Na </a:t>
            </a:r>
            <a:r>
              <a:rPr lang="hr-HR" dirty="0"/>
              <a:t>europskoj razini: umrežavanje </a:t>
            </a:r>
            <a:r>
              <a:rPr lang="hr-HR" dirty="0" smtClean="0"/>
              <a:t>partnera</a:t>
            </a:r>
          </a:p>
          <a:p>
            <a:pPr lvl="0"/>
            <a:r>
              <a:rPr lang="hr-HR" dirty="0"/>
              <a:t>U</a:t>
            </a:r>
            <a:r>
              <a:rPr lang="hr-HR" dirty="0" smtClean="0"/>
              <a:t>sklađivanje </a:t>
            </a:r>
            <a:r>
              <a:rPr lang="hr-HR" dirty="0"/>
              <a:t>zajedničke provedbe projektnog plana na stručnim seminarima i konferencijama</a:t>
            </a:r>
          </a:p>
          <a:p>
            <a:pPr lvl="0"/>
            <a:r>
              <a:rPr lang="hr-HR" dirty="0" smtClean="0"/>
              <a:t>Izrada standarda </a:t>
            </a:r>
            <a:r>
              <a:rPr lang="hr-HR" dirty="0"/>
              <a:t>za kreiranje nastavnog plana u zemljama-partnerima i drugim sveučilištima Europe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7989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partnera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Razmjena informacija i iskustava</a:t>
            </a:r>
          </a:p>
          <a:p>
            <a:pPr lvl="0"/>
            <a:r>
              <a:rPr lang="hr-HR" dirty="0"/>
              <a:t>Izrada godišnjeg izvješća o stanju i provedbi projekta u svom području djelovanja</a:t>
            </a:r>
          </a:p>
          <a:p>
            <a:pPr lvl="0"/>
            <a:r>
              <a:rPr lang="hr-HR" dirty="0"/>
              <a:t>Osigurati stručni kadar u programu Erasmus koji će biti zadužen za praćenje i informiranje o događajima i aktivnostima vezanima za projekt</a:t>
            </a:r>
          </a:p>
          <a:p>
            <a:pPr lvl="0"/>
            <a:r>
              <a:rPr lang="hr-HR" dirty="0"/>
              <a:t>Organizirati godišnji sastanak na kojem će se utvrditi postignuti rezultati i daljnji planovi provedbe projekta</a:t>
            </a:r>
          </a:p>
          <a:p>
            <a:pPr lvl="0"/>
            <a:r>
              <a:rPr lang="hr-HR" dirty="0"/>
              <a:t>Poduzeti odgovarajuće mjere kako bi se pažljivo pratila </a:t>
            </a:r>
            <a:r>
              <a:rPr lang="hr-HR" dirty="0" smtClean="0"/>
              <a:t>evaluacija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0253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Promotivne aktivnosti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hr-HR" dirty="0"/>
              <a:t>Distribucija i odnosi s javnošću ( brošure, plakati, newsletteri, web stranica, društvene mreže)</a:t>
            </a:r>
          </a:p>
          <a:p>
            <a:pPr lvl="0"/>
            <a:r>
              <a:rPr lang="hr-HR" dirty="0"/>
              <a:t>Medijska pokrivenost ( članci, priopćenja za medije, sponzorirani tekstovi)</a:t>
            </a:r>
          </a:p>
          <a:p>
            <a:pPr lvl="0"/>
            <a:r>
              <a:rPr lang="hr-HR" dirty="0"/>
              <a:t>Događaji ( prezentacije, radionice, seminari)</a:t>
            </a:r>
          </a:p>
          <a:p>
            <a:pPr lvl="0"/>
            <a:r>
              <a:rPr lang="hr-HR" dirty="0"/>
              <a:t>Zajedničke aktivnosti ( sastanci partnera, konzultacije)</a:t>
            </a:r>
          </a:p>
        </p:txBody>
      </p:sp>
    </p:spTree>
    <p:extLst>
      <p:ext uri="{BB962C8B-B14F-4D97-AF65-F5344CB8AC3E}">
        <p14:creationId xmlns:p14="http://schemas.microsoft.com/office/powerpoint/2010/main" xmlns="" val="27603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Troškovnik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Troškovi akcije: 799.612,00 (EUR) </a:t>
            </a:r>
            <a:br>
              <a:rPr lang="hr-HR" dirty="0"/>
            </a:br>
            <a:endParaRPr lang="hr-HR" dirty="0" smtClean="0"/>
          </a:p>
          <a:p>
            <a:r>
              <a:rPr lang="hr-HR" dirty="0" smtClean="0"/>
              <a:t>Donatori </a:t>
            </a:r>
            <a:r>
              <a:rPr lang="hr-HR" dirty="0"/>
              <a:t>u akciji: EK (LLP) </a:t>
            </a:r>
            <a:br>
              <a:rPr lang="hr-HR" dirty="0"/>
            </a:br>
            <a:endParaRPr lang="hr-HR" dirty="0" smtClean="0"/>
          </a:p>
          <a:p>
            <a:r>
              <a:rPr lang="hr-HR" dirty="0" smtClean="0"/>
              <a:t>Iznos </a:t>
            </a:r>
            <a:r>
              <a:rPr lang="hr-HR" dirty="0"/>
              <a:t>koji su pridonijeli donatori: 599.709,00 (75%)</a:t>
            </a:r>
          </a:p>
        </p:txBody>
      </p:sp>
    </p:spTree>
    <p:extLst>
      <p:ext uri="{BB962C8B-B14F-4D97-AF65-F5344CB8AC3E}">
        <p14:creationId xmlns:p14="http://schemas.microsoft.com/office/powerpoint/2010/main" xmlns="" val="27811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Izrada europskog ovira temeljnih kompetencija za rad sa starijim osobama</a:t>
            </a:r>
          </a:p>
          <a:p>
            <a:pPr lvl="0"/>
            <a:r>
              <a:rPr lang="hr-HR" dirty="0" smtClean="0"/>
              <a:t>Kontinuirani  razvoj i </a:t>
            </a:r>
            <a:r>
              <a:rPr lang="hr-HR" dirty="0"/>
              <a:t>usavršavanje edukacijskog plana u institucijama visokog obrazovanja</a:t>
            </a:r>
          </a:p>
          <a:p>
            <a:pPr lvl="0"/>
            <a:r>
              <a:rPr lang="hr-HR" dirty="0"/>
              <a:t>Usvajanje okvira u zemljama-partnerima projekta</a:t>
            </a:r>
          </a:p>
          <a:p>
            <a:pPr lvl="0"/>
            <a:r>
              <a:rPr lang="hr-HR" dirty="0"/>
              <a:t>Postavljanje </a:t>
            </a:r>
            <a:r>
              <a:rPr lang="hr-HR" dirty="0" smtClean="0"/>
              <a:t>visokog </a:t>
            </a:r>
            <a:r>
              <a:rPr lang="hr-HR" dirty="0"/>
              <a:t>standarda za edukaciju stručnih kadrova u zanimanjima vezanima za skrb o starijim osobama</a:t>
            </a:r>
          </a:p>
          <a:p>
            <a:pPr lvl="0"/>
            <a:r>
              <a:rPr lang="hr-HR" dirty="0"/>
              <a:t>Preciznija i kvalitetnija mogućnost procjene profesionalnih sposobnosti stručnih kadrova u socijalnom i zdravstvenom sektoru</a:t>
            </a:r>
          </a:p>
        </p:txBody>
      </p:sp>
    </p:spTree>
    <p:extLst>
      <p:ext uri="{BB962C8B-B14F-4D97-AF65-F5344CB8AC3E}">
        <p14:creationId xmlns:p14="http://schemas.microsoft.com/office/powerpoint/2010/main" xmlns="" val="10210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 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8488" y="1696688"/>
            <a:ext cx="5449824" cy="1545336"/>
          </a:xfrm>
        </p:spPr>
      </p:pic>
    </p:spTree>
    <p:extLst>
      <p:ext uri="{BB962C8B-B14F-4D97-AF65-F5344CB8AC3E}">
        <p14:creationId xmlns:p14="http://schemas.microsoft.com/office/powerpoint/2010/main" xmlns="" val="180720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000" b="1" dirty="0" smtClean="0"/>
              <a:t>O projektu</a:t>
            </a:r>
            <a:endParaRPr lang="hr-HR" sz="2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4225" y="1961886"/>
            <a:ext cx="4016375" cy="243416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000" b="1" dirty="0"/>
              <a:t>Trajanje: listopad 2013. – rujan 2016.</a:t>
            </a:r>
          </a:p>
          <a:p>
            <a:r>
              <a:rPr lang="hr-HR" sz="2000" b="1" dirty="0"/>
              <a:t>Nositelji: 28 partnera ( institucije visokog obrazovanja) u 26 europskih zemalja</a:t>
            </a:r>
          </a:p>
          <a:p>
            <a:r>
              <a:rPr lang="hr-HR" sz="2000" b="1" dirty="0"/>
              <a:t>Koordinator: Sveučilište Savonia ( Finska) </a:t>
            </a:r>
          </a:p>
        </p:txBody>
      </p:sp>
    </p:spTree>
    <p:extLst>
      <p:ext uri="{BB962C8B-B14F-4D97-AF65-F5344CB8AC3E}">
        <p14:creationId xmlns:p14="http://schemas.microsoft.com/office/powerpoint/2010/main" xmlns="" val="18443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Glavni ciljevi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R</a:t>
            </a:r>
            <a:r>
              <a:rPr lang="hr-HR" b="1" dirty="0" smtClean="0"/>
              <a:t>azviti </a:t>
            </a:r>
            <a:r>
              <a:rPr lang="hr-HR" b="1" dirty="0"/>
              <a:t>europski okvir </a:t>
            </a:r>
            <a:r>
              <a:rPr lang="hr-HR" b="1" dirty="0" smtClean="0"/>
              <a:t>temeljnih kompetencija </a:t>
            </a:r>
            <a:r>
              <a:rPr lang="hr-HR" b="1" dirty="0"/>
              <a:t>za rad sa starijim </a:t>
            </a:r>
            <a:r>
              <a:rPr lang="hr-HR" b="1" dirty="0" smtClean="0"/>
              <a:t>osobama</a:t>
            </a:r>
            <a:endParaRPr lang="hr-HR" b="1" dirty="0"/>
          </a:p>
          <a:p>
            <a:r>
              <a:rPr lang="hr-HR" b="1" dirty="0" smtClean="0"/>
              <a:t>Usavršavanje/podizanje razine kvalitete </a:t>
            </a:r>
            <a:r>
              <a:rPr lang="hr-HR" b="1" dirty="0"/>
              <a:t>visokog obrazovanja na </a:t>
            </a:r>
            <a:r>
              <a:rPr lang="hr-HR" b="1" dirty="0" smtClean="0"/>
              <a:t>području zdravlja i socijalne </a:t>
            </a:r>
            <a:r>
              <a:rPr lang="hr-HR" b="1" dirty="0"/>
              <a:t>skrbi </a:t>
            </a:r>
            <a:r>
              <a:rPr lang="hr-HR" b="1" dirty="0" smtClean="0"/>
              <a:t>za starije osobe</a:t>
            </a:r>
          </a:p>
          <a:p>
            <a:pPr lvl="0"/>
            <a:r>
              <a:rPr lang="hr-HR" dirty="0" smtClean="0"/>
              <a:t>Potaknuti i pojačati </a:t>
            </a:r>
            <a:r>
              <a:rPr lang="hr-HR" dirty="0"/>
              <a:t>mobilnost osoblja </a:t>
            </a:r>
            <a:r>
              <a:rPr lang="hr-HR" dirty="0" smtClean="0"/>
              <a:t>zaposlenog u </a:t>
            </a:r>
            <a:r>
              <a:rPr lang="hr-HR" dirty="0"/>
              <a:t>socijalnom i zdravstvenom sektoru</a:t>
            </a:r>
          </a:p>
          <a:p>
            <a:pPr lvl="0"/>
            <a:r>
              <a:rPr lang="hr-HR" dirty="0" smtClean="0"/>
              <a:t>podići standard </a:t>
            </a:r>
            <a:r>
              <a:rPr lang="hr-HR" dirty="0"/>
              <a:t>profesionalne skrbi o starijim osobama u Europi</a:t>
            </a:r>
          </a:p>
          <a:p>
            <a:pPr marL="68580" indent="0">
              <a:buNone/>
            </a:pPr>
            <a:endParaRPr lang="hr-HR" b="1" dirty="0" smtClean="0"/>
          </a:p>
          <a:p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687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Ostali ciljevi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smtClean="0"/>
              <a:t>razmjena </a:t>
            </a:r>
            <a:r>
              <a:rPr lang="hr-HR" dirty="0"/>
              <a:t>pozitivnih iskustava i primjena modernih pristupa u radu </a:t>
            </a:r>
          </a:p>
          <a:p>
            <a:pPr lvl="0"/>
            <a:r>
              <a:rPr lang="hr-HR" dirty="0"/>
              <a:t>usavršavanje stručnih sposobnosti temeljenih na kvalitetnoj edukaciji</a:t>
            </a:r>
          </a:p>
          <a:p>
            <a:pPr lvl="0"/>
            <a:r>
              <a:rPr lang="hr-HR" dirty="0"/>
              <a:t>promicanje europske suradnje i inovacija </a:t>
            </a:r>
            <a:endParaRPr lang="hr-HR" dirty="0" smtClean="0"/>
          </a:p>
          <a:p>
            <a:pPr lvl="0"/>
            <a:r>
              <a:rPr lang="hr-HR" dirty="0" smtClean="0"/>
              <a:t>poboljšanje </a:t>
            </a:r>
            <a:r>
              <a:rPr lang="hr-HR" dirty="0"/>
              <a:t>kvalitete nastave u visokom obrazovanju</a:t>
            </a:r>
          </a:p>
          <a:p>
            <a:pPr lvl="0"/>
            <a:r>
              <a:rPr lang="hr-HR" dirty="0"/>
              <a:t>definiranje i razvoj europskog standarda unutar određene akademske discipline</a:t>
            </a:r>
          </a:p>
          <a:p>
            <a:pPr lvl="0"/>
            <a:r>
              <a:rPr lang="hr-HR" dirty="0"/>
              <a:t>razmjena metodologije i dobre prakse </a:t>
            </a:r>
          </a:p>
          <a:p>
            <a:pPr lvl="0"/>
            <a:r>
              <a:rPr lang="hr-HR" dirty="0" smtClean="0"/>
              <a:t>suradnja </a:t>
            </a:r>
            <a:r>
              <a:rPr lang="hr-HR" dirty="0"/>
              <a:t>između institucija visokog obrazovanja, profesionalnih udruga i poduzeća</a:t>
            </a:r>
          </a:p>
          <a:p>
            <a:pPr lvl="0"/>
            <a:r>
              <a:rPr lang="hr-HR" dirty="0"/>
              <a:t>doprinos socijalnom i zdravstvenom sektoru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9041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dirty="0" smtClean="0"/>
              <a:t>Ciljane skupine</a:t>
            </a:r>
            <a:endParaRPr lang="hr-HR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b="1" dirty="0"/>
              <a:t>Primarne ciljane </a:t>
            </a:r>
            <a:r>
              <a:rPr lang="hr-HR" b="1" dirty="0" smtClean="0"/>
              <a:t>skupine</a:t>
            </a:r>
            <a:r>
              <a:rPr lang="hr-HR" dirty="0" smtClean="0"/>
              <a:t>: </a:t>
            </a:r>
          </a:p>
          <a:p>
            <a:r>
              <a:rPr lang="hr-HR" dirty="0" smtClean="0"/>
              <a:t>upravljačke </a:t>
            </a:r>
            <a:r>
              <a:rPr lang="hr-HR" dirty="0"/>
              <a:t>strukture i nastavnici u institucijama visokog </a:t>
            </a:r>
            <a:r>
              <a:rPr lang="hr-HR" dirty="0" smtClean="0"/>
              <a:t>obrazovanja</a:t>
            </a:r>
          </a:p>
          <a:p>
            <a:r>
              <a:rPr lang="hr-HR" dirty="0" smtClean="0"/>
              <a:t> </a:t>
            </a:r>
            <a:r>
              <a:rPr lang="hr-HR" b="1" dirty="0"/>
              <a:t>S</a:t>
            </a:r>
            <a:r>
              <a:rPr lang="hr-HR" b="1" dirty="0" smtClean="0"/>
              <a:t>ekundarne </a:t>
            </a:r>
            <a:r>
              <a:rPr lang="hr-HR" b="1" dirty="0"/>
              <a:t>ciljane </a:t>
            </a:r>
            <a:r>
              <a:rPr lang="hr-HR" b="1" dirty="0" smtClean="0"/>
              <a:t>skupine: </a:t>
            </a:r>
          </a:p>
          <a:p>
            <a:r>
              <a:rPr lang="hr-HR" dirty="0" smtClean="0"/>
              <a:t>učenici </a:t>
            </a:r>
            <a:r>
              <a:rPr lang="hr-HR" dirty="0"/>
              <a:t>i </a:t>
            </a:r>
            <a:r>
              <a:rPr lang="hr-HR" dirty="0" smtClean="0"/>
              <a:t>studenti </a:t>
            </a:r>
            <a:r>
              <a:rPr lang="hr-HR" dirty="0"/>
              <a:t>društvenih i medicinskih </a:t>
            </a:r>
            <a:r>
              <a:rPr lang="hr-HR" dirty="0" smtClean="0"/>
              <a:t>usmjerenja</a:t>
            </a:r>
          </a:p>
          <a:p>
            <a:r>
              <a:rPr lang="hr-HR" dirty="0" smtClean="0"/>
              <a:t>stručne </a:t>
            </a:r>
            <a:r>
              <a:rPr lang="hr-HR" dirty="0"/>
              <a:t>zajednice ( organizacije, udruge)  </a:t>
            </a:r>
          </a:p>
          <a:p>
            <a:r>
              <a:rPr lang="hr-HR" dirty="0" smtClean="0"/>
              <a:t>same </a:t>
            </a:r>
            <a:r>
              <a:rPr lang="hr-HR" dirty="0"/>
              <a:t>starije osobe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2422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Problematika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Suočavanje Europe sa </a:t>
            </a:r>
            <a:r>
              <a:rPr lang="hr-HR" dirty="0"/>
              <a:t>problemom starenja </a:t>
            </a:r>
            <a:r>
              <a:rPr lang="hr-HR" dirty="0" smtClean="0"/>
              <a:t>populacije</a:t>
            </a:r>
          </a:p>
          <a:p>
            <a:r>
              <a:rPr lang="hr-HR" dirty="0" smtClean="0"/>
              <a:t>potrebna za novom  </a:t>
            </a:r>
            <a:r>
              <a:rPr lang="hr-HR" dirty="0"/>
              <a:t>„</a:t>
            </a:r>
            <a:r>
              <a:rPr lang="hr-HR" dirty="0" smtClean="0"/>
              <a:t>vizijom starenja</a:t>
            </a:r>
            <a:r>
              <a:rPr lang="hr-HR" dirty="0"/>
              <a:t>“ i </a:t>
            </a:r>
            <a:r>
              <a:rPr lang="hr-HR" dirty="0" smtClean="0"/>
              <a:t>promicanjem </a:t>
            </a:r>
            <a:r>
              <a:rPr lang="hr-HR" dirty="0"/>
              <a:t>pozitivnih mogućnosti u starijoj </a:t>
            </a:r>
            <a:r>
              <a:rPr lang="hr-HR" dirty="0" smtClean="0"/>
              <a:t>dobi</a:t>
            </a:r>
          </a:p>
          <a:p>
            <a:r>
              <a:rPr lang="hr-HR" dirty="0" smtClean="0"/>
              <a:t>Ključna uloga:  </a:t>
            </a:r>
            <a:r>
              <a:rPr lang="hr-HR" dirty="0"/>
              <a:t>institucije visokog </a:t>
            </a:r>
            <a:r>
              <a:rPr lang="hr-HR" dirty="0" smtClean="0"/>
              <a:t>obrazovanja</a:t>
            </a:r>
          </a:p>
          <a:p>
            <a:r>
              <a:rPr lang="hr-HR" dirty="0" smtClean="0"/>
              <a:t> zadatak: ojačati </a:t>
            </a:r>
            <a:r>
              <a:rPr lang="hr-HR" dirty="0"/>
              <a:t>kvalitetu visokog obrazovanja za zanimanja specijalizirana za rad sa starijim osobama ( stručni kadrovi u socijalnom i zdravstvenom sektoru – socijalni radnici, liječnici, njegovatelji, psiholozi...).</a:t>
            </a:r>
          </a:p>
        </p:txBody>
      </p:sp>
    </p:spTree>
    <p:extLst>
      <p:ext uri="{BB962C8B-B14F-4D97-AF65-F5344CB8AC3E}">
        <p14:creationId xmlns:p14="http://schemas.microsoft.com/office/powerpoint/2010/main" xmlns="" val="42690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Metodologija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</a:t>
            </a:r>
            <a:r>
              <a:rPr lang="hr-HR" dirty="0" smtClean="0"/>
              <a:t>rovođenje </a:t>
            </a:r>
            <a:r>
              <a:rPr lang="hr-HR" dirty="0"/>
              <a:t>stručnih analiza kako bi se utvrdile profesionalne i osobne kompetencije potrebne za rad sa starijim </a:t>
            </a:r>
            <a:r>
              <a:rPr lang="hr-HR" dirty="0" smtClean="0"/>
              <a:t>osobama</a:t>
            </a:r>
          </a:p>
          <a:p>
            <a:r>
              <a:rPr lang="hr-HR" dirty="0" smtClean="0"/>
              <a:t>Prikupljanje podataka:  </a:t>
            </a:r>
            <a:r>
              <a:rPr lang="hr-HR" dirty="0"/>
              <a:t>na temelju literature i studijskih istraživanja koja uključuju stajališta struke, studenata (budućih stručnjaka) i samih starijih </a:t>
            </a:r>
            <a:r>
              <a:rPr lang="hr-HR" dirty="0" smtClean="0"/>
              <a:t>osoba</a:t>
            </a:r>
          </a:p>
          <a:p>
            <a:r>
              <a:rPr lang="hr-HR" dirty="0" smtClean="0"/>
              <a:t>Rezultati: razvoj </a:t>
            </a:r>
            <a:r>
              <a:rPr lang="hr-HR" dirty="0"/>
              <a:t>programa visokog </a:t>
            </a:r>
            <a:r>
              <a:rPr lang="hr-HR" dirty="0" smtClean="0"/>
              <a:t>obrazovanja</a:t>
            </a:r>
          </a:p>
          <a:p>
            <a:r>
              <a:rPr lang="hr-HR" dirty="0"/>
              <a:t>P</a:t>
            </a:r>
            <a:r>
              <a:rPr lang="hr-HR" dirty="0" smtClean="0"/>
              <a:t>romicanje </a:t>
            </a:r>
            <a:r>
              <a:rPr lang="hr-HR" dirty="0"/>
              <a:t>pozitivne vizije o radu sa starijim osobama na nacionalnoj i europskoj </a:t>
            </a:r>
            <a:r>
              <a:rPr lang="hr-HR" dirty="0" smtClean="0"/>
              <a:t>razini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7066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M</a:t>
            </a:r>
            <a:r>
              <a:rPr lang="hr-HR" dirty="0" smtClean="0"/>
              <a:t>išljenja </a:t>
            </a:r>
            <a:r>
              <a:rPr lang="hr-HR" dirty="0"/>
              <a:t>i </a:t>
            </a:r>
            <a:r>
              <a:rPr lang="hr-HR" dirty="0" smtClean="0"/>
              <a:t>stavovi </a:t>
            </a:r>
            <a:r>
              <a:rPr lang="hr-HR" dirty="0"/>
              <a:t>starijih ljudi o edukaciji i profesionalnom radu stručnjaka specijaliziranih za rad sa starijim osobama</a:t>
            </a:r>
          </a:p>
          <a:p>
            <a:pPr lvl="0"/>
            <a:r>
              <a:rPr lang="hr-HR" dirty="0"/>
              <a:t>Stručna literatura o brizi za starije osobe</a:t>
            </a:r>
          </a:p>
          <a:p>
            <a:pPr lvl="0"/>
            <a:r>
              <a:rPr lang="hr-HR" dirty="0"/>
              <a:t>S</a:t>
            </a:r>
            <a:r>
              <a:rPr lang="hr-HR" dirty="0" smtClean="0"/>
              <a:t>tručna </a:t>
            </a:r>
            <a:r>
              <a:rPr lang="hr-HR" dirty="0"/>
              <a:t>mišljenja o potrebnim kompetencijama za rad sa starijim </a:t>
            </a:r>
            <a:r>
              <a:rPr lang="hr-HR" dirty="0" smtClean="0"/>
              <a:t>ljudima</a:t>
            </a:r>
          </a:p>
          <a:p>
            <a:r>
              <a:rPr lang="hr-HR" dirty="0"/>
              <a:t>U</a:t>
            </a:r>
            <a:r>
              <a:rPr lang="hr-HR" dirty="0" smtClean="0"/>
              <a:t>poznavanje </a:t>
            </a:r>
            <a:r>
              <a:rPr lang="hr-HR" dirty="0"/>
              <a:t>studenata na društvenim i zdravstvenim smjerovima sa čimbenicima koji utječu na rad sa starijim </a:t>
            </a:r>
            <a:r>
              <a:rPr lang="hr-HR" dirty="0" smtClean="0"/>
              <a:t>osobama</a:t>
            </a:r>
          </a:p>
          <a:p>
            <a:r>
              <a:rPr lang="hr-HR" dirty="0"/>
              <a:t>Š</a:t>
            </a:r>
            <a:r>
              <a:rPr lang="hr-HR" dirty="0" smtClean="0"/>
              <a:t>irenje </a:t>
            </a:r>
            <a:r>
              <a:rPr lang="hr-HR" dirty="0"/>
              <a:t>inovativnih pristupa u edukaciji i radu koji su temeljeni na dobroj praksi i iskustvima diljem </a:t>
            </a:r>
            <a:r>
              <a:rPr lang="hr-HR" dirty="0" smtClean="0"/>
              <a:t>Europe</a:t>
            </a:r>
            <a:endParaRPr lang="hr-HR" dirty="0"/>
          </a:p>
          <a:p>
            <a:pPr lv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27087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Tematske cjeline u istraživanju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Pregled literature i studijskih istraživanja o kompetencijama potrebnima za rad sa starijim osobama i njihovu skrb, s posebnim fokusom na aktualnu situaciju u Europi koja se suočava sa sve većim starenjem stanovništva</a:t>
            </a:r>
          </a:p>
          <a:p>
            <a:pPr lvl="0"/>
            <a:r>
              <a:rPr lang="hr-HR" dirty="0"/>
              <a:t>S</a:t>
            </a:r>
            <a:r>
              <a:rPr lang="hr-HR" dirty="0" smtClean="0"/>
              <a:t>tajališta </a:t>
            </a:r>
            <a:r>
              <a:rPr lang="hr-HR" dirty="0"/>
              <a:t>starijih osoba o stručnosti i potrebnim osobinama djelatnika iz socijalnog i zdravstvenog sektora </a:t>
            </a:r>
          </a:p>
          <a:p>
            <a:pPr lvl="0"/>
            <a:r>
              <a:rPr lang="hr-HR" dirty="0" smtClean="0"/>
              <a:t>Stajališta </a:t>
            </a:r>
            <a:r>
              <a:rPr lang="hr-HR" dirty="0"/>
              <a:t>djelatnika socijalnog i zdravstvenog sektora o kompetencijama potrebnima za rad sa starijim osobama</a:t>
            </a:r>
          </a:p>
          <a:p>
            <a:pPr lvl="0"/>
            <a:r>
              <a:rPr lang="hr-HR" dirty="0" smtClean="0"/>
              <a:t>Čimbenici </a:t>
            </a:r>
            <a:r>
              <a:rPr lang="hr-HR" dirty="0"/>
              <a:t>koji utječu na motivaciju studenata koji se obrazuju za rad sa starijim osobama</a:t>
            </a:r>
          </a:p>
          <a:p>
            <a:pPr lvl="0"/>
            <a:r>
              <a:rPr lang="hr-HR" dirty="0" smtClean="0"/>
              <a:t>Plan: stvaranje novih koncepcija nastavnog plana </a:t>
            </a:r>
            <a:r>
              <a:rPr lang="hr-HR" dirty="0"/>
              <a:t>koji </a:t>
            </a:r>
            <a:r>
              <a:rPr lang="hr-HR" dirty="0" smtClean="0"/>
              <a:t>bi motivirao </a:t>
            </a:r>
            <a:r>
              <a:rPr lang="hr-HR" dirty="0"/>
              <a:t>studente da se odluče za rad sa starijim osobama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0462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163</TotalTime>
  <Words>881</Words>
  <Application>Microsoft Office PowerPoint</Application>
  <PresentationFormat>Prikaz na zaslonu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Slipstream</vt:lpstr>
      <vt:lpstr>Ellan (European Later Life Active Network)  </vt:lpstr>
      <vt:lpstr>O projektu</vt:lpstr>
      <vt:lpstr>Glavni ciljevi </vt:lpstr>
      <vt:lpstr>Ostali ciljevi</vt:lpstr>
      <vt:lpstr>Ciljane skupine</vt:lpstr>
      <vt:lpstr>Problematika</vt:lpstr>
      <vt:lpstr>Metodologija</vt:lpstr>
      <vt:lpstr>Ciljevi istraživanja</vt:lpstr>
      <vt:lpstr>Tematske cjeline u istraživanju</vt:lpstr>
      <vt:lpstr>Edukacija </vt:lpstr>
      <vt:lpstr>Usavršavanje</vt:lpstr>
      <vt:lpstr>Motivacija</vt:lpstr>
      <vt:lpstr>Provedba projekta</vt:lpstr>
      <vt:lpstr>Zadatak partnera</vt:lpstr>
      <vt:lpstr>Promotivne aktivnosti</vt:lpstr>
      <vt:lpstr>Troškovnik</vt:lpstr>
      <vt:lpstr> rezultati</vt:lpstr>
      <vt:lpstr>Hvala na pažnji!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Ellan (European Later Life Active Network)</dc:title>
  <dc:creator>Nemo</dc:creator>
  <cp:lastModifiedBy>Tihomir</cp:lastModifiedBy>
  <cp:revision>17</cp:revision>
  <dcterms:created xsi:type="dcterms:W3CDTF">2014-09-25T23:07:31Z</dcterms:created>
  <dcterms:modified xsi:type="dcterms:W3CDTF">2014-10-03T07:20:53Z</dcterms:modified>
</cp:coreProperties>
</file>