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4" r:id="rId1"/>
  </p:sldMasterIdLst>
  <p:notesMasterIdLst>
    <p:notesMasterId r:id="rId33"/>
  </p:notesMasterIdLst>
  <p:handoutMasterIdLst>
    <p:handoutMasterId r:id="rId34"/>
  </p:handoutMasterIdLst>
  <p:sldIdLst>
    <p:sldId id="367" r:id="rId2"/>
    <p:sldId id="372" r:id="rId3"/>
    <p:sldId id="373" r:id="rId4"/>
    <p:sldId id="378" r:id="rId5"/>
    <p:sldId id="379" r:id="rId6"/>
    <p:sldId id="380" r:id="rId7"/>
    <p:sldId id="382" r:id="rId8"/>
    <p:sldId id="383" r:id="rId9"/>
    <p:sldId id="385" r:id="rId10"/>
    <p:sldId id="386" r:id="rId11"/>
    <p:sldId id="405" r:id="rId12"/>
    <p:sldId id="389" r:id="rId13"/>
    <p:sldId id="406" r:id="rId14"/>
    <p:sldId id="392" r:id="rId15"/>
    <p:sldId id="418" r:id="rId16"/>
    <p:sldId id="416" r:id="rId17"/>
    <p:sldId id="394" r:id="rId18"/>
    <p:sldId id="395" r:id="rId19"/>
    <p:sldId id="396" r:id="rId20"/>
    <p:sldId id="397" r:id="rId21"/>
    <p:sldId id="420" r:id="rId22"/>
    <p:sldId id="399" r:id="rId23"/>
    <p:sldId id="400" r:id="rId24"/>
    <p:sldId id="408" r:id="rId25"/>
    <p:sldId id="409" r:id="rId26"/>
    <p:sldId id="411" r:id="rId27"/>
    <p:sldId id="412" r:id="rId28"/>
    <p:sldId id="413" r:id="rId29"/>
    <p:sldId id="414" r:id="rId30"/>
    <p:sldId id="415" r:id="rId31"/>
    <p:sldId id="403" r:id="rId32"/>
  </p:sldIdLst>
  <p:sldSz cx="9144000" cy="6858000" type="screen4x3"/>
  <p:notesSz cx="6797675" cy="9928225"/>
  <p:defaultTextStyle>
    <a:defPPr>
      <a:defRPr lang="hr-H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E46"/>
    <a:srgbClr val="D6570E"/>
    <a:srgbClr val="2FB1CC"/>
    <a:srgbClr val="808285"/>
    <a:srgbClr val="938678"/>
    <a:srgbClr val="BF7625"/>
    <a:srgbClr val="63A83C"/>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455" autoAdjust="0"/>
    <p:restoredTop sz="74657" autoAdjust="0"/>
  </p:normalViewPr>
  <p:slideViewPr>
    <p:cSldViewPr>
      <p:cViewPr>
        <p:scale>
          <a:sx n="75" d="100"/>
          <a:sy n="75" d="100"/>
        </p:scale>
        <p:origin x="-1134" y="-822"/>
      </p:cViewPr>
      <p:guideLst>
        <p:guide orient="horz" pos="2160"/>
        <p:guide pos="2880"/>
      </p:guideLst>
    </p:cSldViewPr>
  </p:slideViewPr>
  <p:outlineViewPr>
    <p:cViewPr>
      <p:scale>
        <a:sx n="33" d="100"/>
        <a:sy n="33" d="100"/>
      </p:scale>
      <p:origin x="48" y="2922"/>
    </p:cViewPr>
  </p:outlineViewPr>
  <p:notesTextViewPr>
    <p:cViewPr>
      <p:scale>
        <a:sx n="50" d="100"/>
        <a:sy n="50" d="100"/>
      </p:scale>
      <p:origin x="0" y="0"/>
    </p:cViewPr>
  </p:notesTextViewPr>
  <p:sorterViewPr>
    <p:cViewPr>
      <p:scale>
        <a:sx n="100" d="100"/>
        <a:sy n="100" d="100"/>
      </p:scale>
      <p:origin x="0" y="6174"/>
    </p:cViewPr>
  </p:sorterViewPr>
  <p:notesViewPr>
    <p:cSldViewPr>
      <p:cViewPr>
        <p:scale>
          <a:sx n="100" d="100"/>
          <a:sy n="100" d="100"/>
        </p:scale>
        <p:origin x="-1620" y="906"/>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CF772-C805-4ED5-8E10-9C6D422798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hr-HR"/>
        </a:p>
      </dgm:t>
    </dgm:pt>
    <dgm:pt modelId="{6F9C8966-E2AA-46D0-B7BE-070900C3E194}">
      <dgm:prSet phldrT="[Text]" custT="1"/>
      <dgm:spPr/>
      <dgm:t>
        <a:bodyPr/>
        <a:lstStyle/>
        <a:p>
          <a:pPr algn="ctr"/>
          <a:r>
            <a:rPr lang="hr-HR" sz="1800" dirty="0" smtClean="0">
              <a:solidFill>
                <a:srgbClr val="808285"/>
              </a:solidFill>
            </a:rPr>
            <a:t>Boravak  na  stručnoj praksi u stranoj ustanovi u Europskoj uniji</a:t>
          </a:r>
          <a:endParaRPr lang="hr-HR" sz="1800" b="1" dirty="0">
            <a:solidFill>
              <a:srgbClr val="808285"/>
            </a:solidFill>
          </a:endParaRPr>
        </a:p>
      </dgm:t>
    </dgm:pt>
    <dgm:pt modelId="{448A3BFF-D6CC-4383-90CC-3E86585D6506}" type="parTrans" cxnId="{DF83BC7D-D1B0-4CDA-BA24-3B686123E902}">
      <dgm:prSet/>
      <dgm:spPr/>
      <dgm:t>
        <a:bodyPr/>
        <a:lstStyle/>
        <a:p>
          <a:endParaRPr lang="hr-HR" b="1"/>
        </a:p>
      </dgm:t>
    </dgm:pt>
    <dgm:pt modelId="{7BC10369-EEF5-43CA-A131-C961CAC6C5D8}" type="sibTrans" cxnId="{DF83BC7D-D1B0-4CDA-BA24-3B686123E902}">
      <dgm:prSet/>
      <dgm:spPr/>
      <dgm:t>
        <a:bodyPr/>
        <a:lstStyle/>
        <a:p>
          <a:endParaRPr lang="hr-HR" b="1"/>
        </a:p>
      </dgm:t>
    </dgm:pt>
    <dgm:pt modelId="{00CD3FF4-CF33-4191-8F5C-C6C24671575E}">
      <dgm:prSet phldrT="[Text]" custT="1"/>
      <dgm:spPr/>
      <dgm:t>
        <a:bodyPr/>
        <a:lstStyle/>
        <a:p>
          <a:r>
            <a:rPr lang="hr-HR" sz="3800" b="1" dirty="0" smtClean="0">
              <a:solidFill>
                <a:srgbClr val="DE6E46"/>
              </a:solidFill>
            </a:rPr>
            <a:t>Zašto?</a:t>
          </a:r>
          <a:endParaRPr lang="hr-HR" sz="3800" b="1" dirty="0">
            <a:solidFill>
              <a:srgbClr val="DE6E46"/>
            </a:solidFill>
          </a:endParaRPr>
        </a:p>
      </dgm:t>
    </dgm:pt>
    <dgm:pt modelId="{114A7A61-C098-4C2E-9AE8-1D6841B3E46B}" type="parTrans" cxnId="{A3537C6D-F7DD-4E91-9B36-13C44EB7A8CE}">
      <dgm:prSet/>
      <dgm:spPr/>
      <dgm:t>
        <a:bodyPr/>
        <a:lstStyle/>
        <a:p>
          <a:endParaRPr lang="hr-HR" b="1"/>
        </a:p>
      </dgm:t>
    </dgm:pt>
    <dgm:pt modelId="{4B3CE553-74EA-447C-AFA5-5B007519F9B7}" type="sibTrans" cxnId="{A3537C6D-F7DD-4E91-9B36-13C44EB7A8CE}">
      <dgm:prSet/>
      <dgm:spPr/>
      <dgm:t>
        <a:bodyPr/>
        <a:lstStyle/>
        <a:p>
          <a:endParaRPr lang="hr-HR" b="1"/>
        </a:p>
      </dgm:t>
    </dgm:pt>
    <dgm:pt modelId="{E3DD6CB3-C4F6-4F13-8BB3-FDBDD4DBD2E6}">
      <dgm:prSet phldrT="[Text]" custT="1"/>
      <dgm:spPr/>
      <dgm:t>
        <a:bodyPr/>
        <a:lstStyle/>
        <a:p>
          <a:r>
            <a:rPr lang="hr-HR" sz="1800" dirty="0" smtClean="0">
              <a:solidFill>
                <a:schemeClr val="tx2">
                  <a:lumMod val="50000"/>
                  <a:lumOff val="50000"/>
                </a:schemeClr>
              </a:solidFill>
            </a:rPr>
            <a:t>Svi koji rade ili su radili u obrazovanju odraslih</a:t>
          </a:r>
        </a:p>
        <a:p>
          <a:endParaRPr lang="hr-HR" sz="1800" b="1" dirty="0" smtClean="0">
            <a:solidFill>
              <a:schemeClr val="tx2">
                <a:lumMod val="50000"/>
                <a:lumOff val="50000"/>
              </a:schemeClr>
            </a:solidFill>
          </a:endParaRPr>
        </a:p>
        <a:p>
          <a:r>
            <a:rPr lang="hr-HR" sz="1800" b="0" dirty="0" smtClean="0">
              <a:solidFill>
                <a:schemeClr val="tx2">
                  <a:lumMod val="50000"/>
                  <a:lumOff val="50000"/>
                </a:schemeClr>
              </a:solidFill>
            </a:rPr>
            <a:t>Studenti</a:t>
          </a:r>
          <a:endParaRPr lang="hr-HR" sz="1800" b="0" dirty="0">
            <a:solidFill>
              <a:schemeClr val="tx2">
                <a:lumMod val="50000"/>
                <a:lumOff val="50000"/>
              </a:schemeClr>
            </a:solidFill>
          </a:endParaRPr>
        </a:p>
      </dgm:t>
    </dgm:pt>
    <dgm:pt modelId="{286E6DF0-EB99-464B-B4B3-EA60B5C4C1EF}" type="parTrans" cxnId="{D8805799-B3C9-45F5-8A7D-FE21AFD7A62D}">
      <dgm:prSet/>
      <dgm:spPr/>
      <dgm:t>
        <a:bodyPr/>
        <a:lstStyle/>
        <a:p>
          <a:endParaRPr lang="hr-HR" b="1"/>
        </a:p>
      </dgm:t>
    </dgm:pt>
    <dgm:pt modelId="{2E965FBA-2A33-4A2C-9DB1-2B9762FF3C4D}" type="sibTrans" cxnId="{D8805799-B3C9-45F5-8A7D-FE21AFD7A62D}">
      <dgm:prSet/>
      <dgm:spPr/>
      <dgm:t>
        <a:bodyPr/>
        <a:lstStyle/>
        <a:p>
          <a:endParaRPr lang="hr-HR" b="1"/>
        </a:p>
      </dgm:t>
    </dgm:pt>
    <dgm:pt modelId="{BDFC7448-05EB-4FEC-8396-11E0F84EC3F5}">
      <dgm:prSet phldrT="[Text]"/>
      <dgm:spPr/>
      <dgm:t>
        <a:bodyPr/>
        <a:lstStyle/>
        <a:p>
          <a:r>
            <a:rPr lang="hr-HR" b="1" dirty="0" smtClean="0">
              <a:solidFill>
                <a:srgbClr val="DE6E46"/>
              </a:solidFill>
            </a:rPr>
            <a:t>Koliko traje?</a:t>
          </a:r>
          <a:endParaRPr lang="hr-HR" b="1" dirty="0">
            <a:solidFill>
              <a:srgbClr val="DE6E46"/>
            </a:solidFill>
          </a:endParaRPr>
        </a:p>
      </dgm:t>
    </dgm:pt>
    <dgm:pt modelId="{C360654F-F141-4A66-ADD4-1E761C318838}" type="parTrans" cxnId="{C618AB64-BD92-41E1-B7AE-4779E1FE3FF5}">
      <dgm:prSet/>
      <dgm:spPr/>
      <dgm:t>
        <a:bodyPr/>
        <a:lstStyle/>
        <a:p>
          <a:endParaRPr lang="hr-HR" b="1"/>
        </a:p>
      </dgm:t>
    </dgm:pt>
    <dgm:pt modelId="{E04EF388-6783-4377-8C76-C951B082737F}" type="sibTrans" cxnId="{C618AB64-BD92-41E1-B7AE-4779E1FE3FF5}">
      <dgm:prSet/>
      <dgm:spPr/>
      <dgm:t>
        <a:bodyPr/>
        <a:lstStyle/>
        <a:p>
          <a:endParaRPr lang="hr-HR" b="1"/>
        </a:p>
      </dgm:t>
    </dgm:pt>
    <dgm:pt modelId="{74AC8ADD-20E2-4D8A-BE2A-6873A28B463B}">
      <dgm:prSet phldrT="[Text]" custT="1"/>
      <dgm:spPr/>
      <dgm:t>
        <a:bodyPr/>
        <a:lstStyle/>
        <a:p>
          <a:r>
            <a:rPr lang="hr-HR" sz="1800" b="1" dirty="0" smtClean="0">
              <a:solidFill>
                <a:schemeClr val="tx2">
                  <a:lumMod val="50000"/>
                  <a:lumOff val="50000"/>
                </a:schemeClr>
              </a:solidFill>
            </a:rPr>
            <a:t>13 tjedana - 45 tjedana</a:t>
          </a:r>
          <a:endParaRPr lang="hr-HR" sz="1800" b="1" dirty="0">
            <a:solidFill>
              <a:schemeClr val="tx2">
                <a:lumMod val="50000"/>
                <a:lumOff val="50000"/>
              </a:schemeClr>
            </a:solidFill>
          </a:endParaRPr>
        </a:p>
      </dgm:t>
    </dgm:pt>
    <dgm:pt modelId="{E19894A5-D061-4E46-AB65-0D183FC9D50F}" type="parTrans" cxnId="{84D9863F-AD22-43A9-B48B-57B94D47F878}">
      <dgm:prSet/>
      <dgm:spPr/>
      <dgm:t>
        <a:bodyPr/>
        <a:lstStyle/>
        <a:p>
          <a:endParaRPr lang="hr-HR" b="1"/>
        </a:p>
      </dgm:t>
    </dgm:pt>
    <dgm:pt modelId="{21D665FC-880C-4A89-93EF-8A4354C329E4}" type="sibTrans" cxnId="{84D9863F-AD22-43A9-B48B-57B94D47F878}">
      <dgm:prSet/>
      <dgm:spPr/>
      <dgm:t>
        <a:bodyPr/>
        <a:lstStyle/>
        <a:p>
          <a:endParaRPr lang="hr-HR" b="1"/>
        </a:p>
      </dgm:t>
    </dgm:pt>
    <dgm:pt modelId="{80F43380-62E3-405A-A9E4-64AFA75D49BF}">
      <dgm:prSet phldrT="[Text]" custT="1"/>
      <dgm:spPr/>
      <dgm:t>
        <a:bodyPr/>
        <a:lstStyle/>
        <a:p>
          <a:r>
            <a:rPr lang="hr-HR" sz="1800" b="0" u="none" dirty="0" smtClean="0">
              <a:solidFill>
                <a:srgbClr val="808285"/>
              </a:solidFill>
              <a:latin typeface="+mn-lt"/>
              <a:cs typeface="Arial" pitchFamily="34" charset="0"/>
            </a:rPr>
            <a:t>Europska dimenzija obrazovanja odraslih</a:t>
          </a:r>
          <a:endParaRPr lang="hr-HR" sz="1800" b="0" dirty="0">
            <a:solidFill>
              <a:srgbClr val="808285"/>
            </a:solidFill>
          </a:endParaRPr>
        </a:p>
      </dgm:t>
    </dgm:pt>
    <dgm:pt modelId="{BA295459-6870-44EA-855C-05A5F6FB8EDA}" type="parTrans" cxnId="{E5F03273-B5E0-4369-A509-551C9C9F7766}">
      <dgm:prSet/>
      <dgm:spPr/>
      <dgm:t>
        <a:bodyPr/>
        <a:lstStyle/>
        <a:p>
          <a:endParaRPr lang="hr-HR"/>
        </a:p>
      </dgm:t>
    </dgm:pt>
    <dgm:pt modelId="{60107239-D633-4435-8101-AF02F74E48E0}" type="sibTrans" cxnId="{E5F03273-B5E0-4369-A509-551C9C9F7766}">
      <dgm:prSet/>
      <dgm:spPr/>
      <dgm:t>
        <a:bodyPr/>
        <a:lstStyle/>
        <a:p>
          <a:endParaRPr lang="hr-HR"/>
        </a:p>
      </dgm:t>
    </dgm:pt>
    <dgm:pt modelId="{35438041-2558-42EA-816F-E5E77EDB602B}">
      <dgm:prSet custT="1"/>
      <dgm:spPr/>
      <dgm:t>
        <a:bodyPr/>
        <a:lstStyle/>
        <a:p>
          <a:r>
            <a:rPr lang="hr-HR" sz="1800" b="0" u="none" dirty="0" smtClean="0">
              <a:solidFill>
                <a:srgbClr val="808285"/>
              </a:solidFill>
              <a:latin typeface="+mn-lt"/>
              <a:cs typeface="Arial" pitchFamily="34" charset="0"/>
            </a:rPr>
            <a:t>Unaprijeđenje obučavateljskih vještina</a:t>
          </a:r>
          <a:endParaRPr lang="hr-HR" sz="1800" b="0" u="none" dirty="0">
            <a:solidFill>
              <a:srgbClr val="808285"/>
            </a:solidFill>
            <a:latin typeface="+mn-lt"/>
            <a:cs typeface="Arial" pitchFamily="34" charset="0"/>
          </a:endParaRPr>
        </a:p>
      </dgm:t>
    </dgm:pt>
    <dgm:pt modelId="{0FA80556-673E-4AAE-AC87-D85C88F8328D}" type="parTrans" cxnId="{8479EB83-195B-4D72-8DCC-A400FA76C6D2}">
      <dgm:prSet/>
      <dgm:spPr/>
      <dgm:t>
        <a:bodyPr/>
        <a:lstStyle/>
        <a:p>
          <a:endParaRPr lang="hr-HR"/>
        </a:p>
      </dgm:t>
    </dgm:pt>
    <dgm:pt modelId="{BCD60E8E-A83B-4044-8C3C-2840E124C05E}" type="sibTrans" cxnId="{8479EB83-195B-4D72-8DCC-A400FA76C6D2}">
      <dgm:prSet/>
      <dgm:spPr/>
      <dgm:t>
        <a:bodyPr/>
        <a:lstStyle/>
        <a:p>
          <a:endParaRPr lang="hr-HR"/>
        </a:p>
      </dgm:t>
    </dgm:pt>
    <dgm:pt modelId="{643A3921-957F-456F-B92D-3AF292449F1D}">
      <dgm:prSet custT="1"/>
      <dgm:spPr/>
      <dgm:t>
        <a:bodyPr/>
        <a:lstStyle/>
        <a:p>
          <a:r>
            <a:rPr lang="hr-HR" sz="1800" b="0" dirty="0" smtClean="0">
              <a:solidFill>
                <a:srgbClr val="808285"/>
              </a:solidFill>
            </a:rPr>
            <a:t>Učenje i usavršavanje stranih jezika</a:t>
          </a:r>
          <a:endParaRPr lang="hr-HR" sz="1800" b="0" u="none" dirty="0">
            <a:solidFill>
              <a:srgbClr val="808285"/>
            </a:solidFill>
            <a:latin typeface="+mn-lt"/>
            <a:cs typeface="Arial" pitchFamily="34" charset="0"/>
          </a:endParaRPr>
        </a:p>
      </dgm:t>
    </dgm:pt>
    <dgm:pt modelId="{3C3BC0EB-C6FC-4C0F-A76A-31D92E2593B8}" type="parTrans" cxnId="{50C82542-DBBD-436A-B898-2917DC476660}">
      <dgm:prSet/>
      <dgm:spPr/>
      <dgm:t>
        <a:bodyPr/>
        <a:lstStyle/>
        <a:p>
          <a:endParaRPr lang="hr-HR"/>
        </a:p>
      </dgm:t>
    </dgm:pt>
    <dgm:pt modelId="{5A2716B0-A437-4E10-B11C-03E67FD6A376}" type="sibTrans" cxnId="{50C82542-DBBD-436A-B898-2917DC476660}">
      <dgm:prSet/>
      <dgm:spPr/>
      <dgm:t>
        <a:bodyPr/>
        <a:lstStyle/>
        <a:p>
          <a:endParaRPr lang="hr-HR"/>
        </a:p>
      </dgm:t>
    </dgm:pt>
    <dgm:pt modelId="{80D7EE81-EFC4-47BD-B834-45CEE09DD5B9}">
      <dgm:prSet custT="1"/>
      <dgm:spPr/>
      <dgm:t>
        <a:bodyPr/>
        <a:lstStyle/>
        <a:p>
          <a:r>
            <a:rPr lang="hr-HR" sz="3800" b="1" dirty="0" smtClean="0">
              <a:solidFill>
                <a:srgbClr val="DE6E46"/>
              </a:solidFill>
            </a:rPr>
            <a:t>Za koga?</a:t>
          </a:r>
          <a:endParaRPr lang="hr-HR" sz="3800" b="1" u="none" dirty="0">
            <a:solidFill>
              <a:schemeClr val="bg1"/>
            </a:solidFill>
            <a:latin typeface="+mn-lt"/>
            <a:cs typeface="Arial" pitchFamily="34" charset="0"/>
          </a:endParaRPr>
        </a:p>
      </dgm:t>
    </dgm:pt>
    <dgm:pt modelId="{CF631317-520C-40BB-9CE3-DB29C4FCF38B}" type="parTrans" cxnId="{676768EA-0B3E-4C8B-8C4F-43A6063E537D}">
      <dgm:prSet/>
      <dgm:spPr/>
      <dgm:t>
        <a:bodyPr/>
        <a:lstStyle/>
        <a:p>
          <a:endParaRPr lang="hr-HR"/>
        </a:p>
      </dgm:t>
    </dgm:pt>
    <dgm:pt modelId="{B34299AE-00DF-4672-A38B-FA5FBFC1DB70}" type="sibTrans" cxnId="{676768EA-0B3E-4C8B-8C4F-43A6063E537D}">
      <dgm:prSet/>
      <dgm:spPr/>
      <dgm:t>
        <a:bodyPr/>
        <a:lstStyle/>
        <a:p>
          <a:endParaRPr lang="hr-HR"/>
        </a:p>
      </dgm:t>
    </dgm:pt>
    <dgm:pt modelId="{A3E6EA4D-1368-4290-A58A-B324773FE3B1}">
      <dgm:prSet phldrT="[Text]" custT="1"/>
      <dgm:spPr/>
      <dgm:t>
        <a:bodyPr/>
        <a:lstStyle/>
        <a:p>
          <a:r>
            <a:rPr lang="hr-HR" sz="3800" b="1" dirty="0" smtClean="0">
              <a:solidFill>
                <a:srgbClr val="DE6E46"/>
              </a:solidFill>
            </a:rPr>
            <a:t>Što?</a:t>
          </a:r>
          <a:endParaRPr lang="hr-HR" sz="3800" b="1" dirty="0">
            <a:solidFill>
              <a:srgbClr val="DE6E46"/>
            </a:solidFill>
          </a:endParaRPr>
        </a:p>
      </dgm:t>
    </dgm:pt>
    <dgm:pt modelId="{A9260BB3-8330-44D4-9AB7-E1EB9E82761B}" type="sibTrans" cxnId="{77FB40AE-9C4B-454D-BA9A-F8A14107DCF2}">
      <dgm:prSet/>
      <dgm:spPr/>
      <dgm:t>
        <a:bodyPr/>
        <a:lstStyle/>
        <a:p>
          <a:endParaRPr lang="hr-HR" b="1"/>
        </a:p>
      </dgm:t>
    </dgm:pt>
    <dgm:pt modelId="{FC16EA45-743F-47AB-9E87-A416BFA97E07}" type="parTrans" cxnId="{77FB40AE-9C4B-454D-BA9A-F8A14107DCF2}">
      <dgm:prSet/>
      <dgm:spPr/>
      <dgm:t>
        <a:bodyPr/>
        <a:lstStyle/>
        <a:p>
          <a:endParaRPr lang="hr-HR" b="1"/>
        </a:p>
      </dgm:t>
    </dgm:pt>
    <dgm:pt modelId="{6BA841EC-870B-4CBC-9E77-5AF1A76CDFA5}" type="pres">
      <dgm:prSet presAssocID="{005CF772-C805-4ED5-8E10-9C6D422798AB}" presName="theList" presStyleCnt="0">
        <dgm:presLayoutVars>
          <dgm:dir/>
          <dgm:animLvl val="lvl"/>
          <dgm:resizeHandles val="exact"/>
        </dgm:presLayoutVars>
      </dgm:prSet>
      <dgm:spPr/>
      <dgm:t>
        <a:bodyPr/>
        <a:lstStyle/>
        <a:p>
          <a:endParaRPr lang="hr-HR"/>
        </a:p>
      </dgm:t>
    </dgm:pt>
    <dgm:pt modelId="{FBDD6F2B-7E7E-46B8-8DEE-9EA1A378FBCF}" type="pres">
      <dgm:prSet presAssocID="{A3E6EA4D-1368-4290-A58A-B324773FE3B1}" presName="compNode" presStyleCnt="0"/>
      <dgm:spPr/>
    </dgm:pt>
    <dgm:pt modelId="{0D9F9FA8-5D9C-4137-BB34-C1E3814A7872}" type="pres">
      <dgm:prSet presAssocID="{A3E6EA4D-1368-4290-A58A-B324773FE3B1}" presName="aNode" presStyleLbl="bgShp" presStyleIdx="0" presStyleCnt="4" custScaleX="199019" custLinFactNeighborX="-14197"/>
      <dgm:spPr/>
      <dgm:t>
        <a:bodyPr/>
        <a:lstStyle/>
        <a:p>
          <a:endParaRPr lang="hr-HR"/>
        </a:p>
      </dgm:t>
    </dgm:pt>
    <dgm:pt modelId="{086ED525-EF62-4228-9FB2-F6BDB67BCEF7}" type="pres">
      <dgm:prSet presAssocID="{A3E6EA4D-1368-4290-A58A-B324773FE3B1}" presName="textNode" presStyleLbl="bgShp" presStyleIdx="0" presStyleCnt="4"/>
      <dgm:spPr/>
      <dgm:t>
        <a:bodyPr/>
        <a:lstStyle/>
        <a:p>
          <a:endParaRPr lang="hr-HR"/>
        </a:p>
      </dgm:t>
    </dgm:pt>
    <dgm:pt modelId="{2B793A1E-C20A-4702-9414-6513F9913318}" type="pres">
      <dgm:prSet presAssocID="{A3E6EA4D-1368-4290-A58A-B324773FE3B1}" presName="compChildNode" presStyleCnt="0"/>
      <dgm:spPr/>
    </dgm:pt>
    <dgm:pt modelId="{396D356C-9831-4DF0-8633-FDBCF42FF7A3}" type="pres">
      <dgm:prSet presAssocID="{A3E6EA4D-1368-4290-A58A-B324773FE3B1}" presName="theInnerList" presStyleCnt="0"/>
      <dgm:spPr/>
    </dgm:pt>
    <dgm:pt modelId="{3F4F6B15-53DD-44F8-8B81-620BE9D3E198}" type="pres">
      <dgm:prSet presAssocID="{6F9C8966-E2AA-46D0-B7BE-070900C3E194}" presName="childNode" presStyleLbl="node1" presStyleIdx="0" presStyleCnt="6" custScaleX="233373" custLinFactNeighborX="-587">
        <dgm:presLayoutVars>
          <dgm:bulletEnabled val="1"/>
        </dgm:presLayoutVars>
      </dgm:prSet>
      <dgm:spPr/>
      <dgm:t>
        <a:bodyPr/>
        <a:lstStyle/>
        <a:p>
          <a:endParaRPr lang="hr-HR"/>
        </a:p>
      </dgm:t>
    </dgm:pt>
    <dgm:pt modelId="{64A2722F-374F-4FBD-82D6-495158DA2508}" type="pres">
      <dgm:prSet presAssocID="{A3E6EA4D-1368-4290-A58A-B324773FE3B1}" presName="aSpace" presStyleCnt="0"/>
      <dgm:spPr/>
    </dgm:pt>
    <dgm:pt modelId="{72FE01A5-E1ED-44E4-A492-1725AC85F333}" type="pres">
      <dgm:prSet presAssocID="{00CD3FF4-CF33-4191-8F5C-C6C24671575E}" presName="compNode" presStyleCnt="0"/>
      <dgm:spPr/>
    </dgm:pt>
    <dgm:pt modelId="{B2835D50-9E72-4DE4-9C3C-F43CD699D28F}" type="pres">
      <dgm:prSet presAssocID="{00CD3FF4-CF33-4191-8F5C-C6C24671575E}" presName="aNode" presStyleLbl="bgShp" presStyleIdx="1" presStyleCnt="4" custScaleX="199019"/>
      <dgm:spPr/>
      <dgm:t>
        <a:bodyPr/>
        <a:lstStyle/>
        <a:p>
          <a:endParaRPr lang="hr-HR"/>
        </a:p>
      </dgm:t>
    </dgm:pt>
    <dgm:pt modelId="{C87C4289-123C-4200-9EA9-00065120BD58}" type="pres">
      <dgm:prSet presAssocID="{00CD3FF4-CF33-4191-8F5C-C6C24671575E}" presName="textNode" presStyleLbl="bgShp" presStyleIdx="1" presStyleCnt="4"/>
      <dgm:spPr/>
      <dgm:t>
        <a:bodyPr/>
        <a:lstStyle/>
        <a:p>
          <a:endParaRPr lang="hr-HR"/>
        </a:p>
      </dgm:t>
    </dgm:pt>
    <dgm:pt modelId="{0623C66C-17FB-4F6D-9C34-12D095228F91}" type="pres">
      <dgm:prSet presAssocID="{00CD3FF4-CF33-4191-8F5C-C6C24671575E}" presName="compChildNode" presStyleCnt="0"/>
      <dgm:spPr/>
    </dgm:pt>
    <dgm:pt modelId="{C9BFC066-2D32-4E10-860B-CCEAD41A31DA}" type="pres">
      <dgm:prSet presAssocID="{00CD3FF4-CF33-4191-8F5C-C6C24671575E}" presName="theInnerList" presStyleCnt="0"/>
      <dgm:spPr/>
    </dgm:pt>
    <dgm:pt modelId="{885A4828-6A47-47F6-8890-F3AA62E327BA}" type="pres">
      <dgm:prSet presAssocID="{80F43380-62E3-405A-A9E4-64AFA75D49BF}" presName="childNode" presStyleLbl="node1" presStyleIdx="1" presStyleCnt="6" custScaleX="239320" custLinFactNeighborX="737">
        <dgm:presLayoutVars>
          <dgm:bulletEnabled val="1"/>
        </dgm:presLayoutVars>
      </dgm:prSet>
      <dgm:spPr/>
      <dgm:t>
        <a:bodyPr/>
        <a:lstStyle/>
        <a:p>
          <a:endParaRPr lang="hr-HR"/>
        </a:p>
      </dgm:t>
    </dgm:pt>
    <dgm:pt modelId="{AEF23CA6-E102-40FA-8225-8D4F45FCE2CF}" type="pres">
      <dgm:prSet presAssocID="{80F43380-62E3-405A-A9E4-64AFA75D49BF}" presName="aSpace2" presStyleCnt="0"/>
      <dgm:spPr/>
    </dgm:pt>
    <dgm:pt modelId="{5F529151-1121-4E97-8486-9A2F6B339800}" type="pres">
      <dgm:prSet presAssocID="{35438041-2558-42EA-816F-E5E77EDB602B}" presName="childNode" presStyleLbl="node1" presStyleIdx="2" presStyleCnt="6" custScaleX="239320" custLinFactNeighborX="737">
        <dgm:presLayoutVars>
          <dgm:bulletEnabled val="1"/>
        </dgm:presLayoutVars>
      </dgm:prSet>
      <dgm:spPr/>
      <dgm:t>
        <a:bodyPr/>
        <a:lstStyle/>
        <a:p>
          <a:endParaRPr lang="hr-HR"/>
        </a:p>
      </dgm:t>
    </dgm:pt>
    <dgm:pt modelId="{BB45AAEC-5B4A-4D45-8E22-7B0A270830E7}" type="pres">
      <dgm:prSet presAssocID="{35438041-2558-42EA-816F-E5E77EDB602B}" presName="aSpace2" presStyleCnt="0"/>
      <dgm:spPr/>
    </dgm:pt>
    <dgm:pt modelId="{65024356-96B3-40DB-89F7-81033B0CCF70}" type="pres">
      <dgm:prSet presAssocID="{643A3921-957F-456F-B92D-3AF292449F1D}" presName="childNode" presStyleLbl="node1" presStyleIdx="3" presStyleCnt="6" custScaleX="239320" custLinFactNeighborX="737">
        <dgm:presLayoutVars>
          <dgm:bulletEnabled val="1"/>
        </dgm:presLayoutVars>
      </dgm:prSet>
      <dgm:spPr/>
      <dgm:t>
        <a:bodyPr/>
        <a:lstStyle/>
        <a:p>
          <a:endParaRPr lang="hr-HR"/>
        </a:p>
      </dgm:t>
    </dgm:pt>
    <dgm:pt modelId="{5C67ED0A-A519-4007-8BCA-D412A94204D3}" type="pres">
      <dgm:prSet presAssocID="{00CD3FF4-CF33-4191-8F5C-C6C24671575E}" presName="aSpace" presStyleCnt="0"/>
      <dgm:spPr/>
    </dgm:pt>
    <dgm:pt modelId="{3CA3E40C-819B-4256-ADEB-58031A92584E}" type="pres">
      <dgm:prSet presAssocID="{80D7EE81-EFC4-47BD-B834-45CEE09DD5B9}" presName="compNode" presStyleCnt="0"/>
      <dgm:spPr/>
    </dgm:pt>
    <dgm:pt modelId="{2774624A-88AC-491F-995E-E525A6DDAC81}" type="pres">
      <dgm:prSet presAssocID="{80D7EE81-EFC4-47BD-B834-45CEE09DD5B9}" presName="aNode" presStyleLbl="bgShp" presStyleIdx="2" presStyleCnt="4" custScaleX="199019"/>
      <dgm:spPr/>
      <dgm:t>
        <a:bodyPr/>
        <a:lstStyle/>
        <a:p>
          <a:endParaRPr lang="hr-HR"/>
        </a:p>
      </dgm:t>
    </dgm:pt>
    <dgm:pt modelId="{6EFF9C78-D045-4C81-9B3E-91A4F4EBF6D3}" type="pres">
      <dgm:prSet presAssocID="{80D7EE81-EFC4-47BD-B834-45CEE09DD5B9}" presName="textNode" presStyleLbl="bgShp" presStyleIdx="2" presStyleCnt="4"/>
      <dgm:spPr/>
      <dgm:t>
        <a:bodyPr/>
        <a:lstStyle/>
        <a:p>
          <a:endParaRPr lang="hr-HR"/>
        </a:p>
      </dgm:t>
    </dgm:pt>
    <dgm:pt modelId="{3A694EA0-2066-4872-896B-FBDA586503EF}" type="pres">
      <dgm:prSet presAssocID="{80D7EE81-EFC4-47BD-B834-45CEE09DD5B9}" presName="compChildNode" presStyleCnt="0"/>
      <dgm:spPr/>
    </dgm:pt>
    <dgm:pt modelId="{F2924C1B-EF62-43DD-BD3C-417206DDBB3B}" type="pres">
      <dgm:prSet presAssocID="{80D7EE81-EFC4-47BD-B834-45CEE09DD5B9}" presName="theInnerList" presStyleCnt="0"/>
      <dgm:spPr/>
    </dgm:pt>
    <dgm:pt modelId="{BEDE13DF-2AB5-4776-91DA-2AC10D1764A8}" type="pres">
      <dgm:prSet presAssocID="{E3DD6CB3-C4F6-4F13-8BB3-FDBDD4DBD2E6}" presName="childNode" presStyleLbl="node1" presStyleIdx="4" presStyleCnt="6" custScaleX="233373" custLinFactNeighborX="-587">
        <dgm:presLayoutVars>
          <dgm:bulletEnabled val="1"/>
        </dgm:presLayoutVars>
      </dgm:prSet>
      <dgm:spPr/>
      <dgm:t>
        <a:bodyPr/>
        <a:lstStyle/>
        <a:p>
          <a:endParaRPr lang="hr-HR"/>
        </a:p>
      </dgm:t>
    </dgm:pt>
    <dgm:pt modelId="{01E777E6-AF2B-4590-A6EA-2E0F55BAEFF7}" type="pres">
      <dgm:prSet presAssocID="{80D7EE81-EFC4-47BD-B834-45CEE09DD5B9}" presName="aSpace" presStyleCnt="0"/>
      <dgm:spPr/>
    </dgm:pt>
    <dgm:pt modelId="{6FECEE4D-1951-4007-BB26-671EF5D41669}" type="pres">
      <dgm:prSet presAssocID="{BDFC7448-05EB-4FEC-8396-11E0F84EC3F5}" presName="compNode" presStyleCnt="0"/>
      <dgm:spPr/>
    </dgm:pt>
    <dgm:pt modelId="{D42D6460-6A1A-4658-B38C-7F00DD06A2AA}" type="pres">
      <dgm:prSet presAssocID="{BDFC7448-05EB-4FEC-8396-11E0F84EC3F5}" presName="aNode" presStyleLbl="bgShp" presStyleIdx="3" presStyleCnt="4" custScaleX="199019"/>
      <dgm:spPr/>
      <dgm:t>
        <a:bodyPr/>
        <a:lstStyle/>
        <a:p>
          <a:endParaRPr lang="hr-HR"/>
        </a:p>
      </dgm:t>
    </dgm:pt>
    <dgm:pt modelId="{B8E2AD61-21F6-41A3-994D-121EAAA73396}" type="pres">
      <dgm:prSet presAssocID="{BDFC7448-05EB-4FEC-8396-11E0F84EC3F5}" presName="textNode" presStyleLbl="bgShp" presStyleIdx="3" presStyleCnt="4"/>
      <dgm:spPr/>
      <dgm:t>
        <a:bodyPr/>
        <a:lstStyle/>
        <a:p>
          <a:endParaRPr lang="hr-HR"/>
        </a:p>
      </dgm:t>
    </dgm:pt>
    <dgm:pt modelId="{D6474E36-686D-4111-9950-3943503E9DBE}" type="pres">
      <dgm:prSet presAssocID="{BDFC7448-05EB-4FEC-8396-11E0F84EC3F5}" presName="compChildNode" presStyleCnt="0"/>
      <dgm:spPr/>
    </dgm:pt>
    <dgm:pt modelId="{5DE73803-FDA1-4CC7-9C85-29CE0C33D16A}" type="pres">
      <dgm:prSet presAssocID="{BDFC7448-05EB-4FEC-8396-11E0F84EC3F5}" presName="theInnerList" presStyleCnt="0"/>
      <dgm:spPr/>
    </dgm:pt>
    <dgm:pt modelId="{7082043C-BB82-44E4-8863-0125FEF0F097}" type="pres">
      <dgm:prSet presAssocID="{74AC8ADD-20E2-4D8A-BE2A-6873A28B463B}" presName="childNode" presStyleLbl="node1" presStyleIdx="5" presStyleCnt="6" custScaleX="233373" custLinFactNeighborX="-587">
        <dgm:presLayoutVars>
          <dgm:bulletEnabled val="1"/>
        </dgm:presLayoutVars>
      </dgm:prSet>
      <dgm:spPr/>
      <dgm:t>
        <a:bodyPr/>
        <a:lstStyle/>
        <a:p>
          <a:endParaRPr lang="hr-HR"/>
        </a:p>
      </dgm:t>
    </dgm:pt>
  </dgm:ptLst>
  <dgm:cxnLst>
    <dgm:cxn modelId="{D8805799-B3C9-45F5-8A7D-FE21AFD7A62D}" srcId="{80D7EE81-EFC4-47BD-B834-45CEE09DD5B9}" destId="{E3DD6CB3-C4F6-4F13-8BB3-FDBDD4DBD2E6}" srcOrd="0" destOrd="0" parTransId="{286E6DF0-EB99-464B-B4B3-EA60B5C4C1EF}" sibTransId="{2E965FBA-2A33-4A2C-9DB1-2B9762FF3C4D}"/>
    <dgm:cxn modelId="{0BA334A5-BD85-46FA-A81B-412A3AF03B16}" type="presOf" srcId="{E3DD6CB3-C4F6-4F13-8BB3-FDBDD4DBD2E6}" destId="{BEDE13DF-2AB5-4776-91DA-2AC10D1764A8}" srcOrd="0" destOrd="0" presId="urn:microsoft.com/office/officeart/2005/8/layout/lProcess2"/>
    <dgm:cxn modelId="{68E034F1-B4E7-4060-B752-5C76170B6583}" type="presOf" srcId="{005CF772-C805-4ED5-8E10-9C6D422798AB}" destId="{6BA841EC-870B-4CBC-9E77-5AF1A76CDFA5}" srcOrd="0" destOrd="0" presId="urn:microsoft.com/office/officeart/2005/8/layout/lProcess2"/>
    <dgm:cxn modelId="{50C82542-DBBD-436A-B898-2917DC476660}" srcId="{00CD3FF4-CF33-4191-8F5C-C6C24671575E}" destId="{643A3921-957F-456F-B92D-3AF292449F1D}" srcOrd="2" destOrd="0" parTransId="{3C3BC0EB-C6FC-4C0F-A76A-31D92E2593B8}" sibTransId="{5A2716B0-A437-4E10-B11C-03E67FD6A376}"/>
    <dgm:cxn modelId="{97FC9136-E406-42CB-842E-4E63E7E698EA}" type="presOf" srcId="{643A3921-957F-456F-B92D-3AF292449F1D}" destId="{65024356-96B3-40DB-89F7-81033B0CCF70}" srcOrd="0" destOrd="0" presId="urn:microsoft.com/office/officeart/2005/8/layout/lProcess2"/>
    <dgm:cxn modelId="{2D5752AE-9AC1-4071-8B3F-BBEF10E14722}" type="presOf" srcId="{35438041-2558-42EA-816F-E5E77EDB602B}" destId="{5F529151-1121-4E97-8486-9A2F6B339800}" srcOrd="0" destOrd="0" presId="urn:microsoft.com/office/officeart/2005/8/layout/lProcess2"/>
    <dgm:cxn modelId="{DF83BC7D-D1B0-4CDA-BA24-3B686123E902}" srcId="{A3E6EA4D-1368-4290-A58A-B324773FE3B1}" destId="{6F9C8966-E2AA-46D0-B7BE-070900C3E194}" srcOrd="0" destOrd="0" parTransId="{448A3BFF-D6CC-4383-90CC-3E86585D6506}" sibTransId="{7BC10369-EEF5-43CA-A131-C961CAC6C5D8}"/>
    <dgm:cxn modelId="{577D2CC3-D7FE-490E-85CA-3E62B7872436}" type="presOf" srcId="{80D7EE81-EFC4-47BD-B834-45CEE09DD5B9}" destId="{6EFF9C78-D045-4C81-9B3E-91A4F4EBF6D3}" srcOrd="1" destOrd="0" presId="urn:microsoft.com/office/officeart/2005/8/layout/lProcess2"/>
    <dgm:cxn modelId="{A3537C6D-F7DD-4E91-9B36-13C44EB7A8CE}" srcId="{005CF772-C805-4ED5-8E10-9C6D422798AB}" destId="{00CD3FF4-CF33-4191-8F5C-C6C24671575E}" srcOrd="1" destOrd="0" parTransId="{114A7A61-C098-4C2E-9AE8-1D6841B3E46B}" sibTransId="{4B3CE553-74EA-447C-AFA5-5B007519F9B7}"/>
    <dgm:cxn modelId="{44F22392-592E-4E42-90FC-8E9A02B42837}" type="presOf" srcId="{6F9C8966-E2AA-46D0-B7BE-070900C3E194}" destId="{3F4F6B15-53DD-44F8-8B81-620BE9D3E198}" srcOrd="0" destOrd="0" presId="urn:microsoft.com/office/officeart/2005/8/layout/lProcess2"/>
    <dgm:cxn modelId="{5764DF4C-537A-43E7-8359-3F218F56D009}" type="presOf" srcId="{00CD3FF4-CF33-4191-8F5C-C6C24671575E}" destId="{C87C4289-123C-4200-9EA9-00065120BD58}" srcOrd="1" destOrd="0" presId="urn:microsoft.com/office/officeart/2005/8/layout/lProcess2"/>
    <dgm:cxn modelId="{23553E55-EC49-4649-B77B-F35340392609}" type="presOf" srcId="{A3E6EA4D-1368-4290-A58A-B324773FE3B1}" destId="{086ED525-EF62-4228-9FB2-F6BDB67BCEF7}" srcOrd="1" destOrd="0" presId="urn:microsoft.com/office/officeart/2005/8/layout/lProcess2"/>
    <dgm:cxn modelId="{8479EB83-195B-4D72-8DCC-A400FA76C6D2}" srcId="{00CD3FF4-CF33-4191-8F5C-C6C24671575E}" destId="{35438041-2558-42EA-816F-E5E77EDB602B}" srcOrd="1" destOrd="0" parTransId="{0FA80556-673E-4AAE-AC87-D85C88F8328D}" sibTransId="{BCD60E8E-A83B-4044-8C3C-2840E124C05E}"/>
    <dgm:cxn modelId="{56929120-2513-4CC6-887D-6F53A45398DD}" type="presOf" srcId="{74AC8ADD-20E2-4D8A-BE2A-6873A28B463B}" destId="{7082043C-BB82-44E4-8863-0125FEF0F097}" srcOrd="0" destOrd="0" presId="urn:microsoft.com/office/officeart/2005/8/layout/lProcess2"/>
    <dgm:cxn modelId="{798E0F3D-711C-44B6-89C4-742384C49A36}" type="presOf" srcId="{80F43380-62E3-405A-A9E4-64AFA75D49BF}" destId="{885A4828-6A47-47F6-8890-F3AA62E327BA}" srcOrd="0" destOrd="0" presId="urn:microsoft.com/office/officeart/2005/8/layout/lProcess2"/>
    <dgm:cxn modelId="{66AD7522-0CBA-4CFB-95D0-613914C25E53}" type="presOf" srcId="{A3E6EA4D-1368-4290-A58A-B324773FE3B1}" destId="{0D9F9FA8-5D9C-4137-BB34-C1E3814A7872}" srcOrd="0" destOrd="0" presId="urn:microsoft.com/office/officeart/2005/8/layout/lProcess2"/>
    <dgm:cxn modelId="{6ACA4482-9C88-4E9A-A08F-B15F9525E46C}" type="presOf" srcId="{00CD3FF4-CF33-4191-8F5C-C6C24671575E}" destId="{B2835D50-9E72-4DE4-9C3C-F43CD699D28F}" srcOrd="0" destOrd="0" presId="urn:microsoft.com/office/officeart/2005/8/layout/lProcess2"/>
    <dgm:cxn modelId="{676768EA-0B3E-4C8B-8C4F-43A6063E537D}" srcId="{005CF772-C805-4ED5-8E10-9C6D422798AB}" destId="{80D7EE81-EFC4-47BD-B834-45CEE09DD5B9}" srcOrd="2" destOrd="0" parTransId="{CF631317-520C-40BB-9CE3-DB29C4FCF38B}" sibTransId="{B34299AE-00DF-4672-A38B-FA5FBFC1DB70}"/>
    <dgm:cxn modelId="{A578B1C0-D669-48F7-A903-BCDBFD902B04}" type="presOf" srcId="{80D7EE81-EFC4-47BD-B834-45CEE09DD5B9}" destId="{2774624A-88AC-491F-995E-E525A6DDAC81}" srcOrd="0" destOrd="0" presId="urn:microsoft.com/office/officeart/2005/8/layout/lProcess2"/>
    <dgm:cxn modelId="{B228A74E-1B32-466F-969C-92D7D3883431}" type="presOf" srcId="{BDFC7448-05EB-4FEC-8396-11E0F84EC3F5}" destId="{B8E2AD61-21F6-41A3-994D-121EAAA73396}" srcOrd="1" destOrd="0" presId="urn:microsoft.com/office/officeart/2005/8/layout/lProcess2"/>
    <dgm:cxn modelId="{59B2E90C-88C4-47B7-9EF1-EE6D62C45952}" type="presOf" srcId="{BDFC7448-05EB-4FEC-8396-11E0F84EC3F5}" destId="{D42D6460-6A1A-4658-B38C-7F00DD06A2AA}" srcOrd="0" destOrd="0" presId="urn:microsoft.com/office/officeart/2005/8/layout/lProcess2"/>
    <dgm:cxn modelId="{C618AB64-BD92-41E1-B7AE-4779E1FE3FF5}" srcId="{005CF772-C805-4ED5-8E10-9C6D422798AB}" destId="{BDFC7448-05EB-4FEC-8396-11E0F84EC3F5}" srcOrd="3" destOrd="0" parTransId="{C360654F-F141-4A66-ADD4-1E761C318838}" sibTransId="{E04EF388-6783-4377-8C76-C951B082737F}"/>
    <dgm:cxn modelId="{E5F03273-B5E0-4369-A509-551C9C9F7766}" srcId="{00CD3FF4-CF33-4191-8F5C-C6C24671575E}" destId="{80F43380-62E3-405A-A9E4-64AFA75D49BF}" srcOrd="0" destOrd="0" parTransId="{BA295459-6870-44EA-855C-05A5F6FB8EDA}" sibTransId="{60107239-D633-4435-8101-AF02F74E48E0}"/>
    <dgm:cxn modelId="{77FB40AE-9C4B-454D-BA9A-F8A14107DCF2}" srcId="{005CF772-C805-4ED5-8E10-9C6D422798AB}" destId="{A3E6EA4D-1368-4290-A58A-B324773FE3B1}" srcOrd="0" destOrd="0" parTransId="{FC16EA45-743F-47AB-9E87-A416BFA97E07}" sibTransId="{A9260BB3-8330-44D4-9AB7-E1EB9E82761B}"/>
    <dgm:cxn modelId="{84D9863F-AD22-43A9-B48B-57B94D47F878}" srcId="{BDFC7448-05EB-4FEC-8396-11E0F84EC3F5}" destId="{74AC8ADD-20E2-4D8A-BE2A-6873A28B463B}" srcOrd="0" destOrd="0" parTransId="{E19894A5-D061-4E46-AB65-0D183FC9D50F}" sibTransId="{21D665FC-880C-4A89-93EF-8A4354C329E4}"/>
    <dgm:cxn modelId="{F12967E8-9455-4B3D-A7AD-574467A3FE9E}" type="presParOf" srcId="{6BA841EC-870B-4CBC-9E77-5AF1A76CDFA5}" destId="{FBDD6F2B-7E7E-46B8-8DEE-9EA1A378FBCF}" srcOrd="0" destOrd="0" presId="urn:microsoft.com/office/officeart/2005/8/layout/lProcess2"/>
    <dgm:cxn modelId="{D78D6CB4-8694-4E78-89C1-69E90A961809}" type="presParOf" srcId="{FBDD6F2B-7E7E-46B8-8DEE-9EA1A378FBCF}" destId="{0D9F9FA8-5D9C-4137-BB34-C1E3814A7872}" srcOrd="0" destOrd="0" presId="urn:microsoft.com/office/officeart/2005/8/layout/lProcess2"/>
    <dgm:cxn modelId="{E5AC8B09-126A-4F15-8851-465CFF75616E}" type="presParOf" srcId="{FBDD6F2B-7E7E-46B8-8DEE-9EA1A378FBCF}" destId="{086ED525-EF62-4228-9FB2-F6BDB67BCEF7}" srcOrd="1" destOrd="0" presId="urn:microsoft.com/office/officeart/2005/8/layout/lProcess2"/>
    <dgm:cxn modelId="{FD78CF04-4DD1-4BF1-BA58-D8815D24BEB7}" type="presParOf" srcId="{FBDD6F2B-7E7E-46B8-8DEE-9EA1A378FBCF}" destId="{2B793A1E-C20A-4702-9414-6513F9913318}" srcOrd="2" destOrd="0" presId="urn:microsoft.com/office/officeart/2005/8/layout/lProcess2"/>
    <dgm:cxn modelId="{F240B5DE-3D00-4971-8A04-28796DA54BE2}" type="presParOf" srcId="{2B793A1E-C20A-4702-9414-6513F9913318}" destId="{396D356C-9831-4DF0-8633-FDBCF42FF7A3}" srcOrd="0" destOrd="0" presId="urn:microsoft.com/office/officeart/2005/8/layout/lProcess2"/>
    <dgm:cxn modelId="{39347948-5781-4405-A57B-716D1BF5EA0F}" type="presParOf" srcId="{396D356C-9831-4DF0-8633-FDBCF42FF7A3}" destId="{3F4F6B15-53DD-44F8-8B81-620BE9D3E198}" srcOrd="0" destOrd="0" presId="urn:microsoft.com/office/officeart/2005/8/layout/lProcess2"/>
    <dgm:cxn modelId="{4E91A8C3-FA20-4952-8524-4821105F1916}" type="presParOf" srcId="{6BA841EC-870B-4CBC-9E77-5AF1A76CDFA5}" destId="{64A2722F-374F-4FBD-82D6-495158DA2508}" srcOrd="1" destOrd="0" presId="urn:microsoft.com/office/officeart/2005/8/layout/lProcess2"/>
    <dgm:cxn modelId="{04953AFD-C52A-4BD2-AF1F-D67BEC0D7BE8}" type="presParOf" srcId="{6BA841EC-870B-4CBC-9E77-5AF1A76CDFA5}" destId="{72FE01A5-E1ED-44E4-A492-1725AC85F333}" srcOrd="2" destOrd="0" presId="urn:microsoft.com/office/officeart/2005/8/layout/lProcess2"/>
    <dgm:cxn modelId="{AD5CDCEC-3540-4283-8010-E5C66D70B683}" type="presParOf" srcId="{72FE01A5-E1ED-44E4-A492-1725AC85F333}" destId="{B2835D50-9E72-4DE4-9C3C-F43CD699D28F}" srcOrd="0" destOrd="0" presId="urn:microsoft.com/office/officeart/2005/8/layout/lProcess2"/>
    <dgm:cxn modelId="{F35FE0AD-40DA-4AA4-A52F-87CB1CF70499}" type="presParOf" srcId="{72FE01A5-E1ED-44E4-A492-1725AC85F333}" destId="{C87C4289-123C-4200-9EA9-00065120BD58}" srcOrd="1" destOrd="0" presId="urn:microsoft.com/office/officeart/2005/8/layout/lProcess2"/>
    <dgm:cxn modelId="{CD32B8F8-62F5-4702-812F-05B547AB9A4A}" type="presParOf" srcId="{72FE01A5-E1ED-44E4-A492-1725AC85F333}" destId="{0623C66C-17FB-4F6D-9C34-12D095228F91}" srcOrd="2" destOrd="0" presId="urn:microsoft.com/office/officeart/2005/8/layout/lProcess2"/>
    <dgm:cxn modelId="{FF388F71-7D4E-497D-9551-FFA7C4FD3F30}" type="presParOf" srcId="{0623C66C-17FB-4F6D-9C34-12D095228F91}" destId="{C9BFC066-2D32-4E10-860B-CCEAD41A31DA}" srcOrd="0" destOrd="0" presId="urn:microsoft.com/office/officeart/2005/8/layout/lProcess2"/>
    <dgm:cxn modelId="{3E05BA0B-6155-40A2-821A-9680B875F1FF}" type="presParOf" srcId="{C9BFC066-2D32-4E10-860B-CCEAD41A31DA}" destId="{885A4828-6A47-47F6-8890-F3AA62E327BA}" srcOrd="0" destOrd="0" presId="urn:microsoft.com/office/officeart/2005/8/layout/lProcess2"/>
    <dgm:cxn modelId="{2E4A6662-8D8B-4E78-A9A7-5CA91A8AE2AD}" type="presParOf" srcId="{C9BFC066-2D32-4E10-860B-CCEAD41A31DA}" destId="{AEF23CA6-E102-40FA-8225-8D4F45FCE2CF}" srcOrd="1" destOrd="0" presId="urn:microsoft.com/office/officeart/2005/8/layout/lProcess2"/>
    <dgm:cxn modelId="{CC2693E9-FCB0-425B-BE95-FBA0E6225E9B}" type="presParOf" srcId="{C9BFC066-2D32-4E10-860B-CCEAD41A31DA}" destId="{5F529151-1121-4E97-8486-9A2F6B339800}" srcOrd="2" destOrd="0" presId="urn:microsoft.com/office/officeart/2005/8/layout/lProcess2"/>
    <dgm:cxn modelId="{DFEF2D66-A34D-4309-B865-974B1DA88CD6}" type="presParOf" srcId="{C9BFC066-2D32-4E10-860B-CCEAD41A31DA}" destId="{BB45AAEC-5B4A-4D45-8E22-7B0A270830E7}" srcOrd="3" destOrd="0" presId="urn:microsoft.com/office/officeart/2005/8/layout/lProcess2"/>
    <dgm:cxn modelId="{724542E3-5426-4BD0-9E3C-A272C9122BE9}" type="presParOf" srcId="{C9BFC066-2D32-4E10-860B-CCEAD41A31DA}" destId="{65024356-96B3-40DB-89F7-81033B0CCF70}" srcOrd="4" destOrd="0" presId="urn:microsoft.com/office/officeart/2005/8/layout/lProcess2"/>
    <dgm:cxn modelId="{CC54821E-F328-4BFC-AF3C-8054BBEBFF22}" type="presParOf" srcId="{6BA841EC-870B-4CBC-9E77-5AF1A76CDFA5}" destId="{5C67ED0A-A519-4007-8BCA-D412A94204D3}" srcOrd="3" destOrd="0" presId="urn:microsoft.com/office/officeart/2005/8/layout/lProcess2"/>
    <dgm:cxn modelId="{17852EDE-3162-49F3-B407-774FAC4D7E3B}" type="presParOf" srcId="{6BA841EC-870B-4CBC-9E77-5AF1A76CDFA5}" destId="{3CA3E40C-819B-4256-ADEB-58031A92584E}" srcOrd="4" destOrd="0" presId="urn:microsoft.com/office/officeart/2005/8/layout/lProcess2"/>
    <dgm:cxn modelId="{48D72B98-6DE9-4206-AF75-F2A0E0589540}" type="presParOf" srcId="{3CA3E40C-819B-4256-ADEB-58031A92584E}" destId="{2774624A-88AC-491F-995E-E525A6DDAC81}" srcOrd="0" destOrd="0" presId="urn:microsoft.com/office/officeart/2005/8/layout/lProcess2"/>
    <dgm:cxn modelId="{5BFDACD7-57C4-47EC-9ACB-D4B14303D365}" type="presParOf" srcId="{3CA3E40C-819B-4256-ADEB-58031A92584E}" destId="{6EFF9C78-D045-4C81-9B3E-91A4F4EBF6D3}" srcOrd="1" destOrd="0" presId="urn:microsoft.com/office/officeart/2005/8/layout/lProcess2"/>
    <dgm:cxn modelId="{723BEF96-7C04-41B8-8858-3F1FB2C7460D}" type="presParOf" srcId="{3CA3E40C-819B-4256-ADEB-58031A92584E}" destId="{3A694EA0-2066-4872-896B-FBDA586503EF}" srcOrd="2" destOrd="0" presId="urn:microsoft.com/office/officeart/2005/8/layout/lProcess2"/>
    <dgm:cxn modelId="{9E736EBE-3485-4958-BCB0-422E77498C97}" type="presParOf" srcId="{3A694EA0-2066-4872-896B-FBDA586503EF}" destId="{F2924C1B-EF62-43DD-BD3C-417206DDBB3B}" srcOrd="0" destOrd="0" presId="urn:microsoft.com/office/officeart/2005/8/layout/lProcess2"/>
    <dgm:cxn modelId="{BA40873D-D9AE-4B8B-B1B3-8676269DA73C}" type="presParOf" srcId="{F2924C1B-EF62-43DD-BD3C-417206DDBB3B}" destId="{BEDE13DF-2AB5-4776-91DA-2AC10D1764A8}" srcOrd="0" destOrd="0" presId="urn:microsoft.com/office/officeart/2005/8/layout/lProcess2"/>
    <dgm:cxn modelId="{A9ED21FD-344F-42DB-A3E4-AD399E5FA350}" type="presParOf" srcId="{6BA841EC-870B-4CBC-9E77-5AF1A76CDFA5}" destId="{01E777E6-AF2B-4590-A6EA-2E0F55BAEFF7}" srcOrd="5" destOrd="0" presId="urn:microsoft.com/office/officeart/2005/8/layout/lProcess2"/>
    <dgm:cxn modelId="{71832E48-024E-42AC-BDBF-A3DE3CEC47B2}" type="presParOf" srcId="{6BA841EC-870B-4CBC-9E77-5AF1A76CDFA5}" destId="{6FECEE4D-1951-4007-BB26-671EF5D41669}" srcOrd="6" destOrd="0" presId="urn:microsoft.com/office/officeart/2005/8/layout/lProcess2"/>
    <dgm:cxn modelId="{4CAF983B-BDA7-4419-B7FC-EDD5931F817F}" type="presParOf" srcId="{6FECEE4D-1951-4007-BB26-671EF5D41669}" destId="{D42D6460-6A1A-4658-B38C-7F00DD06A2AA}" srcOrd="0" destOrd="0" presId="urn:microsoft.com/office/officeart/2005/8/layout/lProcess2"/>
    <dgm:cxn modelId="{0B1B178E-38CA-411B-829A-321379AFEBEA}" type="presParOf" srcId="{6FECEE4D-1951-4007-BB26-671EF5D41669}" destId="{B8E2AD61-21F6-41A3-994D-121EAAA73396}" srcOrd="1" destOrd="0" presId="urn:microsoft.com/office/officeart/2005/8/layout/lProcess2"/>
    <dgm:cxn modelId="{887E2D3B-12A5-41FB-A325-F0AB82F72523}" type="presParOf" srcId="{6FECEE4D-1951-4007-BB26-671EF5D41669}" destId="{D6474E36-686D-4111-9950-3943503E9DBE}" srcOrd="2" destOrd="0" presId="urn:microsoft.com/office/officeart/2005/8/layout/lProcess2"/>
    <dgm:cxn modelId="{2016A583-058F-4A66-A760-865421584069}" type="presParOf" srcId="{D6474E36-686D-4111-9950-3943503E9DBE}" destId="{5DE73803-FDA1-4CC7-9C85-29CE0C33D16A}" srcOrd="0" destOrd="0" presId="urn:microsoft.com/office/officeart/2005/8/layout/lProcess2"/>
    <dgm:cxn modelId="{2BA8A98F-EF6F-4505-AF63-9F069DB709B1}" type="presParOf" srcId="{5DE73803-FDA1-4CC7-9C85-29CE0C33D16A}" destId="{7082043C-BB82-44E4-8863-0125FEF0F097}" srcOrd="0"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103" tIns="46051" rIns="92103" bIns="46051" numCol="1" anchor="t" anchorCtr="0" compatLnSpc="1">
            <a:prstTxWarp prst="textNoShape">
              <a:avLst/>
            </a:prstTxWarp>
          </a:bodyPr>
          <a:lstStyle>
            <a:lvl1pPr algn="r">
              <a:defRPr sz="1200">
                <a:cs typeface="+mn-cs"/>
              </a:defRPr>
            </a:lvl1pPr>
          </a:lstStyle>
          <a:p>
            <a:pPr>
              <a:defRPr/>
            </a:pPr>
            <a:endParaRPr lang="hr-HR"/>
          </a:p>
        </p:txBody>
      </p:sp>
      <p:sp>
        <p:nvSpPr>
          <p:cNvPr id="1946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2103" tIns="46051" rIns="92103" bIns="46051" numCol="1" anchor="b" anchorCtr="0" compatLnSpc="1">
            <a:prstTxWarp prst="textNoShape">
              <a:avLst/>
            </a:prstTxWarp>
          </a:bodyPr>
          <a:lstStyle>
            <a:lvl1pPr>
              <a:defRPr sz="1200">
                <a:cs typeface="+mn-cs"/>
              </a:defRPr>
            </a:lvl1pPr>
          </a:lstStyle>
          <a:p>
            <a:pPr>
              <a:defRPr/>
            </a:pPr>
            <a:endParaRPr lang="hr-HR"/>
          </a:p>
        </p:txBody>
      </p:sp>
      <p:sp>
        <p:nvSpPr>
          <p:cNvPr id="19461"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2103" tIns="46051" rIns="92103" bIns="46051" numCol="1" anchor="b" anchorCtr="0" compatLnSpc="1">
            <a:prstTxWarp prst="textNoShape">
              <a:avLst/>
            </a:prstTxWarp>
          </a:bodyPr>
          <a:lstStyle>
            <a:lvl1pPr algn="r">
              <a:defRPr sz="1200">
                <a:cs typeface="+mn-cs"/>
              </a:defRPr>
            </a:lvl1pPr>
          </a:lstStyle>
          <a:p>
            <a:pPr>
              <a:defRPr/>
            </a:pPr>
            <a:fld id="{7C90CCC3-65BA-4738-91AB-84608D8D31EC}" type="slidenum">
              <a:rPr lang="hr-HR"/>
              <a:pPr>
                <a:defRP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3" tIns="46051" rIns="92103" bIns="46051" numCol="1" anchor="t" anchorCtr="0" compatLnSpc="1">
            <a:prstTxWarp prst="textNoShape">
              <a:avLst/>
            </a:prstTxWarp>
          </a:bodyPr>
          <a:lstStyle>
            <a:lvl1pPr>
              <a:defRPr sz="1200">
                <a:cs typeface="+mn-cs"/>
              </a:defRPr>
            </a:lvl1pPr>
          </a:lstStyle>
          <a:p>
            <a:pPr>
              <a:defRPr/>
            </a:pPr>
            <a:endParaRPr lang="hr-HR"/>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103" tIns="46051" rIns="92103" bIns="46051" numCol="1" anchor="t" anchorCtr="0" compatLnSpc="1">
            <a:prstTxWarp prst="textNoShape">
              <a:avLst/>
            </a:prstTxWarp>
          </a:bodyPr>
          <a:lstStyle>
            <a:lvl1pPr algn="r">
              <a:defRPr sz="1200">
                <a:cs typeface="+mn-cs"/>
              </a:defRPr>
            </a:lvl1pPr>
          </a:lstStyle>
          <a:p>
            <a:pPr>
              <a:defRPr/>
            </a:pPr>
            <a:endParaRPr lang="hr-HR"/>
          </a:p>
        </p:txBody>
      </p:sp>
      <p:sp>
        <p:nvSpPr>
          <p:cNvPr id="4403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2103" tIns="46051" rIns="92103" bIns="46051" numCol="1" anchor="t" anchorCtr="0" compatLnSpc="1">
            <a:prstTxWarp prst="textNoShape">
              <a:avLst/>
            </a:prstTxWarp>
          </a:bodyPr>
          <a:lstStyle/>
          <a:p>
            <a:pPr lvl="0"/>
            <a:r>
              <a:rPr lang="hr-HR" smtClean="0"/>
              <a:t>Click to edit Master text styles</a:t>
            </a:r>
          </a:p>
          <a:p>
            <a:pPr lvl="0"/>
            <a:r>
              <a:rPr lang="hr-HR" smtClean="0"/>
              <a:t>Second level</a:t>
            </a:r>
          </a:p>
          <a:p>
            <a:pPr lvl="0"/>
            <a:r>
              <a:rPr lang="hr-HR" smtClean="0"/>
              <a:t>Third level</a:t>
            </a:r>
          </a:p>
          <a:p>
            <a:pPr lvl="0"/>
            <a:r>
              <a:rPr lang="hr-HR" smtClean="0"/>
              <a:t>Fourth level</a:t>
            </a:r>
          </a:p>
          <a:p>
            <a:pPr lvl="0"/>
            <a:r>
              <a:rPr lang="hr-HR" smtClean="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103" tIns="46051" rIns="92103" bIns="46051" numCol="1" anchor="b" anchorCtr="0" compatLnSpc="1">
            <a:prstTxWarp prst="textNoShape">
              <a:avLst/>
            </a:prstTxWarp>
          </a:bodyPr>
          <a:lstStyle>
            <a:lvl1pPr>
              <a:defRPr sz="1200">
                <a:cs typeface="+mn-cs"/>
              </a:defRPr>
            </a:lvl1pPr>
          </a:lstStyle>
          <a:p>
            <a:pPr>
              <a:defRPr/>
            </a:pPr>
            <a:endParaRPr lang="hr-HR"/>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103" tIns="46051" rIns="92103" bIns="46051" numCol="1" anchor="b" anchorCtr="0" compatLnSpc="1">
            <a:prstTxWarp prst="textNoShape">
              <a:avLst/>
            </a:prstTxWarp>
          </a:bodyPr>
          <a:lstStyle>
            <a:lvl1pPr algn="r">
              <a:defRPr sz="1200">
                <a:cs typeface="+mn-cs"/>
              </a:defRPr>
            </a:lvl1pPr>
          </a:lstStyle>
          <a:p>
            <a:pPr>
              <a:defRPr/>
            </a:pPr>
            <a:fld id="{A512D317-659C-444B-8966-5A7153A8E290}"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a:spcBef>
                <a:spcPct val="0"/>
              </a:spcBef>
            </a:pPr>
            <a:endParaRPr lang="sr-Latn-CS" sz="1800" smtClean="0">
              <a:cs typeface="Arial" charset="0"/>
            </a:endParaRPr>
          </a:p>
        </p:txBody>
      </p:sp>
      <p:sp>
        <p:nvSpPr>
          <p:cNvPr id="45060" name="Slide Number Placeholder 3"/>
          <p:cNvSpPr>
            <a:spLocks noGrp="1"/>
          </p:cNvSpPr>
          <p:nvPr>
            <p:ph type="sldNum" sz="quarter" idx="5"/>
          </p:nvPr>
        </p:nvSpPr>
        <p:spPr/>
        <p:txBody>
          <a:bodyPr/>
          <a:lstStyle/>
          <a:p>
            <a:pPr>
              <a:defRPr/>
            </a:pPr>
            <a:fld id="{A7553928-0637-411F-B36C-910492F257BE}" type="slidenum">
              <a:rPr lang="hr-HR" smtClean="0"/>
              <a:pPr>
                <a:defRPr/>
              </a:pPr>
              <a:t>1</a:t>
            </a:fld>
            <a:endParaRPr lang="hr-H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ct val="0"/>
              </a:spcBef>
            </a:pPr>
            <a:endParaRPr lang="sr-Latn-CS" sz="1800" smtClean="0">
              <a:cs typeface="Arial" charset="0"/>
            </a:endParaRPr>
          </a:p>
        </p:txBody>
      </p:sp>
      <p:sp>
        <p:nvSpPr>
          <p:cNvPr id="65540" name="Slide Number Placeholder 3"/>
          <p:cNvSpPr>
            <a:spLocks noGrp="1"/>
          </p:cNvSpPr>
          <p:nvPr>
            <p:ph type="sldNum" sz="quarter" idx="5"/>
          </p:nvPr>
        </p:nvSpPr>
        <p:spPr/>
        <p:txBody>
          <a:bodyPr/>
          <a:lstStyle/>
          <a:p>
            <a:pPr>
              <a:defRPr/>
            </a:pPr>
            <a:fld id="{2FAD2375-36E6-4CBF-8AD3-60EAD154D548}" type="slidenum">
              <a:rPr lang="hr-HR" smtClean="0"/>
              <a:pPr>
                <a:defRPr/>
              </a:pPr>
              <a:t>11</a:t>
            </a:fld>
            <a:endParaRPr lang="hr-H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a:spcBef>
                <a:spcPct val="0"/>
              </a:spcBef>
            </a:pPr>
            <a:endParaRPr lang="sr-Latn-CS" sz="1800" smtClean="0">
              <a:cs typeface="Arial" charset="0"/>
            </a:endParaRPr>
          </a:p>
        </p:txBody>
      </p:sp>
      <p:sp>
        <p:nvSpPr>
          <p:cNvPr id="66564" name="Slide Number Placeholder 3"/>
          <p:cNvSpPr>
            <a:spLocks noGrp="1"/>
          </p:cNvSpPr>
          <p:nvPr>
            <p:ph type="sldNum" sz="quarter" idx="5"/>
          </p:nvPr>
        </p:nvSpPr>
        <p:spPr/>
        <p:txBody>
          <a:bodyPr/>
          <a:lstStyle/>
          <a:p>
            <a:pPr>
              <a:defRPr/>
            </a:pPr>
            <a:fld id="{D36BE43F-0354-407A-8AF6-D8D8E8979310}" type="slidenum">
              <a:rPr lang="hr-HR" smtClean="0"/>
              <a:pPr>
                <a:defRPr/>
              </a:pPr>
              <a:t>12</a:t>
            </a:fld>
            <a:endParaRPr lang="hr-H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a:spcBef>
                <a:spcPct val="0"/>
              </a:spcBef>
            </a:pPr>
            <a:endParaRPr lang="sr-Latn-CS" sz="1800" smtClean="0">
              <a:cs typeface="Arial" charset="0"/>
            </a:endParaRPr>
          </a:p>
        </p:txBody>
      </p:sp>
      <p:sp>
        <p:nvSpPr>
          <p:cNvPr id="64516" name="Slide Number Placeholder 3"/>
          <p:cNvSpPr>
            <a:spLocks noGrp="1"/>
          </p:cNvSpPr>
          <p:nvPr>
            <p:ph type="sldNum" sz="quarter" idx="5"/>
          </p:nvPr>
        </p:nvSpPr>
        <p:spPr/>
        <p:txBody>
          <a:bodyPr/>
          <a:lstStyle/>
          <a:p>
            <a:pPr>
              <a:defRPr/>
            </a:pPr>
            <a:fld id="{2B1759FC-575F-4028-BA64-85FB2FDDF5A0}" type="slidenum">
              <a:rPr lang="hr-HR" smtClean="0"/>
              <a:pPr>
                <a:defRPr/>
              </a:pPr>
              <a:t>13</a:t>
            </a:fld>
            <a:endParaRPr lang="hr-H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a:spcBef>
                <a:spcPct val="0"/>
              </a:spcBef>
            </a:pPr>
            <a:endParaRPr lang="sr-Latn-CS" sz="1800" smtClean="0">
              <a:cs typeface="Arial" charset="0"/>
            </a:endParaRPr>
          </a:p>
        </p:txBody>
      </p:sp>
      <p:sp>
        <p:nvSpPr>
          <p:cNvPr id="68612" name="Slide Number Placeholder 3"/>
          <p:cNvSpPr>
            <a:spLocks noGrp="1"/>
          </p:cNvSpPr>
          <p:nvPr>
            <p:ph type="sldNum" sz="quarter" idx="5"/>
          </p:nvPr>
        </p:nvSpPr>
        <p:spPr/>
        <p:txBody>
          <a:bodyPr/>
          <a:lstStyle/>
          <a:p>
            <a:pPr>
              <a:defRPr/>
            </a:pPr>
            <a:fld id="{E4E8DEEF-18EA-411A-8AE0-E1B4E094255F}" type="slidenum">
              <a:rPr lang="hr-HR" smtClean="0"/>
              <a:pPr>
                <a:defRPr/>
              </a:pPr>
              <a:t>14</a:t>
            </a:fld>
            <a:endParaRPr lang="hr-H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spcBef>
                <a:spcPct val="0"/>
              </a:spcBef>
            </a:pPr>
            <a:endParaRPr lang="sr-Latn-CS" sz="1800" smtClean="0">
              <a:ea typeface="ＭＳ Ｐゴシック" pitchFamily="11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zervirano mjesto slike slajda 1"/>
          <p:cNvSpPr>
            <a:spLocks noGrp="1" noRot="1" noChangeAspect="1" noTextEdit="1"/>
          </p:cNvSpPr>
          <p:nvPr>
            <p:ph type="sldImg"/>
          </p:nvPr>
        </p:nvSpPr>
        <p:spPr>
          <a:ln/>
        </p:spPr>
      </p:sp>
      <p:sp>
        <p:nvSpPr>
          <p:cNvPr id="60419" name="Rezervirano mjesto bilježaka 2"/>
          <p:cNvSpPr>
            <a:spLocks noGrp="1"/>
          </p:cNvSpPr>
          <p:nvPr>
            <p:ph type="body" idx="1"/>
          </p:nvPr>
        </p:nvSpPr>
        <p:spPr>
          <a:noFill/>
          <a:ln/>
        </p:spPr>
        <p:txBody>
          <a:bodyPr/>
          <a:lstStyle/>
          <a:p>
            <a:pPr marL="230188" indent="-230188" eaLnBrk="1" hangingPunct="1">
              <a:lnSpc>
                <a:spcPct val="80000"/>
              </a:lnSpc>
              <a:spcBef>
                <a:spcPct val="0"/>
              </a:spcBef>
            </a:pPr>
            <a:r>
              <a:rPr lang="hr-HR" sz="1800" u="sng" smtClean="0">
                <a:cs typeface="Arial" charset="0"/>
              </a:rPr>
              <a:t>Kontakt seminar</a:t>
            </a:r>
          </a:p>
          <a:p>
            <a:pPr marL="230188" indent="-230188" eaLnBrk="1" hangingPunct="1">
              <a:lnSpc>
                <a:spcPct val="80000"/>
              </a:lnSpc>
              <a:spcBef>
                <a:spcPct val="0"/>
              </a:spcBef>
            </a:pPr>
            <a:r>
              <a:rPr lang="hr-HR" sz="1800" b="1" smtClean="0">
                <a:cs typeface="Arial" charset="0"/>
              </a:rPr>
              <a:t>seminar</a:t>
            </a:r>
            <a:r>
              <a:rPr lang="hr-HR" sz="1800" smtClean="0">
                <a:cs typeface="Arial" charset="0"/>
              </a:rPr>
              <a:t> u trajanju </a:t>
            </a:r>
            <a:r>
              <a:rPr lang="hr-HR" sz="1800" b="1" smtClean="0">
                <a:cs typeface="Arial" charset="0"/>
              </a:rPr>
              <a:t>do 5 dana</a:t>
            </a:r>
            <a:r>
              <a:rPr lang="hr-HR" sz="1800" smtClean="0">
                <a:cs typeface="Arial" charset="0"/>
              </a:rPr>
              <a:t> koji je organizirala neka LLP nacionalnih agencija koja provodi LLP kako bi sudionici našli pogodnog partnera za partnerstvo</a:t>
            </a:r>
          </a:p>
          <a:p>
            <a:pPr marL="230188" indent="-230188" eaLnBrk="1" hangingPunct="1">
              <a:lnSpc>
                <a:spcPct val="80000"/>
              </a:lnSpc>
              <a:spcBef>
                <a:spcPct val="0"/>
              </a:spcBef>
            </a:pPr>
            <a:r>
              <a:rPr lang="hr-HR" sz="1800" smtClean="0">
                <a:cs typeface="Arial" charset="0"/>
              </a:rPr>
              <a:t>Cilj – </a:t>
            </a:r>
            <a:r>
              <a:rPr lang="hr-HR" sz="1800" b="1" smtClean="0">
                <a:cs typeface="Arial" charset="0"/>
              </a:rPr>
              <a:t>pronalaženje partnera</a:t>
            </a:r>
          </a:p>
          <a:p>
            <a:pPr marL="230188" indent="-230188" eaLnBrk="1" hangingPunct="1">
              <a:lnSpc>
                <a:spcPct val="80000"/>
              </a:lnSpc>
              <a:spcBef>
                <a:spcPct val="0"/>
              </a:spcBef>
            </a:pPr>
            <a:r>
              <a:rPr lang="hr-HR" sz="1800" b="1" smtClean="0">
                <a:cs typeface="Arial" charset="0"/>
              </a:rPr>
              <a:t>Lista kontakt</a:t>
            </a:r>
            <a:r>
              <a:rPr lang="hr-HR" sz="1800" smtClean="0">
                <a:cs typeface="Arial" charset="0"/>
              </a:rPr>
              <a:t> seminara dostupna na </a:t>
            </a:r>
            <a:r>
              <a:rPr lang="hr-HR" sz="1800" b="1" smtClean="0">
                <a:cs typeface="Arial" charset="0"/>
              </a:rPr>
              <a:t>web stranici</a:t>
            </a:r>
            <a:r>
              <a:rPr lang="hr-HR" sz="1800" smtClean="0">
                <a:cs typeface="Arial" charset="0"/>
              </a:rPr>
              <a:t> nacionalne agencije sa rokovima za prijavu</a:t>
            </a:r>
          </a:p>
          <a:p>
            <a:pPr marL="230188" indent="-230188" eaLnBrk="1" hangingPunct="1">
              <a:lnSpc>
                <a:spcPct val="80000"/>
              </a:lnSpc>
              <a:spcBef>
                <a:spcPct val="0"/>
              </a:spcBef>
            </a:pPr>
            <a:r>
              <a:rPr lang="hr-HR" sz="1800" smtClean="0">
                <a:cs typeface="Arial" charset="0"/>
              </a:rPr>
              <a:t>Razdoblje održavanja – </a:t>
            </a:r>
            <a:r>
              <a:rPr lang="hr-HR" sz="1800" b="1" smtClean="0">
                <a:cs typeface="Arial" charset="0"/>
              </a:rPr>
              <a:t>Rujan do Studeni svake godine</a:t>
            </a:r>
          </a:p>
          <a:p>
            <a:pPr marL="230188" indent="-230188" eaLnBrk="1" hangingPunct="1">
              <a:lnSpc>
                <a:spcPct val="80000"/>
              </a:lnSpc>
              <a:spcBef>
                <a:spcPct val="0"/>
              </a:spcBef>
            </a:pPr>
            <a:r>
              <a:rPr lang="hr-HR" sz="1800" smtClean="0">
                <a:cs typeface="Arial" charset="0"/>
              </a:rPr>
              <a:t>Rok za Partnerstva – Veljača naredne godine</a:t>
            </a:r>
          </a:p>
          <a:p>
            <a:pPr marL="230188" indent="-230188" eaLnBrk="1" hangingPunct="1">
              <a:lnSpc>
                <a:spcPct val="80000"/>
              </a:lnSpc>
              <a:spcBef>
                <a:spcPct val="0"/>
              </a:spcBef>
            </a:pPr>
            <a:r>
              <a:rPr lang="hr-HR" sz="1800" smtClean="0">
                <a:cs typeface="Arial" charset="0"/>
              </a:rPr>
              <a:t>Jasna očekivanja o tome što se očekuje od seminara, imati ideju o projektu i tipu ustanove s kojm se želi uspostaviti partnerstvo.</a:t>
            </a:r>
          </a:p>
          <a:p>
            <a:pPr marL="230188" indent="-230188" eaLnBrk="1" hangingPunct="1">
              <a:lnSpc>
                <a:spcPct val="80000"/>
              </a:lnSpc>
              <a:spcBef>
                <a:spcPct val="0"/>
              </a:spcBef>
            </a:pPr>
            <a:r>
              <a:rPr lang="hr-HR" sz="1800" smtClean="0">
                <a:cs typeface="Arial" charset="0"/>
              </a:rPr>
              <a:t>Prezentirati svoju instituciju i projekt</a:t>
            </a:r>
          </a:p>
          <a:p>
            <a:pPr marL="230188" indent="-230188" eaLnBrk="1" hangingPunct="1">
              <a:lnSpc>
                <a:spcPct val="80000"/>
              </a:lnSpc>
              <a:spcBef>
                <a:spcPct val="0"/>
              </a:spcBef>
            </a:pPr>
            <a:endParaRPr lang="hr-HR" sz="1800" u="sng" smtClean="0">
              <a:cs typeface="Arial" charset="0"/>
            </a:endParaRPr>
          </a:p>
          <a:p>
            <a:pPr marL="230188" indent="-230188" eaLnBrk="1" hangingPunct="1">
              <a:lnSpc>
                <a:spcPct val="80000"/>
              </a:lnSpc>
              <a:spcBef>
                <a:spcPct val="0"/>
              </a:spcBef>
            </a:pPr>
            <a:r>
              <a:rPr lang="hr-HR" sz="1800" u="sng" smtClean="0">
                <a:cs typeface="Arial" charset="0"/>
              </a:rPr>
              <a:t>Pripremni posjeti </a:t>
            </a:r>
            <a:r>
              <a:rPr lang="hr-HR" sz="1800" smtClean="0">
                <a:cs typeface="Arial" charset="0"/>
              </a:rPr>
              <a:t>za partnerstva su aktivnost u kojoj prije pripreme partnerstva imate mogućnost otići na sastanak sa potencijalnim partnerima. </a:t>
            </a:r>
          </a:p>
          <a:p>
            <a:pPr marL="230188" indent="-230188" eaLnBrk="1" hangingPunct="1">
              <a:lnSpc>
                <a:spcPct val="80000"/>
              </a:lnSpc>
              <a:spcBef>
                <a:spcPct val="0"/>
              </a:spcBef>
            </a:pPr>
            <a:r>
              <a:rPr lang="hr-HR" sz="1800" b="1" smtClean="0">
                <a:cs typeface="Arial" charset="0"/>
              </a:rPr>
              <a:t>posjet</a:t>
            </a:r>
            <a:r>
              <a:rPr lang="hr-HR" sz="1800" smtClean="0">
                <a:cs typeface="Arial" charset="0"/>
              </a:rPr>
              <a:t> ustanovi partneru u trajanju od </a:t>
            </a:r>
            <a:r>
              <a:rPr lang="hr-HR" sz="1800" b="1" smtClean="0">
                <a:cs typeface="Arial" charset="0"/>
              </a:rPr>
              <a:t>2 – 3 dana</a:t>
            </a:r>
            <a:r>
              <a:rPr lang="hr-HR" sz="1800" smtClean="0">
                <a:cs typeface="Arial" charset="0"/>
              </a:rPr>
              <a:t> u nekoj LLP zemlji kako bi se dogovorili oko bitnih točaka partnerstva</a:t>
            </a:r>
          </a:p>
          <a:p>
            <a:pPr marL="230188" indent="-230188" eaLnBrk="1" hangingPunct="1">
              <a:lnSpc>
                <a:spcPct val="80000"/>
              </a:lnSpc>
              <a:spcBef>
                <a:spcPct val="0"/>
              </a:spcBef>
            </a:pPr>
            <a:r>
              <a:rPr lang="hr-HR" sz="1800" smtClean="0">
                <a:cs typeface="Arial" charset="0"/>
              </a:rPr>
              <a:t>Cilj – </a:t>
            </a:r>
            <a:r>
              <a:rPr lang="hr-HR" sz="1800" b="1" smtClean="0">
                <a:cs typeface="Arial" charset="0"/>
              </a:rPr>
              <a:t>sastanak partnera</a:t>
            </a:r>
          </a:p>
          <a:p>
            <a:pPr marL="230188" indent="-230188" eaLnBrk="1" hangingPunct="1">
              <a:lnSpc>
                <a:spcPct val="80000"/>
              </a:lnSpc>
              <a:spcBef>
                <a:spcPct val="0"/>
              </a:spcBef>
            </a:pPr>
            <a:r>
              <a:rPr lang="hr-HR" sz="1800" b="1" smtClean="0">
                <a:cs typeface="Arial" charset="0"/>
              </a:rPr>
              <a:t>Rok za prijavu</a:t>
            </a:r>
            <a:r>
              <a:rPr lang="hr-HR" sz="1800" smtClean="0">
                <a:cs typeface="Arial" charset="0"/>
              </a:rPr>
              <a:t>: 4 tjedna prije početka mobilnosti</a:t>
            </a:r>
          </a:p>
          <a:p>
            <a:pPr marL="230188" indent="-230188" eaLnBrk="1" hangingPunct="1">
              <a:lnSpc>
                <a:spcPct val="80000"/>
              </a:lnSpc>
              <a:spcBef>
                <a:spcPct val="0"/>
              </a:spcBef>
            </a:pPr>
            <a:r>
              <a:rPr lang="hr-HR" sz="1800" b="1" smtClean="0">
                <a:cs typeface="Arial" charset="0"/>
              </a:rPr>
              <a:t>Može se prijaviti</a:t>
            </a:r>
            <a:r>
              <a:rPr lang="hr-HR" sz="1800" smtClean="0">
                <a:cs typeface="Arial" charset="0"/>
              </a:rPr>
              <a:t>: 1 osoba iz 1 institucije po 1 potencijalnom projektu</a:t>
            </a:r>
          </a:p>
          <a:p>
            <a:pPr marL="230188" indent="-230188" eaLnBrk="1" hangingPunct="1">
              <a:lnSpc>
                <a:spcPct val="80000"/>
              </a:lnSpc>
              <a:spcBef>
                <a:spcPct val="0"/>
              </a:spcBef>
            </a:pPr>
            <a:r>
              <a:rPr lang="hr-HR" sz="1800" b="1" smtClean="0">
                <a:cs typeface="Arial" charset="0"/>
              </a:rPr>
              <a:t>NB</a:t>
            </a:r>
            <a:r>
              <a:rPr lang="hr-HR" sz="1800" smtClean="0">
                <a:cs typeface="Arial" charset="0"/>
              </a:rPr>
              <a:t>: Prijava se mora predati prije nego se preda prijava za odnosno partnerstvo  </a:t>
            </a:r>
          </a:p>
          <a:p>
            <a:pPr marL="230188" indent="-230188" eaLnBrk="1" hangingPunct="1">
              <a:lnSpc>
                <a:spcPct val="80000"/>
              </a:lnSpc>
              <a:spcBef>
                <a:spcPct val="0"/>
              </a:spcBef>
            </a:pPr>
            <a:r>
              <a:rPr lang="hr-HR" sz="1800" b="1" smtClean="0">
                <a:cs typeface="Arial" charset="0"/>
              </a:rPr>
              <a:t>Bespovratna sredstva (Grant)</a:t>
            </a:r>
            <a:r>
              <a:rPr lang="hr-HR" sz="1800" smtClean="0">
                <a:cs typeface="Arial" charset="0"/>
              </a:rPr>
              <a:t>: doprinose troškovima puta, smještaja i kotizacije seminara</a:t>
            </a:r>
          </a:p>
          <a:p>
            <a:pPr marL="230188" indent="-230188" eaLnBrk="1" hangingPunct="1">
              <a:lnSpc>
                <a:spcPct val="80000"/>
              </a:lnSpc>
              <a:spcBef>
                <a:spcPct val="0"/>
              </a:spcBef>
            </a:pPr>
            <a:r>
              <a:rPr lang="hr-HR" sz="1800" b="1" smtClean="0">
                <a:cs typeface="Arial" charset="0"/>
              </a:rPr>
              <a:t>Svrha pripremnih posjeta</a:t>
            </a:r>
            <a:r>
              <a:rPr lang="hr-HR" sz="1800" smtClean="0">
                <a:cs typeface="Arial" charset="0"/>
              </a:rPr>
              <a:t>, pomoć pri upoznavanju ustanove partnera i razvijanju radnog plana, definiranje ciljeva, uloga, zadataka partnerstva</a:t>
            </a:r>
          </a:p>
          <a:p>
            <a:pPr marL="230188" indent="-230188" eaLnBrk="1" hangingPunct="1">
              <a:lnSpc>
                <a:spcPct val="80000"/>
              </a:lnSpc>
              <a:spcBef>
                <a:spcPct val="0"/>
              </a:spcBef>
            </a:pPr>
            <a:endParaRPr lang="hr-HR" sz="1800" smtClean="0">
              <a:cs typeface="Arial" charset="0"/>
            </a:endParaRPr>
          </a:p>
          <a:p>
            <a:pPr marL="230188" indent="-230188" eaLnBrk="1" hangingPunct="1">
              <a:lnSpc>
                <a:spcPct val="80000"/>
              </a:lnSpc>
              <a:spcBef>
                <a:spcPct val="0"/>
              </a:spcBef>
            </a:pPr>
            <a:endParaRPr lang="hr-HR" sz="1800" smtClean="0">
              <a:cs typeface="Arial" charset="0"/>
            </a:endParaRPr>
          </a:p>
          <a:p>
            <a:pPr marL="230188" indent="-230188" eaLnBrk="1" hangingPunct="1">
              <a:lnSpc>
                <a:spcPct val="80000"/>
              </a:lnSpc>
              <a:spcBef>
                <a:spcPct val="0"/>
              </a:spcBef>
            </a:pPr>
            <a:endParaRPr lang="hr-HR" sz="1800" smtClean="0">
              <a:cs typeface="Arial" charset="0"/>
            </a:endParaRPr>
          </a:p>
          <a:p>
            <a:pPr marL="230188" indent="-230188" eaLnBrk="1" hangingPunct="1">
              <a:lnSpc>
                <a:spcPct val="80000"/>
              </a:lnSpc>
              <a:spcBef>
                <a:spcPct val="0"/>
              </a:spcBef>
            </a:pPr>
            <a:endParaRPr lang="hr-HR" sz="1800" smtClean="0">
              <a:cs typeface="Arial" charset="0"/>
            </a:endParaRPr>
          </a:p>
        </p:txBody>
      </p:sp>
      <p:sp>
        <p:nvSpPr>
          <p:cNvPr id="53252" name="Rezervirano mjesto broja slajda 3"/>
          <p:cNvSpPr>
            <a:spLocks noGrp="1"/>
          </p:cNvSpPr>
          <p:nvPr>
            <p:ph type="sldNum" sz="quarter" idx="5"/>
          </p:nvPr>
        </p:nvSpPr>
        <p:spPr/>
        <p:txBody>
          <a:bodyPr/>
          <a:lstStyle/>
          <a:p>
            <a:pPr>
              <a:defRPr/>
            </a:pPr>
            <a:fld id="{1F55C626-3C6C-42D1-8A55-A039BF322EDC}" type="slidenum">
              <a:rPr lang="hr-HR" smtClean="0"/>
              <a:pPr>
                <a:defRPr/>
              </a:pPr>
              <a:t>16</a:t>
            </a:fld>
            <a:endParaRPr lang="hr-H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spcBef>
                <a:spcPct val="0"/>
              </a:spcBef>
            </a:pPr>
            <a:r>
              <a:rPr lang="hr-HR" sz="900" smtClean="0">
                <a:cs typeface="Arial" charset="0"/>
              </a:rPr>
              <a:t>Nije za nastavnike- osim ako su mentori/savjetnici</a:t>
            </a:r>
          </a:p>
          <a:p>
            <a:pPr eaLnBrk="1" hangingPunct="1">
              <a:lnSpc>
                <a:spcPct val="80000"/>
              </a:lnSpc>
              <a:spcBef>
                <a:spcPct val="0"/>
              </a:spcBef>
            </a:pPr>
            <a:endParaRPr lang="hr-HR" sz="900" smtClean="0">
              <a:cs typeface="Arial" charset="0"/>
            </a:endParaRPr>
          </a:p>
          <a:p>
            <a:pPr eaLnBrk="1" hangingPunct="1">
              <a:lnSpc>
                <a:spcPct val="80000"/>
              </a:lnSpc>
              <a:spcBef>
                <a:spcPct val="0"/>
              </a:spcBef>
            </a:pPr>
            <a:r>
              <a:rPr lang="hr-HR" sz="900" smtClean="0">
                <a:cs typeface="Arial" charset="0"/>
              </a:rPr>
              <a:t>Rok za prijavu na 2. rok 2012: 12.10.2012.</a:t>
            </a:r>
          </a:p>
          <a:p>
            <a:pPr eaLnBrk="1" hangingPunct="1">
              <a:lnSpc>
                <a:spcPct val="80000"/>
              </a:lnSpc>
              <a:spcBef>
                <a:spcPct val="0"/>
              </a:spcBef>
            </a:pPr>
            <a:endParaRPr lang="hr-HR" sz="900" smtClean="0">
              <a:cs typeface="Arial" charset="0"/>
            </a:endParaRPr>
          </a:p>
          <a:p>
            <a:pPr eaLnBrk="1" hangingPunct="1">
              <a:lnSpc>
                <a:spcPct val="80000"/>
              </a:lnSpc>
              <a:spcBef>
                <a:spcPct val="0"/>
              </a:spcBef>
            </a:pPr>
            <a:r>
              <a:rPr lang="hr-HR" sz="900" smtClean="0">
                <a:cs typeface="Arial" charset="0"/>
              </a:rPr>
              <a:t>Prijava:</a:t>
            </a:r>
          </a:p>
          <a:p>
            <a:pPr eaLnBrk="1" hangingPunct="1">
              <a:lnSpc>
                <a:spcPct val="80000"/>
              </a:lnSpc>
              <a:spcBef>
                <a:spcPct val="0"/>
              </a:spcBef>
            </a:pPr>
            <a:r>
              <a:rPr lang="hr-HR" sz="900" smtClean="0">
                <a:cs typeface="Arial" charset="0"/>
              </a:rPr>
              <a:t>u Katalogu studijskih posjeta odaberite 4 posjeta koja su vezana uz vaše profesionalne aktivnosti;</a:t>
            </a:r>
          </a:p>
          <a:p>
            <a:pPr eaLnBrk="1" hangingPunct="1">
              <a:lnSpc>
                <a:spcPct val="80000"/>
              </a:lnSpc>
              <a:spcBef>
                <a:spcPct val="0"/>
              </a:spcBef>
            </a:pPr>
            <a:r>
              <a:rPr lang="hr-HR" sz="900" smtClean="0">
                <a:cs typeface="Arial" charset="0"/>
              </a:rPr>
              <a:t>Pročitajte Priručnik za studijske posjete i ostale dokumente na www.mobilnost.hr </a:t>
            </a:r>
          </a:p>
          <a:p>
            <a:pPr eaLnBrk="1" hangingPunct="1">
              <a:lnSpc>
                <a:spcPct val="80000"/>
              </a:lnSpc>
              <a:spcBef>
                <a:spcPct val="0"/>
              </a:spcBef>
            </a:pPr>
            <a:r>
              <a:rPr lang="hr-HR" sz="900" smtClean="0">
                <a:cs typeface="Arial" charset="0"/>
              </a:rPr>
              <a:t>Ispunite on-line prijavni obrazac na web stranicama Cedefopa (koordinator);</a:t>
            </a:r>
          </a:p>
          <a:p>
            <a:pPr eaLnBrk="1" hangingPunct="1">
              <a:lnSpc>
                <a:spcPct val="80000"/>
              </a:lnSpc>
              <a:spcBef>
                <a:spcPct val="0"/>
              </a:spcBef>
            </a:pPr>
            <a:r>
              <a:rPr lang="hr-HR" sz="900" smtClean="0">
                <a:cs typeface="Arial" charset="0"/>
              </a:rPr>
              <a:t>Ispišite ju i pošaljite (po mogućnosti preporučenom poštom) na adresu Agencije.</a:t>
            </a:r>
          </a:p>
          <a:p>
            <a:pPr eaLnBrk="1" hangingPunct="1">
              <a:lnSpc>
                <a:spcPct val="80000"/>
              </a:lnSpc>
              <a:spcBef>
                <a:spcPct val="0"/>
              </a:spcBef>
            </a:pPr>
            <a:endParaRPr lang="hr-HR" sz="900" smtClean="0">
              <a:cs typeface="Arial" charset="0"/>
            </a:endParaRPr>
          </a:p>
          <a:p>
            <a:pPr eaLnBrk="1" hangingPunct="1">
              <a:lnSpc>
                <a:spcPct val="80000"/>
              </a:lnSpc>
              <a:spcBef>
                <a:spcPct val="0"/>
              </a:spcBef>
            </a:pPr>
            <a:endParaRPr lang="hr-HR" sz="900" smtClean="0">
              <a:cs typeface="Arial" charset="0"/>
            </a:endParaRPr>
          </a:p>
          <a:p>
            <a:pPr eaLnBrk="1" hangingPunct="1">
              <a:lnSpc>
                <a:spcPct val="80000"/>
              </a:lnSpc>
              <a:spcBef>
                <a:spcPct val="0"/>
              </a:spcBef>
            </a:pPr>
            <a:r>
              <a:rPr lang="hr-HR" sz="900" smtClean="0">
                <a:cs typeface="Arial" charset="0"/>
              </a:rPr>
              <a:t>Za koga (detaljno):</a:t>
            </a:r>
          </a:p>
          <a:p>
            <a:pPr eaLnBrk="1" hangingPunct="1">
              <a:lnSpc>
                <a:spcPct val="80000"/>
              </a:lnSpc>
              <a:spcBef>
                <a:spcPct val="0"/>
              </a:spcBef>
            </a:pPr>
            <a:r>
              <a:rPr lang="hr-HR" sz="900" smtClean="0">
                <a:cs typeface="Arial" charset="0"/>
              </a:rPr>
              <a:t>-predstavnici lokalnih, regionalnih i nacionalnih tijela</a:t>
            </a:r>
          </a:p>
          <a:p>
            <a:pPr eaLnBrk="1" hangingPunct="1">
              <a:lnSpc>
                <a:spcPct val="80000"/>
              </a:lnSpc>
              <a:spcBef>
                <a:spcPct val="0"/>
              </a:spcBef>
            </a:pPr>
            <a:r>
              <a:rPr lang="hr-HR" sz="900" smtClean="0">
                <a:cs typeface="Arial" charset="0"/>
              </a:rPr>
              <a:t>- ravnatelji ustanova/centara za obrazovanje i strukovno osposobljavanje ili pružatelji takvih usluga, centara za profesionalnu orijentaciju i centara za priznavanje istovrijednosti ili akreditaciju</a:t>
            </a:r>
          </a:p>
          <a:p>
            <a:pPr eaLnBrk="1" hangingPunct="1">
              <a:lnSpc>
                <a:spcPct val="80000"/>
              </a:lnSpc>
              <a:spcBef>
                <a:spcPct val="0"/>
              </a:spcBef>
            </a:pPr>
            <a:r>
              <a:rPr lang="hr-HR" sz="900" smtClean="0">
                <a:cs typeface="Arial" charset="0"/>
              </a:rPr>
              <a:t>- inspektori za obrazovanje i strukovno osposobljavanje</a:t>
            </a:r>
          </a:p>
          <a:p>
            <a:pPr eaLnBrk="1" hangingPunct="1">
              <a:lnSpc>
                <a:spcPct val="80000"/>
              </a:lnSpc>
              <a:spcBef>
                <a:spcPct val="0"/>
              </a:spcBef>
            </a:pPr>
            <a:r>
              <a:rPr lang="hr-HR" sz="900" smtClean="0">
                <a:cs typeface="Arial" charset="0"/>
              </a:rPr>
              <a:t>- predstavnici mreža i udruženja za obrazovanje i strukovno osposobljavanje</a:t>
            </a:r>
          </a:p>
          <a:p>
            <a:pPr eaLnBrk="1" hangingPunct="1">
              <a:lnSpc>
                <a:spcPct val="80000"/>
              </a:lnSpc>
              <a:spcBef>
                <a:spcPct val="0"/>
              </a:spcBef>
            </a:pPr>
            <a:r>
              <a:rPr lang="hr-HR" sz="900" smtClean="0">
                <a:cs typeface="Arial" charset="0"/>
              </a:rPr>
              <a:t>- savjetnici za pedagogiju ili profesionalnu orijentaciju</a:t>
            </a:r>
          </a:p>
          <a:p>
            <a:pPr eaLnBrk="1" hangingPunct="1">
              <a:lnSpc>
                <a:spcPct val="80000"/>
              </a:lnSpc>
              <a:spcBef>
                <a:spcPct val="0"/>
              </a:spcBef>
            </a:pPr>
            <a:r>
              <a:rPr lang="hr-HR" sz="900" smtClean="0">
                <a:cs typeface="Arial" charset="0"/>
              </a:rPr>
              <a:t>- predstavnici obrazovnih službi, ureda za rad ili centara za profesionalnu orijentaciju</a:t>
            </a:r>
          </a:p>
          <a:p>
            <a:pPr eaLnBrk="1" hangingPunct="1">
              <a:lnSpc>
                <a:spcPct val="80000"/>
              </a:lnSpc>
              <a:spcBef>
                <a:spcPct val="0"/>
              </a:spcBef>
            </a:pPr>
            <a:r>
              <a:rPr lang="hr-HR" sz="900" smtClean="0">
                <a:cs typeface="Arial" charset="0"/>
              </a:rPr>
              <a:t>- voditelji ljudskih resursa i menadžeri za usavršavanje u poduzećima, vlasnici/menadžeri malih i srednjih poduzeća</a:t>
            </a:r>
          </a:p>
          <a:p>
            <a:pPr eaLnBrk="1" hangingPunct="1">
              <a:lnSpc>
                <a:spcPct val="80000"/>
              </a:lnSpc>
              <a:spcBef>
                <a:spcPct val="0"/>
              </a:spcBef>
            </a:pPr>
            <a:r>
              <a:rPr lang="hr-HR" sz="900" smtClean="0">
                <a:cs typeface="Arial" charset="0"/>
              </a:rPr>
              <a:t>- predstavnici gospodarskih/obrtničkih komora, te komora iz sektora industrije, predstavnici organizacija poslodavaca i sindikata</a:t>
            </a:r>
          </a:p>
          <a:p>
            <a:pPr eaLnBrk="1" hangingPunct="1">
              <a:lnSpc>
                <a:spcPct val="80000"/>
              </a:lnSpc>
              <a:spcBef>
                <a:spcPct val="0"/>
              </a:spcBef>
              <a:buFontTx/>
              <a:buChar char="-"/>
            </a:pPr>
            <a:r>
              <a:rPr lang="hr-HR" sz="900" smtClean="0">
                <a:cs typeface="Arial" charset="0"/>
              </a:rPr>
              <a:t>Istraživači</a:t>
            </a:r>
          </a:p>
          <a:p>
            <a:pPr eaLnBrk="1" hangingPunct="1">
              <a:lnSpc>
                <a:spcPct val="80000"/>
              </a:lnSpc>
              <a:spcBef>
                <a:spcPct val="0"/>
              </a:spcBef>
              <a:buFontTx/>
              <a:buChar char="-"/>
            </a:pPr>
            <a:endParaRPr lang="hr-HR" sz="900" smtClean="0">
              <a:cs typeface="Arial" charset="0"/>
            </a:endParaRPr>
          </a:p>
          <a:p>
            <a:pPr eaLnBrk="1" hangingPunct="1">
              <a:lnSpc>
                <a:spcPct val="80000"/>
              </a:lnSpc>
              <a:spcBef>
                <a:spcPct val="0"/>
              </a:spcBef>
              <a:buFontTx/>
              <a:buChar char="-"/>
            </a:pPr>
            <a:r>
              <a:rPr lang="hr-HR" sz="900" smtClean="0">
                <a:cs typeface="Arial" charset="0"/>
              </a:rPr>
              <a:t>Prijava:</a:t>
            </a:r>
          </a:p>
          <a:p>
            <a:pPr eaLnBrk="1" hangingPunct="1">
              <a:lnSpc>
                <a:spcPct val="80000"/>
              </a:lnSpc>
              <a:spcBef>
                <a:spcPct val="0"/>
              </a:spcBef>
              <a:buFontTx/>
              <a:buChar char="-"/>
            </a:pPr>
            <a:r>
              <a:rPr lang="hr-HR" sz="900" smtClean="0">
                <a:cs typeface="Arial" charset="0"/>
              </a:rPr>
              <a:t>u Katalogu studijskih posjeta odaberite 4 posjeta koja su vezana uz vaše profesionalne aktivnosti;</a:t>
            </a:r>
          </a:p>
          <a:p>
            <a:pPr eaLnBrk="1" hangingPunct="1">
              <a:lnSpc>
                <a:spcPct val="80000"/>
              </a:lnSpc>
              <a:spcBef>
                <a:spcPct val="0"/>
              </a:spcBef>
              <a:buFontTx/>
              <a:buChar char="-"/>
            </a:pPr>
            <a:r>
              <a:rPr lang="hr-HR" sz="900" smtClean="0">
                <a:cs typeface="Arial" charset="0"/>
              </a:rPr>
              <a:t>Pročitajte Priručnik za studijske posjete i ostale dokumente na www.mobilnost.hr </a:t>
            </a:r>
          </a:p>
          <a:p>
            <a:pPr eaLnBrk="1" hangingPunct="1">
              <a:lnSpc>
                <a:spcPct val="80000"/>
              </a:lnSpc>
              <a:spcBef>
                <a:spcPct val="0"/>
              </a:spcBef>
              <a:buFontTx/>
              <a:buChar char="-"/>
            </a:pPr>
            <a:r>
              <a:rPr lang="hr-HR" sz="900" smtClean="0">
                <a:cs typeface="Arial" charset="0"/>
              </a:rPr>
              <a:t>Ispunite on-line prijavni obrazac na web stranicama Cedefopa (koordinator);</a:t>
            </a:r>
          </a:p>
          <a:p>
            <a:pPr eaLnBrk="1" hangingPunct="1">
              <a:lnSpc>
                <a:spcPct val="80000"/>
              </a:lnSpc>
              <a:spcBef>
                <a:spcPct val="0"/>
              </a:spcBef>
              <a:buFontTx/>
              <a:buChar char="-"/>
            </a:pPr>
            <a:r>
              <a:rPr lang="hr-HR" sz="900" smtClean="0">
                <a:cs typeface="Arial" charset="0"/>
              </a:rPr>
              <a:t>Ispišite ju i pošaljite (po mogućnosti preporučenom poštom) na adresu Agencije.</a:t>
            </a:r>
          </a:p>
          <a:p>
            <a:pPr eaLnBrk="1" hangingPunct="1">
              <a:lnSpc>
                <a:spcPct val="80000"/>
              </a:lnSpc>
              <a:spcBef>
                <a:spcPct val="0"/>
              </a:spcBef>
              <a:buFontTx/>
              <a:buChar char="-"/>
            </a:pPr>
            <a:endParaRPr lang="hr-HR" sz="900" smtClean="0">
              <a:cs typeface="Arial" charset="0"/>
            </a:endParaRPr>
          </a:p>
          <a:p>
            <a:pPr eaLnBrk="1" hangingPunct="1">
              <a:lnSpc>
                <a:spcPct val="80000"/>
              </a:lnSpc>
              <a:spcBef>
                <a:spcPct val="0"/>
              </a:spcBef>
              <a:buFontTx/>
              <a:buChar char="-"/>
            </a:pPr>
            <a:endParaRPr lang="hr-HR" sz="900" smtClean="0">
              <a:cs typeface="Arial" charset="0"/>
            </a:endParaRPr>
          </a:p>
        </p:txBody>
      </p:sp>
      <p:sp>
        <p:nvSpPr>
          <p:cNvPr id="4" name="Slide Number Placeholder 3"/>
          <p:cNvSpPr>
            <a:spLocks noGrp="1"/>
          </p:cNvSpPr>
          <p:nvPr>
            <p:ph type="sldNum" sz="quarter" idx="5"/>
          </p:nvPr>
        </p:nvSpPr>
        <p:spPr/>
        <p:txBody>
          <a:bodyPr/>
          <a:lstStyle/>
          <a:p>
            <a:pPr>
              <a:defRPr/>
            </a:pPr>
            <a:fld id="{2D97AF13-E3EF-4720-82B2-537F83717FD5}" type="slidenum">
              <a:rPr lang="hr-HR" smtClean="0"/>
              <a:pPr>
                <a:defRPr/>
              </a:pPr>
              <a:t>21</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a:lnSpc>
                <a:spcPct val="90000"/>
              </a:lnSpc>
              <a:spcBef>
                <a:spcPct val="0"/>
              </a:spcBef>
            </a:pPr>
            <a:r>
              <a:rPr lang="vi-VN" sz="1000" smtClean="0">
                <a:ea typeface="ＭＳ Ｐゴシック" pitchFamily="116" charset="-128"/>
              </a:rPr>
              <a:t>Nakon izvršene aktivnosti korisnik – osoba je dužna podnijeti završno izvješće o njenoj provedbi Agenciji za mobilnost i programe Europske unije, uz priložene dokaze da su mu sredstva isplaćena na račun. Završno izvješće također, mora sadržavati račune kojima se opravdavaju isplaćena sredstva (karta, smještaj).</a:t>
            </a:r>
          </a:p>
          <a:p>
            <a:pPr>
              <a:lnSpc>
                <a:spcPct val="90000"/>
              </a:lnSpc>
              <a:spcBef>
                <a:spcPct val="0"/>
              </a:spcBef>
            </a:pPr>
            <a:r>
              <a:rPr lang="vi-VN" sz="1000" smtClean="0">
                <a:ea typeface="ＭＳ Ｐゴシック" pitchFamily="116" charset="-128"/>
              </a:rPr>
              <a:t> </a:t>
            </a:r>
          </a:p>
          <a:p>
            <a:pPr>
              <a:lnSpc>
                <a:spcPct val="90000"/>
              </a:lnSpc>
              <a:spcBef>
                <a:spcPct val="0"/>
              </a:spcBef>
            </a:pPr>
            <a:r>
              <a:rPr lang="vi-VN" sz="1000" smtClean="0">
                <a:ea typeface="ＭＳ Ｐゴシック" pitchFamily="116" charset="-128"/>
              </a:rPr>
              <a:t>Rok za podnošenje završnog izvješća jest 30 dana od završetka aktivnosti.</a:t>
            </a:r>
          </a:p>
          <a:p>
            <a:pPr>
              <a:lnSpc>
                <a:spcPct val="90000"/>
              </a:lnSpc>
              <a:spcBef>
                <a:spcPct val="0"/>
              </a:spcBef>
            </a:pPr>
            <a:r>
              <a:rPr lang="vi-VN" sz="1000" smtClean="0">
                <a:ea typeface="ＭＳ Ｐゴシック" pitchFamily="116" charset="-128"/>
              </a:rPr>
              <a:t> </a:t>
            </a:r>
          </a:p>
          <a:p>
            <a:pPr>
              <a:lnSpc>
                <a:spcPct val="90000"/>
              </a:lnSpc>
              <a:spcBef>
                <a:spcPct val="0"/>
              </a:spcBef>
            </a:pPr>
            <a:r>
              <a:rPr lang="vi-VN" sz="1000" smtClean="0">
                <a:ea typeface="ＭＳ Ｐゴシック" pitchFamily="116" charset="-128"/>
              </a:rPr>
              <a:t>Nakon predaje završnog izvješća, Agencija će napraviti analizu troškova (zatraženih troškova u prijavnom obrascu, te realiziranih troškova tijekom pripremnog posjeta), te na osnovi toga :</a:t>
            </a:r>
          </a:p>
          <a:p>
            <a:pPr>
              <a:lnSpc>
                <a:spcPct val="90000"/>
              </a:lnSpc>
              <a:spcBef>
                <a:spcPct val="0"/>
              </a:spcBef>
            </a:pPr>
            <a:r>
              <a:rPr lang="vi-VN" sz="1000" smtClean="0">
                <a:ea typeface="ＭＳ Ｐゴシック" pitchFamily="116" charset="-128"/>
              </a:rPr>
              <a:t> </a:t>
            </a:r>
          </a:p>
          <a:p>
            <a:pPr>
              <a:lnSpc>
                <a:spcPct val="90000"/>
              </a:lnSpc>
              <a:spcBef>
                <a:spcPct val="0"/>
              </a:spcBef>
            </a:pPr>
            <a:r>
              <a:rPr lang="vi-VN" sz="1000" smtClean="0">
                <a:ea typeface="ＭＳ Ｐゴシック" pitchFamily="116" charset="-128"/>
              </a:rPr>
              <a:t>a) zatražiti povrat sredstava ukoliko se uspostavi da je iznos kojeg je Agencija uplatila ustanovi prije realizacije aktivnosti veći od stvarno nastalih troškova. Povrat sredstava Agenciji od strane korisnika mora se izvršiti u roku od 30 dana nakon obavijesti koju pošalje Agencija korisniku. Ustanove će biti obaviještene o postupku povrata sredstava nakon analize završnog izvješća.</a:t>
            </a:r>
            <a:br>
              <a:rPr lang="vi-VN" sz="1000" smtClean="0">
                <a:ea typeface="ＭＳ Ｐゴシック" pitchFamily="116" charset="-128"/>
              </a:rPr>
            </a:br>
            <a:r>
              <a:rPr lang="vi-VN" sz="1000" smtClean="0">
                <a:ea typeface="ＭＳ Ｐゴシック" pitchFamily="116" charset="-128"/>
              </a:rPr>
              <a:t>b) isplatiti ostatak sredstava korisniku ukoliko se analizom pokaže da su troškovi nastali uslijed realizacije aktivnosti realni i opravdani, te veći od iznosa kojeg je Agencija uplatila ustanovi prije realizacije aktivnosti.</a:t>
            </a:r>
          </a:p>
          <a:p>
            <a:pPr>
              <a:lnSpc>
                <a:spcPct val="90000"/>
              </a:lnSpc>
              <a:spcBef>
                <a:spcPct val="0"/>
              </a:spcBef>
            </a:pPr>
            <a:endParaRPr lang="hr-HR" sz="1000" smtClean="0">
              <a:ea typeface="ＭＳ Ｐゴシック" pitchFamily="116" charset="-128"/>
            </a:endParaRPr>
          </a:p>
          <a:p>
            <a:pPr>
              <a:lnSpc>
                <a:spcPct val="90000"/>
              </a:lnSpc>
              <a:spcBef>
                <a:spcPct val="0"/>
              </a:spcBef>
            </a:pPr>
            <a:r>
              <a:rPr lang="hr-HR" sz="1000" smtClean="0">
                <a:ea typeface="ＭＳ Ｐゴシック" pitchFamily="116" charset="-128"/>
              </a:rPr>
              <a:t>Predaja najkasnije 30 dana nakon završetka aktivnosti</a:t>
            </a:r>
            <a:endParaRPr lang="en-US" sz="1000" smtClean="0">
              <a:ea typeface="ＭＳ Ｐゴシック" pitchFamily="116" charset="-128"/>
            </a:endParaRPr>
          </a:p>
          <a:p>
            <a:pPr>
              <a:lnSpc>
                <a:spcPct val="90000"/>
              </a:lnSpc>
              <a:spcBef>
                <a:spcPct val="0"/>
              </a:spcBef>
            </a:pPr>
            <a:r>
              <a:rPr lang="vi-VN" sz="1000" smtClean="0">
                <a:ea typeface="ＭＳ Ｐゴシック" pitchFamily="116" charset="-128"/>
              </a:rPr>
              <a:t> </a:t>
            </a:r>
          </a:p>
          <a:p>
            <a:pPr>
              <a:lnSpc>
                <a:spcPct val="90000"/>
              </a:lnSpc>
              <a:spcBef>
                <a:spcPct val="0"/>
              </a:spcBef>
            </a:pPr>
            <a:r>
              <a:rPr lang="vi-VN" sz="1000" smtClean="0">
                <a:ea typeface="ＭＳ Ｐゴシック" pitchFamily="116" charset="-128"/>
              </a:rPr>
              <a:t>Agencija će koristiti podatke iz završnog izvješća u svrhu analize i diseminacije rezultata.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a:spcBef>
                <a:spcPct val="0"/>
              </a:spcBef>
            </a:pPr>
            <a:endParaRPr lang="sr-Latn-CS" sz="1800" smtClean="0">
              <a:cs typeface="Arial" charset="0"/>
            </a:endParaRPr>
          </a:p>
        </p:txBody>
      </p:sp>
      <p:sp>
        <p:nvSpPr>
          <p:cNvPr id="4" name="Slide Number Placeholder 3"/>
          <p:cNvSpPr>
            <a:spLocks noGrp="1"/>
          </p:cNvSpPr>
          <p:nvPr>
            <p:ph type="sldNum" sz="quarter" idx="5"/>
          </p:nvPr>
        </p:nvSpPr>
        <p:spPr/>
        <p:txBody>
          <a:bodyPr/>
          <a:lstStyle/>
          <a:p>
            <a:pPr>
              <a:defRPr/>
            </a:pPr>
            <a:fld id="{C53FFFD1-C27B-4E41-9B97-74D753681153}" type="slidenum">
              <a:rPr lang="hr-HR" smtClean="0"/>
              <a:pPr>
                <a:defRPr/>
              </a:pPr>
              <a:t>23</a:t>
            </a:fld>
            <a:endParaRPr lang="hr-H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a:spcBef>
                <a:spcPct val="0"/>
              </a:spcBef>
            </a:pPr>
            <a:endParaRPr lang="sr-Latn-CS" sz="1800" smtClean="0">
              <a:cs typeface="Arial" charset="0"/>
            </a:endParaRPr>
          </a:p>
        </p:txBody>
      </p:sp>
      <p:sp>
        <p:nvSpPr>
          <p:cNvPr id="45060" name="Slide Number Placeholder 3"/>
          <p:cNvSpPr>
            <a:spLocks noGrp="1"/>
          </p:cNvSpPr>
          <p:nvPr>
            <p:ph type="sldNum" sz="quarter" idx="5"/>
          </p:nvPr>
        </p:nvSpPr>
        <p:spPr/>
        <p:txBody>
          <a:bodyPr/>
          <a:lstStyle/>
          <a:p>
            <a:pPr>
              <a:defRPr/>
            </a:pPr>
            <a:fld id="{130F1A0E-F888-4BF8-A5E8-FE4E573EDA46}" type="slidenum">
              <a:rPr lang="hr-HR" smtClean="0"/>
              <a:pPr>
                <a:defRPr/>
              </a:pPr>
              <a:t>24</a:t>
            </a:fld>
            <a:endParaRPr lang="hr-H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09A90A2B-4CC1-4707-B7F6-F866F113F1D1}" type="slidenum">
              <a:rPr lang="en-US" smtClean="0"/>
              <a:pPr>
                <a:defRPr/>
              </a:pPr>
              <a:t>2</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81870DA0-1969-4668-9CE1-31995CB87603}" type="slidenum">
              <a:rPr lang="en-US" smtClean="0"/>
              <a:pPr>
                <a:defRPr/>
              </a:pPr>
              <a:t>25</a:t>
            </a:fld>
            <a:endParaRPr lang="en-US" smtClean="0"/>
          </a:p>
        </p:txBody>
      </p:sp>
      <p:sp>
        <p:nvSpPr>
          <p:cNvPr id="65539" name="Rectangle 2"/>
          <p:cNvSpPr>
            <a:spLocks noGrp="1" noRot="1" noChangeAspect="1" noChangeArrowheads="1" noTextEdit="1"/>
          </p:cNvSpPr>
          <p:nvPr>
            <p:ph type="sldImg"/>
          </p:nvPr>
        </p:nvSpPr>
        <p:spPr>
          <a:solidFill>
            <a:srgbClr val="FFFFFF"/>
          </a:solidFill>
          <a:ln/>
        </p:spPr>
      </p:sp>
      <p:sp>
        <p:nvSpPr>
          <p:cNvPr id="65540"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65541" name="Notes Placeholder 1"/>
          <p:cNvSpPr>
            <a:spLocks noGrp="1"/>
          </p:cNvSpPr>
          <p:nvPr>
            <p:ph type="body" idx="1"/>
          </p:nvPr>
        </p:nvSpPr>
        <p:spPr>
          <a:noFill/>
          <a:ln/>
        </p:spPr>
        <p:txBody>
          <a:bodyPr/>
          <a:lstStyle/>
          <a:p>
            <a:endParaRPr lang="hr-HR" smtClean="0"/>
          </a:p>
          <a:p>
            <a:r>
              <a:rPr lang="hr-HR" smtClean="0"/>
              <a:t>Na kraju 2013 neke značajne promjene će se održati na aktualnim europskim programa financiranja.Trenutna cjeloživotno učenje Program će doći do kraja i da će biti zamijenjen novom generacijom programa.</a:t>
            </a:r>
          </a:p>
          <a:p>
            <a:endParaRPr lang="hr-H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DE7E1ECD-FA0C-4682-BAAF-B1A2F7A236D7}" type="slidenum">
              <a:rPr lang="en-US" smtClean="0"/>
              <a:pPr>
                <a:defRPr/>
              </a:pPr>
              <a:t>26</a:t>
            </a:fld>
            <a:endParaRPr 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66565" name="Notes Placeholder 1"/>
          <p:cNvSpPr>
            <a:spLocks noGrp="1"/>
          </p:cNvSpPr>
          <p:nvPr>
            <p:ph type="body" idx="1"/>
          </p:nvPr>
        </p:nvSpPr>
        <p:spPr>
          <a:noFill/>
          <a:ln/>
        </p:spPr>
        <p:txBody>
          <a:bodyPr/>
          <a:lstStyle/>
          <a:p>
            <a:endParaRPr lang="sr-Latn-C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449D83B-8669-4204-8332-24A4F6594475}" type="slidenum">
              <a:rPr lang="en-US" smtClean="0"/>
              <a:pPr>
                <a:defRPr/>
              </a:pPr>
              <a:t>27</a:t>
            </a:fld>
            <a:endParaRPr lang="en-US"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67589" name="Notes Placeholder 1"/>
          <p:cNvSpPr>
            <a:spLocks noGrp="1"/>
          </p:cNvSpPr>
          <p:nvPr>
            <p:ph type="body" idx="1"/>
          </p:nvPr>
        </p:nvSpPr>
        <p:spPr>
          <a:noFill/>
          <a:ln/>
        </p:spPr>
        <p:txBody>
          <a:bodyPr/>
          <a:lstStyle/>
          <a:p>
            <a:endParaRPr lang="hr-HR" smtClean="0"/>
          </a:p>
          <a:p>
            <a:endParaRPr lang="hr-H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617C4C83-5331-48DE-AB6C-44161A3A4896}" type="slidenum">
              <a:rPr lang="en-US" smtClean="0"/>
              <a:pPr>
                <a:defRPr/>
              </a:pPr>
              <a:t>28</a:t>
            </a:fld>
            <a:endParaRPr lang="en-US"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68613" name="Notes Placeholder 1"/>
          <p:cNvSpPr>
            <a:spLocks noGrp="1"/>
          </p:cNvSpPr>
          <p:nvPr>
            <p:ph type="body" idx="1"/>
          </p:nvPr>
        </p:nvSpPr>
        <p:spPr>
          <a:noFill/>
          <a:ln/>
        </p:spPr>
        <p:txBody>
          <a:bodyPr/>
          <a:lstStyle/>
          <a:p>
            <a:endParaRPr lang="hr-HR" smtClean="0"/>
          </a:p>
          <a:p>
            <a:endParaRPr lang="hr-H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CE624FFA-8142-4DE7-A5E8-8FA27105DBF5}" type="slidenum">
              <a:rPr lang="en-US" smtClean="0"/>
              <a:pPr>
                <a:defRPr/>
              </a:pPr>
              <a:t>29</a:t>
            </a:fld>
            <a:endParaRPr lang="en-US"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69637" name="Notes Placeholder 1"/>
          <p:cNvSpPr>
            <a:spLocks noGrp="1"/>
          </p:cNvSpPr>
          <p:nvPr>
            <p:ph type="body" idx="1"/>
          </p:nvPr>
        </p:nvSpPr>
        <p:spPr>
          <a:noFill/>
          <a:ln/>
        </p:spPr>
        <p:txBody>
          <a:bodyPr/>
          <a:lstStyle/>
          <a:p>
            <a:endParaRPr lang="sr-Latn-C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AA94E3AD-CAF8-4ECE-9F90-F5B999C47D21}" type="slidenum">
              <a:rPr lang="en-US" smtClean="0"/>
              <a:pPr>
                <a:defRPr/>
              </a:pPr>
              <a:t>30</a:t>
            </a:fld>
            <a:endParaRPr lang="en-US"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70661" name="Notes Placeholder 1"/>
          <p:cNvSpPr>
            <a:spLocks noGrp="1"/>
          </p:cNvSpPr>
          <p:nvPr>
            <p:ph type="body" idx="1"/>
          </p:nvPr>
        </p:nvSpPr>
        <p:spPr>
          <a:noFill/>
          <a:ln/>
        </p:spPr>
        <p:txBody>
          <a:bodyPr/>
          <a:lstStyle/>
          <a:p>
            <a:endParaRPr lang="sr-Latn-C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sr-Latn-CS" smtClean="0"/>
          </a:p>
        </p:txBody>
      </p:sp>
      <p:sp>
        <p:nvSpPr>
          <p:cNvPr id="73732" name="Slide Number Placeholder 3"/>
          <p:cNvSpPr>
            <a:spLocks noGrp="1"/>
          </p:cNvSpPr>
          <p:nvPr>
            <p:ph type="sldNum" sz="quarter" idx="5"/>
          </p:nvPr>
        </p:nvSpPr>
        <p:spPr/>
        <p:txBody>
          <a:bodyPr/>
          <a:lstStyle/>
          <a:p>
            <a:pPr>
              <a:defRPr/>
            </a:pPr>
            <a:fld id="{EB4B1553-CF9E-4655-BF53-BE4B507712AD}" type="slidenum">
              <a:rPr lang="hr-HR" smtClean="0"/>
              <a:pPr>
                <a:defRPr/>
              </a:pPr>
              <a:t>31</a:t>
            </a:fld>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fld id="{03F47C39-375D-4247-8B83-B0DA19B53E51}" type="slidenum">
              <a:rPr lang="hr-HR" sz="1200"/>
              <a:pPr/>
              <a:t>3</a:t>
            </a:fld>
            <a:endParaRPr lang="hr-HR" sz="1200"/>
          </a:p>
        </p:txBody>
      </p:sp>
      <p:sp>
        <p:nvSpPr>
          <p:cNvPr id="48131" name="Rectangle 2"/>
          <p:cNvSpPr>
            <a:spLocks noGrp="1" noRot="1" noChangeAspect="1" noChangeArrowheads="1" noTextEdit="1"/>
          </p:cNvSpPr>
          <p:nvPr>
            <p:ph type="sldImg"/>
          </p:nvPr>
        </p:nvSpPr>
        <p:spPr>
          <a:xfrm>
            <a:off x="2176463" y="742950"/>
            <a:ext cx="2406650" cy="1804988"/>
          </a:xfrm>
          <a:ln/>
        </p:spPr>
      </p:sp>
      <p:sp>
        <p:nvSpPr>
          <p:cNvPr id="20484" name="Rectangle 3"/>
          <p:cNvSpPr>
            <a:spLocks noGrp="1" noChangeArrowheads="1"/>
          </p:cNvSpPr>
          <p:nvPr>
            <p:ph type="body" idx="1"/>
          </p:nvPr>
        </p:nvSpPr>
        <p:spPr>
          <a:xfrm>
            <a:off x="906463" y="2693988"/>
            <a:ext cx="4984750" cy="6664325"/>
          </a:xfrm>
          <a:ln/>
        </p:spPr>
        <p:txBody>
          <a:bodyPr/>
          <a:lstStyle/>
          <a:p>
            <a:pPr>
              <a:lnSpc>
                <a:spcPct val="90000"/>
              </a:lnSpc>
            </a:pPr>
            <a:r>
              <a:rPr lang="hr-HR" sz="1000" smtClean="0"/>
              <a:t>Grundtvig je potprogram unutar Programa za cjeloživotno učenje koji omogućuje sudjelovanje u aktivnostima mobilnosti i međunarodne suradnje između ustanova za obrazovanje odraslih. Namijenjen svima koji su uključeni u obrazovanje odraslih. Aktivnosti Grundtviga donose niz prednosti kako za samog pojedinca tako i za ustanovu te omogućuju pojedincima iz sustava obrazovanja odraslih iskustvo usavršavanja, rada i života u drukčijem obrazovnom, kulturnom i društvenom okruženju. Nastavno i nenastavno osoblje se nakon završetka aktivnosti vraća u svoju matičnu ustanovu s većim stupnjem samostalnosti, kulturno obogaćeno, s poboljšanim znanjem stranog jezika te s velikom motivacijom za rad i prenošenje iskustava. Sudjelovanje u Grundtvig aktivnosima doprinosi razvoju znanja, vještina i sposobnosti koje rezultiraju povećanjem zapošljivosti odraslih osoba, ili pak njihovim društvenim ili osobnim razvojem. Sudjelovanje također utječe na razvoj obrazovanja odraslih kao važnog dijela cjeloživotnog učenja. </a:t>
            </a:r>
          </a:p>
          <a:p>
            <a:pPr>
              <a:lnSpc>
                <a:spcPct val="90000"/>
              </a:lnSpc>
            </a:pPr>
            <a:r>
              <a:rPr lang="hr-HR" sz="1000" smtClean="0"/>
              <a:t>  </a:t>
            </a:r>
          </a:p>
          <a:p>
            <a:pPr>
              <a:lnSpc>
                <a:spcPct val="90000"/>
              </a:lnSpc>
            </a:pPr>
            <a:r>
              <a:rPr lang="hr-HR" sz="1000" smtClean="0"/>
              <a:t>Aktivnosti koje provodi NA decentralizirane. </a:t>
            </a:r>
          </a:p>
          <a:p>
            <a:pPr>
              <a:lnSpc>
                <a:spcPct val="90000"/>
              </a:lnSpc>
            </a:pPr>
            <a:r>
              <a:rPr lang="hr-HR" sz="1000" b="1" smtClean="0"/>
              <a:t>Agencija nema ulogu u centraliziranim akcijama provodi izvršna agencija. </a:t>
            </a:r>
          </a:p>
          <a:p>
            <a:pPr>
              <a:lnSpc>
                <a:spcPct val="90000"/>
              </a:lnSpc>
            </a:pPr>
            <a:endParaRPr lang="hr-HR" sz="1000" smtClean="0"/>
          </a:p>
          <a:p>
            <a:pPr>
              <a:lnSpc>
                <a:spcPct val="90000"/>
              </a:lnSpc>
            </a:pPr>
            <a:r>
              <a:rPr lang="hr-HR" sz="1000" b="1" smtClean="0"/>
              <a:t>Mobilnost je</a:t>
            </a:r>
            <a:r>
              <a:rPr lang="hr-HR" sz="1000" smtClean="0"/>
              <a:t> </a:t>
            </a:r>
            <a:r>
              <a:rPr lang="hr-HR" sz="1000" b="1" smtClean="0"/>
              <a:t>aktivnost namijenjena svima koji su uključeni u obrazovanje odraslih, </a:t>
            </a:r>
            <a:r>
              <a:rPr lang="hr-HR" sz="1000" smtClean="0"/>
              <a:t>odlazak u partnersku instituciju u državu sudionicu LLP programa, sa ciljem provođenja aktivnosti unutar Grundtvig potprograma.</a:t>
            </a:r>
          </a:p>
          <a:p>
            <a:pPr>
              <a:lnSpc>
                <a:spcPct val="90000"/>
              </a:lnSpc>
            </a:pPr>
            <a:r>
              <a:rPr lang="hr-HR" sz="1000" smtClean="0"/>
              <a:t>Prema pravilima Europske komisije preduvjet je da jedna od država između kojih se ostvaruje mobilnost ima status punopravne članice Europske unije ili da na aktivnosti sudjeluje više država članica od kojih je minimalno jedna država punopravna članica Europske unije. </a:t>
            </a:r>
          </a:p>
          <a:p>
            <a:pPr eaLnBrk="1" hangingPunct="1">
              <a:lnSpc>
                <a:spcPct val="80000"/>
              </a:lnSpc>
            </a:pPr>
            <a:r>
              <a:rPr lang="hr-HR" sz="1000" smtClean="0"/>
              <a:t>Aktivnosti 2009., </a:t>
            </a:r>
            <a:r>
              <a:rPr lang="en-US" sz="1000" smtClean="0"/>
              <a:t>za Natječaj 2009</a:t>
            </a:r>
            <a:r>
              <a:rPr lang="hr-HR" sz="1000" smtClean="0"/>
              <a:t>.</a:t>
            </a:r>
            <a:r>
              <a:rPr lang="en-US" sz="1000" smtClean="0"/>
              <a:t> godine Hrvatska šalje sudionike na</a:t>
            </a:r>
            <a:r>
              <a:rPr lang="hr-HR" sz="1000" smtClean="0"/>
              <a:t> </a:t>
            </a:r>
            <a:r>
              <a:rPr lang="en-US" sz="1000" smtClean="0"/>
              <a:t>mobilnost, ali ne prima sudionike iz inozemstva</a:t>
            </a:r>
            <a:r>
              <a:rPr lang="hr-HR" sz="1000" smtClean="0"/>
              <a:t>.</a:t>
            </a:r>
          </a:p>
          <a:p>
            <a:pPr>
              <a:lnSpc>
                <a:spcPct val="90000"/>
              </a:lnSpc>
              <a:buFont typeface="Calibri" pitchFamily="34" charset="0"/>
              <a:buAutoNum type="arabicPeriod"/>
            </a:pPr>
            <a:r>
              <a:rPr lang="hr-HR" sz="1000" smtClean="0"/>
              <a:t>Stručna usavršavanja u obliku tečaja ili seminara (u trajanju od 5 dana do 6 tjedana)</a:t>
            </a:r>
          </a:p>
          <a:p>
            <a:pPr>
              <a:lnSpc>
                <a:spcPct val="90000"/>
              </a:lnSpc>
              <a:buFont typeface="Calibri" pitchFamily="34" charset="0"/>
              <a:buAutoNum type="arabicPeriod"/>
            </a:pPr>
            <a:r>
              <a:rPr lang="hr-HR" sz="1000" smtClean="0"/>
              <a:t>posjeti i razmjene sa srodnim ustanovama sa ciljem razmjene iskustava i učenja novih znanja i vještina (trajanje od 1 dana do 12 tjedana)</a:t>
            </a:r>
          </a:p>
          <a:p>
            <a:pPr>
              <a:lnSpc>
                <a:spcPct val="90000"/>
              </a:lnSpc>
              <a:buFont typeface="Calibri" pitchFamily="34" charset="0"/>
              <a:buAutoNum type="arabicPeriod"/>
            </a:pPr>
            <a:r>
              <a:rPr lang="hr-HR" sz="1000" smtClean="0"/>
              <a:t>posjeti potencijalnim partnerskim ustanovama i kontakt seminari, sa ciljem stvaranja buduće suradnje (u trajanju od 1 do 5 dana)</a:t>
            </a:r>
          </a:p>
          <a:p>
            <a:pPr>
              <a:lnSpc>
                <a:spcPct val="90000"/>
              </a:lnSpc>
              <a:buFont typeface="Calibri" pitchFamily="34" charset="0"/>
              <a:buAutoNum type="arabicPeriod"/>
            </a:pPr>
            <a:r>
              <a:rPr lang="hr-HR" sz="1000" smtClean="0"/>
              <a:t>partnerstva u suradnji s međunarodnim partnerima (u trajanju do 2 godine).</a:t>
            </a:r>
            <a:endParaRPr lang="en-US" sz="1000" smtClean="0"/>
          </a:p>
          <a:p>
            <a:pPr eaLnBrk="1" hangingPunct="1">
              <a:lnSpc>
                <a:spcPct val="80000"/>
              </a:lnSpc>
            </a:pPr>
            <a:r>
              <a:rPr lang="hr-HR" sz="1000" b="1" smtClean="0"/>
              <a:t>Partnerstvo - aktivnost namijenjena svim institucijama povezanima sa obrazovanjem odraslih. Provoditi će se u kasnijem periodu.</a:t>
            </a:r>
          </a:p>
          <a:p>
            <a:pPr eaLnBrk="1" hangingPunct="1">
              <a:lnSpc>
                <a:spcPct val="80000"/>
              </a:lnSpc>
            </a:pPr>
            <a:r>
              <a:rPr lang="hr-HR" sz="1000" smtClean="0"/>
              <a:t>Suradnja manjih razmjera između ustanova za obrazovanje odraslih (min. 3 zemlje) s ciljem razvijanja samopouzdanja i motivacije odraslih učenika, komunikacijskih sposobnosti, međukulturalnog dijaloga i aktivnog korištenja stranih jezika.</a:t>
            </a:r>
          </a:p>
          <a:p>
            <a:pPr eaLnBrk="1" hangingPunct="1">
              <a:lnSpc>
                <a:spcPct val="80000"/>
              </a:lnSpc>
            </a:pPr>
            <a:r>
              <a:rPr lang="hr-HR" sz="1000" smtClean="0"/>
              <a:t>Grundtvig asistenti -</a:t>
            </a:r>
            <a:r>
              <a:rPr lang="vi-VN" sz="1000" smtClean="0"/>
              <a:t>omogućiti obučavateljima odraslih upoznati se s europskom dimenzijom obrazovanja odraslih, poboljšati svoje znanje o stranim jezicima, drugim europskim državama i njihovim obrazovnim sustavima, te unaprijediti profesionalne i međukulturalne vještine.</a:t>
            </a:r>
          </a:p>
          <a:p>
            <a:pPr eaLnBrk="1" hangingPunct="1">
              <a:lnSpc>
                <a:spcPct val="80000"/>
              </a:lnSpc>
            </a:pPr>
            <a:r>
              <a:rPr lang="hr-HR" sz="1000" smtClean="0"/>
              <a:t>Grundtvig radionice - </a:t>
            </a:r>
            <a:r>
              <a:rPr lang="vi-VN" sz="1000" smtClean="0"/>
              <a:t>Tema može biti umjetnost, glazba, matematika, znanost, jezici, europska pitanja, aktivno građanstvo </a:t>
            </a:r>
            <a:endParaRPr lang="hr-HR" sz="1000" smtClean="0"/>
          </a:p>
          <a:p>
            <a:pPr eaLnBrk="1" hangingPunct="1">
              <a:lnSpc>
                <a:spcPct val="80000"/>
              </a:lnSpc>
            </a:pPr>
            <a:r>
              <a:rPr lang="hr-HR" sz="1000" smtClean="0"/>
              <a:t>Novčana sredstva koja se dodjeljuju pokrivaju troškove organizacije radionice te troškove sudjelovanja sudionika iz inozemstva (putovanje, smještaj, prehrana).</a:t>
            </a:r>
          </a:p>
          <a:p>
            <a:pPr marL="0" lvl="1" eaLnBrk="1" hangingPunct="1">
              <a:lnSpc>
                <a:spcPct val="80000"/>
              </a:lnSpc>
            </a:pPr>
            <a:r>
              <a:rPr lang="hr-HR" sz="2000" smtClean="0">
                <a:solidFill>
                  <a:srgbClr val="7F7F7F"/>
                </a:solidFill>
              </a:rPr>
              <a:t>Volonterska partnerstva-</a:t>
            </a:r>
            <a:r>
              <a:rPr lang="hr-HR" sz="2000" smtClean="0"/>
              <a:t>suradnje dvije partnerske ustanove iz dvije države sudionice – razmjena volontera iznad 50 godina (3-8 tjedana), trajanje partnerstva 2 godine</a:t>
            </a:r>
            <a:endParaRPr lang="hr-HR" sz="2000" smtClean="0">
              <a:solidFill>
                <a:srgbClr val="7F7F7F"/>
              </a:solidFill>
            </a:endParaRPr>
          </a:p>
          <a:p>
            <a:pPr eaLnBrk="1" hangingPunct="1">
              <a:lnSpc>
                <a:spcPct val="80000"/>
              </a:lnSpc>
            </a:pPr>
            <a:endParaRPr lang="hr-HR" sz="1000"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fld id="{AF6F50EC-49D9-47CD-BA10-787330812F16}" type="slidenum">
              <a:rPr lang="hr-HR" sz="1200"/>
              <a:pPr/>
              <a:t>4</a:t>
            </a:fld>
            <a:endParaRPr lang="hr-HR" sz="1200"/>
          </a:p>
        </p:txBody>
      </p:sp>
      <p:sp>
        <p:nvSpPr>
          <p:cNvPr id="49155" name="Rectangle 2"/>
          <p:cNvSpPr>
            <a:spLocks noGrp="1" noRot="1" noChangeAspect="1" noChangeArrowheads="1" noTextEdit="1"/>
          </p:cNvSpPr>
          <p:nvPr>
            <p:ph type="sldImg"/>
          </p:nvPr>
        </p:nvSpPr>
        <p:spPr>
          <a:xfrm>
            <a:off x="758825" y="717550"/>
            <a:ext cx="4979988" cy="3733800"/>
          </a:xfrm>
          <a:ln/>
        </p:spPr>
      </p:sp>
      <p:sp>
        <p:nvSpPr>
          <p:cNvPr id="21508" name="Rectangle 3"/>
          <p:cNvSpPr>
            <a:spLocks noGrp="1" noChangeArrowheads="1"/>
          </p:cNvSpPr>
          <p:nvPr>
            <p:ph type="body" idx="1"/>
          </p:nvPr>
        </p:nvSpPr>
        <p:spPr>
          <a:xfrm>
            <a:off x="679450" y="4818063"/>
            <a:ext cx="5438775" cy="4365625"/>
          </a:xfrm>
          <a:ln/>
        </p:spPr>
        <p:txBody>
          <a:bodyPr/>
          <a:lstStyle/>
          <a:p>
            <a:pPr marL="230188" indent="-230188" eaLnBrk="1" hangingPunct="1">
              <a:spcBef>
                <a:spcPct val="0"/>
              </a:spcBef>
            </a:pPr>
            <a:r>
              <a:rPr lang="hr-HR" sz="1800" u="sng" smtClean="0">
                <a:cs typeface="Arial" charset="0"/>
              </a:rPr>
              <a:t>Rokovi:</a:t>
            </a:r>
            <a:r>
              <a:rPr lang="hr-HR" sz="1800" smtClean="0">
                <a:cs typeface="Arial" charset="0"/>
              </a:rPr>
              <a:t> 3 roka godišnje (siječanj, travanj, rujan), online course katalog</a:t>
            </a:r>
          </a:p>
          <a:p>
            <a:pPr marL="230188" indent="-230188" eaLnBrk="1" hangingPunct="1">
              <a:spcBef>
                <a:spcPct val="0"/>
              </a:spcBef>
            </a:pPr>
            <a:r>
              <a:rPr lang="hr-HR" sz="1800" b="1" smtClean="0">
                <a:cs typeface="Arial" charset="0"/>
              </a:rPr>
              <a:t>Svrha In service stručnog osposobljavanja</a:t>
            </a:r>
            <a:r>
              <a:rPr lang="hr-HR" sz="1800" smtClean="0">
                <a:cs typeface="Arial" charset="0"/>
              </a:rPr>
              <a:t>, Poboljšanje kvalitete cjeloživotnog učenja, kroz praksu obučavatelja odraslih učenika i poboljšavanje obučavateljskih vještina</a:t>
            </a:r>
          </a:p>
          <a:p>
            <a:pPr marL="230188" indent="-230188" eaLnBrk="1" hangingPunct="1">
              <a:spcBef>
                <a:spcPct val="0"/>
              </a:spcBef>
            </a:pPr>
            <a:endParaRPr lang="hr-HR" sz="1800" smtClean="0">
              <a:ea typeface="ＭＳ Ｐゴシック" pitchFamily="116" charset="-128"/>
            </a:endParaRPr>
          </a:p>
          <a:p>
            <a:pPr marL="230188" indent="-230188" eaLnBrk="1" hangingPunct="1">
              <a:spcBef>
                <a:spcPct val="0"/>
              </a:spcBef>
            </a:pPr>
            <a:r>
              <a:rPr lang="hr-HR" sz="1800" smtClean="0">
                <a:ea typeface="ＭＳ Ｐゴシック" pitchFamily="116" charset="-128"/>
              </a:rPr>
              <a:t>IST-course-tamo naći tečaj za sebe, provjeriti sa organizatorom da li treba predprijava.</a:t>
            </a:r>
          </a:p>
          <a:p>
            <a:pPr marL="230188" indent="-230188">
              <a:lnSpc>
                <a:spcPct val="80000"/>
              </a:lnSpc>
              <a:spcBef>
                <a:spcPct val="0"/>
              </a:spcBef>
            </a:pPr>
            <a:endParaRPr lang="hr-HR" sz="1800" smtClean="0">
              <a:ea typeface="ＭＳ Ｐゴシック" pitchFamily="116" charset="-128"/>
            </a:endParaRPr>
          </a:p>
          <a:p>
            <a:pPr marL="230188" indent="-230188" eaLnBrk="1" hangingPunct="1">
              <a:spcBef>
                <a:spcPct val="0"/>
              </a:spcBef>
            </a:pPr>
            <a:endParaRPr lang="hr-HR" sz="180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pPr algn="r"/>
            <a:fld id="{8D0843DA-6E1D-40ED-BF22-E9D01A77E2D4}" type="slidenum">
              <a:rPr lang="hr-HR" sz="1200"/>
              <a:pPr algn="r"/>
              <a:t>5</a:t>
            </a:fld>
            <a:endParaRPr lang="hr-HR" sz="1200"/>
          </a:p>
        </p:txBody>
      </p:sp>
      <p:sp>
        <p:nvSpPr>
          <p:cNvPr id="50179" name="Slide Image Placeholder 1"/>
          <p:cNvSpPr>
            <a:spLocks noGrp="1" noRot="1" noChangeAspect="1" noTextEdit="1"/>
          </p:cNvSpPr>
          <p:nvPr>
            <p:ph type="sldImg"/>
          </p:nvPr>
        </p:nvSpPr>
        <p:spPr>
          <a:xfrm>
            <a:off x="915988" y="744538"/>
            <a:ext cx="4967287" cy="3724275"/>
          </a:xfrm>
          <a:ln/>
        </p:spPr>
      </p:sp>
      <p:sp>
        <p:nvSpPr>
          <p:cNvPr id="4" name="Slide Number Placeholder 3"/>
          <p:cNvSpPr txBox="1">
            <a:spLocks noGrp="1"/>
          </p:cNvSpPr>
          <p:nvPr/>
        </p:nvSpPr>
        <p:spPr>
          <a:xfrm>
            <a:off x="3849688" y="9429750"/>
            <a:ext cx="2946400" cy="496888"/>
          </a:xfrm>
          <a:prstGeom prst="rect">
            <a:avLst/>
          </a:prstGeom>
          <a:noFill/>
        </p:spPr>
        <p:txBody>
          <a:bodyPr lIns="92117" tIns="46058" rIns="92117" bIns="46058" anchor="b"/>
          <a:lstStyle/>
          <a:p>
            <a:pPr algn="r" fontAlgn="auto">
              <a:spcBef>
                <a:spcPts val="0"/>
              </a:spcBef>
              <a:spcAft>
                <a:spcPts val="0"/>
              </a:spcAft>
              <a:defRPr/>
            </a:pPr>
            <a:fld id="{5C3B9ADD-DD76-4E9D-8D5F-75573EAFBB96}" type="slidenum">
              <a:rPr lang="hr-HR" sz="1200">
                <a:latin typeface="+mn-lt"/>
                <a:cs typeface="+mn-cs"/>
              </a:rPr>
              <a:pPr algn="r" fontAlgn="auto">
                <a:spcBef>
                  <a:spcPts val="0"/>
                </a:spcBef>
                <a:spcAft>
                  <a:spcPts val="0"/>
                </a:spcAft>
                <a:defRPr/>
              </a:pPr>
              <a:t>5</a:t>
            </a:fld>
            <a:endParaRPr lang="hr-HR" sz="1200" dirty="0">
              <a:latin typeface="+mn-lt"/>
              <a:cs typeface="+mn-cs"/>
            </a:endParaRPr>
          </a:p>
        </p:txBody>
      </p:sp>
      <p:sp>
        <p:nvSpPr>
          <p:cNvPr id="50181" name="Notes Placeholder 5"/>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50182" name="Notes Placeholder 5"/>
          <p:cNvSpPr>
            <a:spLocks noGrp="1"/>
          </p:cNvSpPr>
          <p:nvPr>
            <p:ph type="body" idx="1"/>
          </p:nvPr>
        </p:nvSpPr>
        <p:spPr>
          <a:noFill/>
          <a:ln/>
        </p:spPr>
        <p:txBody>
          <a:bodyPr/>
          <a:lstStyle/>
          <a:p>
            <a:pPr>
              <a:spcBef>
                <a:spcPct val="0"/>
              </a:spcBef>
              <a:buFontTx/>
              <a:buChar char="•"/>
            </a:pPr>
            <a:r>
              <a:rPr lang="hr-HR" sz="1800" smtClean="0">
                <a:cs typeface="Arial" charset="0"/>
              </a:rPr>
              <a:t>Tema</a:t>
            </a:r>
          </a:p>
          <a:p>
            <a:pPr>
              <a:spcBef>
                <a:spcPct val="0"/>
              </a:spcBef>
              <a:buFontTx/>
              <a:buChar char="•"/>
            </a:pPr>
            <a:r>
              <a:rPr lang="hr-HR" sz="1800" smtClean="0">
                <a:cs typeface="Arial" charset="0"/>
              </a:rPr>
              <a:t>Datum</a:t>
            </a:r>
          </a:p>
          <a:p>
            <a:pPr>
              <a:spcBef>
                <a:spcPct val="0"/>
              </a:spcBef>
              <a:buFontTx/>
              <a:buChar char="•"/>
            </a:pPr>
            <a:r>
              <a:rPr lang="hr-HR" sz="1800" smtClean="0">
                <a:cs typeface="Arial" charset="0"/>
              </a:rPr>
              <a:t>Ciljana grupa polaznika</a:t>
            </a:r>
          </a:p>
          <a:p>
            <a:pPr>
              <a:spcBef>
                <a:spcPct val="0"/>
              </a:spcBef>
              <a:buFontTx/>
              <a:buChar char="•"/>
            </a:pPr>
            <a:endParaRPr lang="hr-HR" sz="1800"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fld id="{417EE2D7-85B2-40B6-8548-5546CFBA328A}" type="slidenum">
              <a:rPr lang="hr-HR" sz="1200"/>
              <a:pPr/>
              <a:t>6</a:t>
            </a:fld>
            <a:endParaRPr lang="hr-HR" sz="1200"/>
          </a:p>
        </p:txBody>
      </p:sp>
      <p:sp>
        <p:nvSpPr>
          <p:cNvPr id="51203"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ln/>
        </p:spPr>
        <p:txBody>
          <a:bodyPr/>
          <a:lstStyle/>
          <a:p>
            <a:pPr eaLnBrk="1" hangingPunct="1">
              <a:spcBef>
                <a:spcPct val="0"/>
              </a:spcBef>
            </a:pPr>
            <a:r>
              <a:rPr lang="hr-HR" sz="1800" smtClean="0">
                <a:cs typeface="Arial" charset="0"/>
              </a:rPr>
              <a:t>Prva natuknica -  one koji se misle vratiti ili se planiraju baviti...</a:t>
            </a:r>
          </a:p>
          <a:p>
            <a:pPr eaLnBrk="1" hangingPunct="1">
              <a:spcBef>
                <a:spcPct val="0"/>
              </a:spcBef>
            </a:pPr>
            <a:endParaRPr lang="hr-HR" sz="1800" smtClean="0">
              <a:cs typeface="Arial" charset="0"/>
            </a:endParaRPr>
          </a:p>
          <a:p>
            <a:pPr eaLnBrk="1" hangingPunct="1">
              <a:lnSpc>
                <a:spcPct val="150000"/>
              </a:lnSpc>
              <a:spcBef>
                <a:spcPct val="0"/>
              </a:spcBef>
              <a:spcAft>
                <a:spcPts val="600"/>
              </a:spcAft>
            </a:pPr>
            <a:r>
              <a:rPr lang="hr-HR" sz="1800" smtClean="0">
                <a:solidFill>
                  <a:srgbClr val="7F7F7F"/>
                </a:solidFill>
                <a:cs typeface="Arial" charset="0"/>
              </a:rPr>
              <a:t>Korak 1 - pronađite partnera </a:t>
            </a:r>
          </a:p>
          <a:p>
            <a:pPr eaLnBrk="1" hangingPunct="1">
              <a:lnSpc>
                <a:spcPct val="150000"/>
              </a:lnSpc>
              <a:spcBef>
                <a:spcPct val="0"/>
              </a:spcBef>
              <a:spcAft>
                <a:spcPts val="600"/>
              </a:spcAft>
            </a:pPr>
            <a:r>
              <a:rPr lang="hr-HR" sz="1800" smtClean="0">
                <a:solidFill>
                  <a:srgbClr val="7F7F7F"/>
                </a:solidFill>
                <a:cs typeface="Arial" charset="0"/>
              </a:rPr>
              <a:t>Korak 2 - dogovorite s njim svoju posjetu i program edukacije/promatranja</a:t>
            </a:r>
          </a:p>
          <a:p>
            <a:pPr eaLnBrk="1" hangingPunct="1">
              <a:lnSpc>
                <a:spcPct val="150000"/>
              </a:lnSpc>
              <a:spcBef>
                <a:spcPct val="0"/>
              </a:spcBef>
              <a:spcAft>
                <a:spcPts val="600"/>
              </a:spcAft>
            </a:pPr>
            <a:r>
              <a:rPr lang="hr-HR" sz="1800" smtClean="0">
                <a:solidFill>
                  <a:srgbClr val="7F7F7F"/>
                </a:solidFill>
                <a:cs typeface="Arial" charset="0"/>
              </a:rPr>
              <a:t>Korak 3 - prijavite se nama najkasnije 45 dana prije predviđenog odlaska</a:t>
            </a:r>
          </a:p>
          <a:p>
            <a:pPr>
              <a:spcBef>
                <a:spcPct val="0"/>
              </a:spcBef>
            </a:pPr>
            <a:endParaRPr lang="hr-HR" sz="1800" smtClean="0">
              <a:ea typeface="ＭＳ Ｐゴシック" pitchFamily="116" charset="-128"/>
            </a:endParaRPr>
          </a:p>
          <a:p>
            <a:pPr>
              <a:spcBef>
                <a:spcPct val="0"/>
              </a:spcBef>
            </a:pPr>
            <a:r>
              <a:rPr lang="hr-HR" sz="1800" smtClean="0">
                <a:ea typeface="ＭＳ Ｐゴシック" pitchFamily="116" charset="-128"/>
              </a:rPr>
              <a:t>Prioritet kraći projekti u trajanju do 1 tjedna.</a:t>
            </a:r>
          </a:p>
          <a:p>
            <a:pPr>
              <a:spcBef>
                <a:spcPct val="0"/>
              </a:spcBef>
            </a:pPr>
            <a:r>
              <a:rPr lang="hr-HR" sz="1800" smtClean="0">
                <a:ea typeface="ＭＳ Ｐゴシック" pitchFamily="116" charset="-128"/>
              </a:rPr>
              <a:t>Uvijek je pravilo da se mora ići u državu članicubuduci da nije riječ o aktivnosti na kojoj sudjeluje više država onda se ne odobrava</a:t>
            </a:r>
          </a:p>
        </p:txBody>
      </p:sp>
      <p:sp>
        <p:nvSpPr>
          <p:cNvPr id="15364" name="Slide Number Placeholder 3"/>
          <p:cNvSpPr txBox="1">
            <a:spLocks noGrp="1"/>
          </p:cNvSpPr>
          <p:nvPr/>
        </p:nvSpPr>
        <p:spPr bwMode="auto">
          <a:xfrm>
            <a:off x="3849688" y="9429750"/>
            <a:ext cx="2946400" cy="496888"/>
          </a:xfrm>
          <a:prstGeom prst="rect">
            <a:avLst/>
          </a:prstGeom>
          <a:noFill/>
          <a:ln>
            <a:miter lim="800000"/>
            <a:headEnd/>
            <a:tailEnd/>
          </a:ln>
        </p:spPr>
        <p:txBody>
          <a:bodyPr lIns="92117" tIns="46058" rIns="92117" bIns="46058" anchor="b"/>
          <a:lstStyle/>
          <a:p>
            <a:pPr>
              <a:defRPr/>
            </a:pPr>
            <a:fld id="{A2736F50-DB6B-415D-86F0-3CB8AE4F807F}" type="slidenum">
              <a:rPr lang="hr-HR" sz="1200">
                <a:latin typeface="+mn-lt"/>
                <a:cs typeface="+mn-cs"/>
              </a:rPr>
              <a:pPr>
                <a:defRPr/>
              </a:pPr>
              <a:t>6</a:t>
            </a:fld>
            <a:endParaRPr lang="hr-HR" sz="1200" dirty="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889125" y="744538"/>
            <a:ext cx="3019425" cy="2265362"/>
          </a:xfrm>
          <a:ln/>
        </p:spPr>
      </p:sp>
      <p:sp>
        <p:nvSpPr>
          <p:cNvPr id="52227" name="Notes Placeholder 2"/>
          <p:cNvSpPr>
            <a:spLocks noGrp="1"/>
          </p:cNvSpPr>
          <p:nvPr>
            <p:ph type="body" idx="1"/>
          </p:nvPr>
        </p:nvSpPr>
        <p:spPr>
          <a:xfrm>
            <a:off x="830263" y="3009900"/>
            <a:ext cx="5067300" cy="6646863"/>
          </a:xfrm>
          <a:noFill/>
          <a:ln/>
        </p:spPr>
        <p:txBody>
          <a:bodyPr/>
          <a:lstStyle/>
          <a:p>
            <a:pPr>
              <a:lnSpc>
                <a:spcPct val="80000"/>
              </a:lnSpc>
              <a:spcBef>
                <a:spcPct val="0"/>
              </a:spcBef>
            </a:pPr>
            <a:r>
              <a:rPr lang="hr-HR" sz="1000" b="1" smtClean="0">
                <a:ea typeface="ＭＳ Ｐゴシック" pitchFamily="116" charset="-128"/>
              </a:rPr>
              <a:t>Flat rate način financiranja, Izračunati: iznos za dane koji su provedeni na aktivnosti u inozemstvu izdan od Agencije (kontakt seminar)</a:t>
            </a:r>
          </a:p>
          <a:p>
            <a:pPr>
              <a:lnSpc>
                <a:spcPct val="80000"/>
              </a:lnSpc>
              <a:spcBef>
                <a:spcPct val="0"/>
              </a:spcBef>
            </a:pPr>
            <a:r>
              <a:rPr lang="hr-HR" sz="1000" b="1" smtClean="0">
                <a:ea typeface="ＭＳ Ｐゴシック" pitchFamily="116" charset="-128"/>
              </a:rPr>
              <a:t>Dokazi: treba dokazati stvarnost sudjelovanja na aktivnosti predočavanjem dokaza o broju dana provedenih na aktivnosti </a:t>
            </a:r>
          </a:p>
          <a:p>
            <a:pPr>
              <a:lnSpc>
                <a:spcPct val="80000"/>
              </a:lnSpc>
              <a:spcBef>
                <a:spcPct val="0"/>
              </a:spcBef>
            </a:pPr>
            <a:endParaRPr lang="hr-HR" sz="1000" b="1" smtClean="0">
              <a:ea typeface="ＭＳ Ｐゴシック" pitchFamily="116" charset="-128"/>
            </a:endParaRPr>
          </a:p>
          <a:p>
            <a:pPr>
              <a:lnSpc>
                <a:spcPct val="80000"/>
              </a:lnSpc>
              <a:spcBef>
                <a:spcPct val="0"/>
              </a:spcBef>
            </a:pPr>
            <a:r>
              <a:rPr lang="hr-HR" sz="1000" b="1" smtClean="0">
                <a:ea typeface="ＭＳ Ｐゴシック" pitchFamily="116" charset="-128"/>
              </a:rPr>
              <a:t>Jedinična skala troškova, dnevni troškovi pokrivaju se prema državi i trajanju aktivnosti </a:t>
            </a:r>
          </a:p>
          <a:p>
            <a:pPr>
              <a:lnSpc>
                <a:spcPct val="80000"/>
              </a:lnSpc>
              <a:spcBef>
                <a:spcPct val="0"/>
              </a:spcBef>
            </a:pPr>
            <a:endParaRPr lang="hr-HR" sz="1000" b="1" smtClean="0">
              <a:ea typeface="ＭＳ Ｐゴシック" pitchFamily="116" charset="-128"/>
            </a:endParaRPr>
          </a:p>
          <a:p>
            <a:pPr>
              <a:lnSpc>
                <a:spcPct val="80000"/>
              </a:lnSpc>
              <a:spcBef>
                <a:spcPct val="0"/>
              </a:spcBef>
            </a:pPr>
            <a:r>
              <a:rPr lang="hr-HR" sz="1000" b="1" smtClean="0">
                <a:ea typeface="ＭＳ Ｐゴシック" pitchFamily="116" charset="-128"/>
              </a:rPr>
              <a:t>Financiranje na temelju stvarnih troškova, Izračunati: stvarna potrošnja, poštujući maksimalni iznos</a:t>
            </a:r>
          </a:p>
          <a:p>
            <a:pPr>
              <a:lnSpc>
                <a:spcPct val="80000"/>
              </a:lnSpc>
              <a:spcBef>
                <a:spcPct val="0"/>
              </a:spcBef>
            </a:pPr>
            <a:r>
              <a:rPr lang="hr-HR" sz="1000" b="1" smtClean="0">
                <a:ea typeface="ＭＳ Ｐゴシック" pitchFamily="116" charset="-128"/>
              </a:rPr>
              <a:t>Dokazi: treba dokazati trošak predočavanjem računa</a:t>
            </a:r>
          </a:p>
          <a:p>
            <a:pPr>
              <a:lnSpc>
                <a:spcPct val="80000"/>
              </a:lnSpc>
              <a:spcBef>
                <a:spcPct val="0"/>
              </a:spcBef>
            </a:pPr>
            <a:r>
              <a:rPr lang="hr-HR" sz="1000" smtClean="0">
                <a:ea typeface="ＭＳ Ｐゴシック" pitchFamily="116" charset="-128"/>
              </a:rPr>
              <a:t>Putni troškovi</a:t>
            </a:r>
            <a:r>
              <a:rPr lang="hr-HR" sz="1000" i="1" smtClean="0">
                <a:ea typeface="ＭＳ Ｐゴシック" pitchFamily="116" charset="-128"/>
              </a:rPr>
              <a:t> </a:t>
            </a:r>
            <a:r>
              <a:rPr lang="hr-HR" sz="1000" smtClean="0">
                <a:ea typeface="ＭＳ Ｐゴシック" pitchFamily="116" charset="-128"/>
              </a:rPr>
              <a:t>definiraju se kao troškovi putovanja iz Hrvatske do odredišta pripremnog posjeta u inozemstvu i natrag uključujući i moguće troškove za izdavanje vize. Ovi troškovi ne uključuju troškove lokalnog prijevoza od i do smještaja, od i do zračne luke ili autobusnog kolodvora (npr. autobus do aerodroma) te troškove lokalnog prijevoza od i do lokacije održavanja pripremnog posjeta. Sav lokalni prijevoz pokriva se iz sredstava za troškove života. </a:t>
            </a:r>
          </a:p>
          <a:p>
            <a:pPr>
              <a:lnSpc>
                <a:spcPct val="80000"/>
              </a:lnSpc>
              <a:spcBef>
                <a:spcPct val="0"/>
              </a:spcBef>
            </a:pPr>
            <a:r>
              <a:rPr lang="hr-HR" sz="1000" smtClean="0">
                <a:ea typeface="ＭＳ Ｐゴシック" pitchFamily="116" charset="-128"/>
              </a:rPr>
              <a:t>Putni troškovi se računaju na osnovi stvarnih troškova do maksimalnog iznosa od 300 Eura.</a:t>
            </a:r>
          </a:p>
          <a:p>
            <a:pPr>
              <a:lnSpc>
                <a:spcPct val="80000"/>
              </a:lnSpc>
              <a:spcBef>
                <a:spcPct val="0"/>
              </a:spcBef>
            </a:pPr>
            <a:r>
              <a:rPr lang="hr-HR" sz="1000" smtClean="0">
                <a:ea typeface="ＭＳ Ｐゴシック" pitchFamily="116" charset="-128"/>
              </a:rPr>
              <a:t>Stvarna svota sredstava kojih očekujete da ćete potrošiti nastaje na temelju Vašeg izračuna. Potrebno je sačuvati sve dokaze troškova vezanih za putne troškove zbog izvješćivanja ili revizije (vidi poglavlje 11).</a:t>
            </a:r>
          </a:p>
          <a:p>
            <a:pPr>
              <a:lnSpc>
                <a:spcPct val="80000"/>
              </a:lnSpc>
              <a:spcBef>
                <a:spcPct val="0"/>
              </a:spcBef>
            </a:pPr>
            <a:r>
              <a:rPr lang="hr-HR" sz="1000" smtClean="0">
                <a:ea typeface="ＭＳ Ｐゴシック" pitchFamily="116" charset="-128"/>
              </a:rPr>
              <a:t>Sudionici su dužni koristiti najpovoljniju vrstu prijevoznog sredstva, a to je najčešće neka vrsta javnog prijevoza. Kod procjene troškova zrakoplovne karte uzmite u obzir da je cijena viša što kasnije kupite kartu. Financijska potpora – grant ne može se dodijeliti za pokrivanje putnih troškova unutar matične države osim ako su oni nužni sastavni dio putovanja u stranu državu. </a:t>
            </a:r>
          </a:p>
          <a:p>
            <a:pPr>
              <a:lnSpc>
                <a:spcPct val="80000"/>
              </a:lnSpc>
              <a:spcBef>
                <a:spcPct val="0"/>
              </a:spcBef>
            </a:pPr>
            <a:r>
              <a:rPr lang="hr-HR" sz="1000" smtClean="0">
                <a:ea typeface="ＭＳ Ｐゴシック" pitchFamily="116" charset="-128"/>
              </a:rPr>
              <a:t>Troškovi za unajmljeni automobil ne smiju biti previsoki u usporedbi s ostalim prijevoznim sredstvima (npr. javni prijevoz). Za unajmljene automobile novac se isplaćuje neovisno o broju osoba koje su putovale u istom vozilu. </a:t>
            </a:r>
          </a:p>
          <a:p>
            <a:pPr>
              <a:lnSpc>
                <a:spcPct val="80000"/>
              </a:lnSpc>
              <a:spcBef>
                <a:spcPct val="0"/>
              </a:spcBef>
            </a:pPr>
            <a:r>
              <a:rPr lang="hr-HR" sz="1000" smtClean="0">
                <a:ea typeface="ＭＳ Ｐゴシック" pitchFamily="116" charset="-128"/>
              </a:rPr>
              <a:t>Potrebno je priložiti dokaz da je automobil najpovoljnije sredstvo prijevoza.</a:t>
            </a:r>
          </a:p>
          <a:p>
            <a:pPr>
              <a:lnSpc>
                <a:spcPct val="80000"/>
              </a:lnSpc>
              <a:spcBef>
                <a:spcPct val="0"/>
              </a:spcBef>
            </a:pPr>
            <a:r>
              <a:rPr lang="hr-HR" sz="1000" smtClean="0">
                <a:ea typeface="ＭＳ Ｐゴシック" pitchFamily="116" charset="-128"/>
              </a:rPr>
              <a:t>Za korištenje osobnog/službenog vozila, troškovi će se refundirati na sljedeći način (koji god je povoljniji)</a:t>
            </a:r>
          </a:p>
          <a:p>
            <a:pPr>
              <a:lnSpc>
                <a:spcPct val="80000"/>
              </a:lnSpc>
              <a:spcBef>
                <a:spcPct val="0"/>
              </a:spcBef>
            </a:pPr>
            <a:r>
              <a:rPr lang="hr-HR" sz="1000" smtClean="0">
                <a:ea typeface="ＭＳ Ｐゴシック" pitchFamily="116" charset="-128"/>
              </a:rPr>
              <a:t>-	ili po kilometru do najviše 0,22 eura,</a:t>
            </a:r>
          </a:p>
          <a:p>
            <a:pPr>
              <a:lnSpc>
                <a:spcPct val="80000"/>
              </a:lnSpc>
              <a:spcBef>
                <a:spcPct val="0"/>
              </a:spcBef>
            </a:pPr>
            <a:r>
              <a:rPr lang="hr-HR" sz="1000" smtClean="0">
                <a:ea typeface="ＭＳ Ｐゴシック" pitchFamily="116" charset="-128"/>
              </a:rPr>
              <a:t>-	ili po cijeni vlaka, autobusa ili avionske karte (samo jedna karta bit će isplaćena neovisno o broju ljudi koji putuju u istom vozilu).</a:t>
            </a:r>
            <a:endParaRPr lang="en-US" sz="1000" smtClean="0">
              <a:ea typeface="ＭＳ Ｐゴシック" pitchFamily="116" charset="-128"/>
            </a:endParaRPr>
          </a:p>
          <a:p>
            <a:pPr>
              <a:lnSpc>
                <a:spcPct val="80000"/>
              </a:lnSpc>
              <a:spcBef>
                <a:spcPct val="0"/>
              </a:spcBef>
            </a:pPr>
            <a:r>
              <a:rPr lang="hr-HR" sz="1000" smtClean="0">
                <a:ea typeface="ＭＳ Ｐゴシック" pitchFamily="116" charset="-128"/>
              </a:rPr>
              <a:t>Postoji mogućnost pokrivanja troškova jezične prirpeme. Jezična priprema može se odnositi npr. na samoučenje ili pohađanje tečaja jezika u Republici Hrvatskoj. U tom slučaju taj podatak navedite u prijavnom obrascu. Agencija određuje iznos podrške za jezičnupripremu koja u Republici Hrvatskoj iznosi do najviše 200 eura po sudioniku u obliku paušalnog iznosa tzv. „</a:t>
            </a:r>
            <a:r>
              <a:rPr lang="hr-HR" sz="1000" i="1" smtClean="0">
                <a:ea typeface="ＭＳ Ｐゴシック" pitchFamily="116" charset="-128"/>
              </a:rPr>
              <a:t>lump-sum</a:t>
            </a:r>
            <a:r>
              <a:rPr lang="hr-HR" sz="1000" smtClean="0">
                <a:ea typeface="ＭＳ Ｐゴシック" pitchFamily="116" charset="-128"/>
              </a:rPr>
              <a:t>“. Pokrivanja troškova jezične pripreme nije moguće ako namjeravate sudjelovati u tečaju jezika u inozemstvu (tzv. </a:t>
            </a:r>
            <a:r>
              <a:rPr lang="hr-HR" sz="1000" i="1" smtClean="0">
                <a:ea typeface="ＭＳ Ｐゴシック" pitchFamily="116" charset="-128"/>
              </a:rPr>
              <a:t>pure language courses</a:t>
            </a:r>
            <a:r>
              <a:rPr lang="hr-HR" sz="1000" smtClean="0">
                <a:ea typeface="ＭＳ Ｐゴシック" pitchFamily="116" charset="-128"/>
              </a:rPr>
              <a:t>).</a:t>
            </a:r>
          </a:p>
          <a:p>
            <a:pPr>
              <a:lnSpc>
                <a:spcPct val="80000"/>
              </a:lnSpc>
              <a:spcBef>
                <a:spcPct val="0"/>
              </a:spcBef>
            </a:pPr>
            <a:r>
              <a:rPr lang="hr-HR" sz="1000" smtClean="0">
                <a:ea typeface="ＭＳ Ｐゴシック" pitchFamily="116" charset="-128"/>
              </a:rPr>
              <a:t/>
            </a:r>
            <a:br>
              <a:rPr lang="hr-HR" sz="1000" smtClean="0">
                <a:ea typeface="ＭＳ Ｐゴシック" pitchFamily="116" charset="-128"/>
              </a:rPr>
            </a:br>
            <a:endParaRPr lang="hr-HR" sz="1000" smtClean="0">
              <a:ea typeface="ＭＳ Ｐゴシック" pitchFamily="116" charset="-128"/>
            </a:endParaRPr>
          </a:p>
        </p:txBody>
      </p:sp>
      <p:sp>
        <p:nvSpPr>
          <p:cNvPr id="59396" name="Slide Number Placeholder 3"/>
          <p:cNvSpPr>
            <a:spLocks noGrp="1"/>
          </p:cNvSpPr>
          <p:nvPr>
            <p:ph type="sldNum" sz="quarter" idx="5"/>
          </p:nvPr>
        </p:nvSpPr>
        <p:spPr/>
        <p:txBody>
          <a:bodyPr/>
          <a:lstStyle/>
          <a:p>
            <a:pPr>
              <a:defRPr/>
            </a:pPr>
            <a:fld id="{41EBEA1A-AF6A-414A-A5FA-FC4CD468FE06}" type="slidenum">
              <a:rPr lang="en-US" smtClean="0">
                <a:ea typeface="ＭＳ Ｐゴシック" pitchFamily="116" charset="-128"/>
              </a:rPr>
              <a:pPr>
                <a:defRPr/>
              </a:pPr>
              <a:t>8</a:t>
            </a:fld>
            <a:endParaRPr lang="en-US" smtClean="0">
              <a:ea typeface="ＭＳ Ｐゴシック" pitchFamily="11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15988" y="744538"/>
            <a:ext cx="4967287" cy="3724275"/>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pPr algn="r"/>
            <a:fld id="{212CD066-7828-44D9-ADAA-E931D6F60A32}" type="slidenum">
              <a:rPr lang="hr-HR" sz="1200">
                <a:latin typeface="Calibri" pitchFamily="34" charset="0"/>
              </a:rPr>
              <a:pPr algn="r"/>
              <a:t>10</a:t>
            </a:fld>
            <a:endParaRPr lang="hr-HR" sz="1200">
              <a:latin typeface="Calibri"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spcBef>
                <a:spcPct val="0"/>
              </a:spcBef>
            </a:pPr>
            <a:r>
              <a:rPr lang="hr-HR" sz="1800" b="1" smtClean="0">
                <a:ea typeface="ＭＳ Ｐゴシック" pitchFamily="116" charset="-128"/>
              </a:rPr>
              <a:t>Partnerstvo - aktivnost namijenjena svim institucijama povezanima sa obrazovanjem odraslih. Provoditi će se u kasnijem periodu.</a:t>
            </a:r>
          </a:p>
          <a:p>
            <a:pPr eaLnBrk="1" hangingPunct="1">
              <a:spcBef>
                <a:spcPct val="0"/>
              </a:spcBef>
            </a:pPr>
            <a:r>
              <a:rPr lang="hr-HR" sz="1800" smtClean="0">
                <a:ea typeface="ＭＳ Ｐゴシック" pitchFamily="116" charset="-128"/>
              </a:rPr>
              <a:t>Suradnja manjih razmjera između ustanova za obrazovanje odraslih (min. 3 zemlje) s ciljem razvijanja samopouzdanja i motivacije odraslih učenika, komunikacijskih sposobnosti, međukulturalnog dijaloga i aktivnog korištenja stranih jezika.</a:t>
            </a:r>
          </a:p>
          <a:p>
            <a:pPr eaLnBrk="1" hangingPunct="1">
              <a:spcBef>
                <a:spcPct val="0"/>
              </a:spcBef>
            </a:pPr>
            <a:r>
              <a:rPr lang="hr-HR" sz="1800" b="1" smtClean="0">
                <a:ea typeface="ＭＳ Ｐゴシック" pitchFamily="116" charset="-128"/>
              </a:rPr>
              <a:t>Provodi se kroz lokalne aktivnosti: jezične pripreme, istraživanja za projekte, razvijanje materijala, razvijanje zadataka, lokalni sastanci i inozemne aktivnosti: seminari, partnerski sastanci.</a:t>
            </a:r>
          </a:p>
          <a:p>
            <a:pPr eaLnBrk="1" hangingPunct="1">
              <a:spcBef>
                <a:spcPct val="0"/>
              </a:spcBef>
            </a:pPr>
            <a:endParaRPr lang="hr-HR" sz="1800" smtClean="0">
              <a:ea typeface="ＭＳ Ｐゴシック" pitchFamily="116" charset="-128"/>
            </a:endParaRPr>
          </a:p>
          <a:p>
            <a:pPr eaLnBrk="1" hangingPunct="1">
              <a:spcBef>
                <a:spcPct val="0"/>
              </a:spcBef>
            </a:pPr>
            <a:r>
              <a:rPr lang="hr-HR" sz="1800" smtClean="0">
                <a:ea typeface="ＭＳ Ｐゴシック" pitchFamily="116" charset="-128"/>
              </a:rPr>
              <a:t>Mobilnosti:  4 mobilnsoti 9.500 Eura, 8 mobilnsoti 13.000 Eura, 12 mobilnosti 16.500 Eura, 24 mobilnosti 25.000 Eura.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ampeu PP_zaglavlje.jpg"/>
          <p:cNvPicPr>
            <a:picLocks noChangeAspect="1"/>
          </p:cNvPicPr>
          <p:nvPr userDrawn="1"/>
        </p:nvPicPr>
        <p:blipFill>
          <a:blip r:embed="rId2"/>
          <a:srcRect/>
          <a:stretch>
            <a:fillRect/>
          </a:stretch>
        </p:blipFill>
        <p:spPr bwMode="auto">
          <a:xfrm>
            <a:off x="190500" y="188913"/>
            <a:ext cx="8763000" cy="920750"/>
          </a:xfrm>
          <a:prstGeom prst="rect">
            <a:avLst/>
          </a:prstGeom>
          <a:noFill/>
          <a:ln w="9525">
            <a:noFill/>
            <a:miter lim="800000"/>
            <a:headEnd/>
            <a:tailEnd/>
          </a:ln>
        </p:spPr>
      </p:pic>
      <p:pic>
        <p:nvPicPr>
          <p:cNvPr id="5" name="Picture 9" descr="ampeu PP_logotipi pr.jpg"/>
          <p:cNvPicPr>
            <a:picLocks noChangeAspect="1"/>
          </p:cNvPicPr>
          <p:nvPr userDrawn="1"/>
        </p:nvPicPr>
        <p:blipFill>
          <a:blip r:embed="rId3"/>
          <a:srcRect/>
          <a:stretch>
            <a:fillRect/>
          </a:stretch>
        </p:blipFill>
        <p:spPr bwMode="auto">
          <a:xfrm>
            <a:off x="107950" y="6237288"/>
            <a:ext cx="4235450" cy="490537"/>
          </a:xfrm>
          <a:prstGeom prst="rect">
            <a:avLst/>
          </a:prstGeom>
          <a:noFill/>
          <a:ln w="9525">
            <a:noFill/>
            <a:miter lim="800000"/>
            <a:headEnd/>
            <a:tailEnd/>
          </a:ln>
        </p:spPr>
      </p:pic>
      <p:pic>
        <p:nvPicPr>
          <p:cNvPr id="6" name="Picture 4" descr="C:\Users\abozicev\Desktop\logo2.jpg"/>
          <p:cNvPicPr>
            <a:picLocks noChangeAspect="1" noChangeArrowheads="1"/>
          </p:cNvPicPr>
          <p:nvPr userDrawn="1"/>
        </p:nvPicPr>
        <p:blipFill>
          <a:blip r:embed="rId4">
            <a:lum bright="68000" contrast="-70000"/>
          </a:blip>
          <a:srcRect/>
          <a:stretch>
            <a:fillRect/>
          </a:stretch>
        </p:blipFill>
        <p:spPr bwMode="auto">
          <a:xfrm>
            <a:off x="0" y="1143000"/>
            <a:ext cx="9144000" cy="4999038"/>
          </a:xfrm>
          <a:prstGeom prst="rect">
            <a:avLst/>
          </a:prstGeom>
          <a:noFill/>
          <a:ln w="9525">
            <a:noFill/>
            <a:miter lim="800000"/>
            <a:headEnd/>
            <a:tailEnd/>
          </a:ln>
        </p:spPr>
      </p:pic>
      <p:pic>
        <p:nvPicPr>
          <p:cNvPr id="7" name="Picture 4" descr="C:\Users\abozicev\Desktop\logo2.jpg"/>
          <p:cNvPicPr>
            <a:picLocks noChangeAspect="1" noChangeArrowheads="1"/>
          </p:cNvPicPr>
          <p:nvPr userDrawn="1"/>
        </p:nvPicPr>
        <p:blipFill>
          <a:blip r:embed="rId4">
            <a:lum bright="68000" contrast="-70000"/>
          </a:blip>
          <a:srcRect/>
          <a:stretch>
            <a:fillRect/>
          </a:stretch>
        </p:blipFill>
        <p:spPr bwMode="auto">
          <a:xfrm>
            <a:off x="0" y="-25400"/>
            <a:ext cx="9144000" cy="6142038"/>
          </a:xfrm>
          <a:prstGeom prst="rect">
            <a:avLst/>
          </a:prstGeom>
          <a:noFill/>
          <a:ln w="9525">
            <a:noFill/>
            <a:miter lim="800000"/>
            <a:headEnd/>
            <a:tailEnd/>
          </a:ln>
        </p:spPr>
      </p:pic>
      <p:pic>
        <p:nvPicPr>
          <p:cNvPr id="10" name="Picture 2" descr="\\SRVZG03\mobilnost\7. Communication\7.8. Logos\AMPEU\Logo\ampeu_logo_hor_hr.jpg"/>
          <p:cNvPicPr>
            <a:picLocks noChangeAspect="1" noChangeArrowheads="1"/>
          </p:cNvPicPr>
          <p:nvPr userDrawn="1"/>
        </p:nvPicPr>
        <p:blipFill>
          <a:blip r:embed="rId5"/>
          <a:srcRect/>
          <a:stretch>
            <a:fillRect/>
          </a:stretch>
        </p:blipFill>
        <p:spPr bwMode="auto">
          <a:xfrm>
            <a:off x="7164388" y="6065838"/>
            <a:ext cx="1714500" cy="676275"/>
          </a:xfrm>
          <a:prstGeom prst="rect">
            <a:avLst/>
          </a:prstGeom>
          <a:noFill/>
          <a:ln w="9525">
            <a:noFill/>
            <a:miter lim="800000"/>
            <a:headEnd/>
            <a:tailEnd/>
          </a:ln>
        </p:spPr>
      </p:pic>
      <p:sp>
        <p:nvSpPr>
          <p:cNvPr id="8" name="Title 6"/>
          <p:cNvSpPr>
            <a:spLocks noGrp="1"/>
          </p:cNvSpPr>
          <p:nvPr>
            <p:ph type="ctrTitle"/>
          </p:nvPr>
        </p:nvSpPr>
        <p:spPr>
          <a:xfrm>
            <a:off x="1187624" y="428604"/>
            <a:ext cx="6840760" cy="1785950"/>
          </a:xfrm>
        </p:spPr>
        <p:txBody>
          <a:bodyPr/>
          <a:lstStyle>
            <a:lvl1pPr algn="ctr">
              <a:defRPr>
                <a:solidFill>
                  <a:srgbClr val="2FB1CC"/>
                </a:solidFill>
                <a:latin typeface="+mj-lt"/>
              </a:defRPr>
            </a:lvl1pPr>
          </a:lstStyle>
          <a:p>
            <a:r>
              <a:rPr lang="en-US" dirty="0" smtClean="0"/>
              <a:t>Click to edit Master title style</a:t>
            </a:r>
            <a:endParaRPr lang="hr-HR" dirty="0"/>
          </a:p>
        </p:txBody>
      </p:sp>
      <p:sp>
        <p:nvSpPr>
          <p:cNvPr id="9" name="Subtitle 7"/>
          <p:cNvSpPr>
            <a:spLocks noGrp="1"/>
          </p:cNvSpPr>
          <p:nvPr>
            <p:ph type="subTitle" idx="1"/>
          </p:nvPr>
        </p:nvSpPr>
        <p:spPr>
          <a:xfrm>
            <a:off x="1371600" y="3886200"/>
            <a:ext cx="6400800" cy="1752600"/>
          </a:xfrm>
        </p:spPr>
        <p:txBody>
          <a:bodyPr>
            <a:normAutofit fontScale="85000" lnSpcReduction="20000"/>
          </a:bodyPr>
          <a:lstStyle>
            <a:lvl1pPr algn="ctr">
              <a:buNone/>
              <a:defRPr>
                <a:solidFill>
                  <a:srgbClr val="7F7F7F"/>
                </a:solidFill>
                <a:latin typeface="+mj-lt"/>
              </a:defRPr>
            </a:lvl1pPr>
          </a:lstStyle>
          <a:p>
            <a:r>
              <a:rPr lang="hr-HR" dirty="0" smtClean="0"/>
              <a:t>Savjetodavni sastanak</a:t>
            </a:r>
            <a:endParaRPr lang="pl-PL" dirty="0" smtClean="0"/>
          </a:p>
          <a:p>
            <a:endParaRPr lang="pl-PL" dirty="0" smtClean="0"/>
          </a:p>
          <a:p>
            <a:r>
              <a:rPr lang="hr-HR" dirty="0" smtClean="0"/>
              <a:t>11. studeni 2010 .godine</a:t>
            </a:r>
          </a:p>
          <a:p>
            <a:r>
              <a:rPr lang="hr-HR" dirty="0" smtClean="0"/>
              <a:t>Zagreb, hotel Westin</a:t>
            </a:r>
            <a:endParaRPr lang="hr-H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ampeu PP_zaglavlje.jpg"/>
          <p:cNvPicPr>
            <a:picLocks noChangeAspect="1"/>
          </p:cNvPicPr>
          <p:nvPr userDrawn="1"/>
        </p:nvPicPr>
        <p:blipFill>
          <a:blip r:embed="rId2"/>
          <a:srcRect/>
          <a:stretch>
            <a:fillRect/>
          </a:stretch>
        </p:blipFill>
        <p:spPr bwMode="auto">
          <a:xfrm>
            <a:off x="190500" y="188913"/>
            <a:ext cx="8763000" cy="920750"/>
          </a:xfrm>
          <a:prstGeom prst="rect">
            <a:avLst/>
          </a:prstGeom>
          <a:noFill/>
          <a:ln w="9525">
            <a:noFill/>
            <a:miter lim="800000"/>
            <a:headEnd/>
            <a:tailEnd/>
          </a:ln>
        </p:spPr>
      </p:pic>
      <p:pic>
        <p:nvPicPr>
          <p:cNvPr id="5" name="Picture 9" descr="ampeu PP_logotipi pr.jpg"/>
          <p:cNvPicPr>
            <a:picLocks noChangeAspect="1"/>
          </p:cNvPicPr>
          <p:nvPr userDrawn="1"/>
        </p:nvPicPr>
        <p:blipFill>
          <a:blip r:embed="rId3"/>
          <a:srcRect/>
          <a:stretch>
            <a:fillRect/>
          </a:stretch>
        </p:blipFill>
        <p:spPr bwMode="auto">
          <a:xfrm>
            <a:off x="107950" y="6237288"/>
            <a:ext cx="4235450" cy="490537"/>
          </a:xfrm>
          <a:prstGeom prst="rect">
            <a:avLst/>
          </a:prstGeom>
          <a:noFill/>
          <a:ln w="9525">
            <a:noFill/>
            <a:miter lim="800000"/>
            <a:headEnd/>
            <a:tailEnd/>
          </a:ln>
        </p:spPr>
      </p:pic>
      <p:pic>
        <p:nvPicPr>
          <p:cNvPr id="6" name="Picture 4" descr="C:\Users\abozicev\Desktop\logo2.jpg"/>
          <p:cNvPicPr>
            <a:picLocks noChangeAspect="1" noChangeArrowheads="1"/>
          </p:cNvPicPr>
          <p:nvPr userDrawn="1"/>
        </p:nvPicPr>
        <p:blipFill>
          <a:blip r:embed="rId4">
            <a:lum bright="68000" contrast="-70000"/>
          </a:blip>
          <a:srcRect/>
          <a:stretch>
            <a:fillRect/>
          </a:stretch>
        </p:blipFill>
        <p:spPr bwMode="auto">
          <a:xfrm>
            <a:off x="0" y="1143000"/>
            <a:ext cx="9144000" cy="4999038"/>
          </a:xfrm>
          <a:prstGeom prst="rect">
            <a:avLst/>
          </a:prstGeom>
          <a:noFill/>
          <a:ln w="9525">
            <a:noFill/>
            <a:miter lim="800000"/>
            <a:headEnd/>
            <a:tailEnd/>
          </a:ln>
        </p:spPr>
      </p:pic>
      <p:pic>
        <p:nvPicPr>
          <p:cNvPr id="7" name="Picture 4" descr="C:\Users\abozicev\Desktop\logo2.jpg"/>
          <p:cNvPicPr>
            <a:picLocks noChangeAspect="1" noChangeArrowheads="1"/>
          </p:cNvPicPr>
          <p:nvPr userDrawn="1"/>
        </p:nvPicPr>
        <p:blipFill>
          <a:blip r:embed="rId4">
            <a:lum bright="68000" contrast="-70000"/>
          </a:blip>
          <a:srcRect/>
          <a:stretch>
            <a:fillRect/>
          </a:stretch>
        </p:blipFill>
        <p:spPr bwMode="auto">
          <a:xfrm>
            <a:off x="0" y="1143000"/>
            <a:ext cx="9144000" cy="4999038"/>
          </a:xfrm>
          <a:prstGeom prst="rect">
            <a:avLst/>
          </a:prstGeom>
          <a:noFill/>
          <a:ln w="9525">
            <a:noFill/>
            <a:miter lim="800000"/>
            <a:headEnd/>
            <a:tailEnd/>
          </a:ln>
        </p:spPr>
      </p:pic>
      <p:sp>
        <p:nvSpPr>
          <p:cNvPr id="2" name="Title 1"/>
          <p:cNvSpPr>
            <a:spLocks noGrp="1"/>
          </p:cNvSpPr>
          <p:nvPr>
            <p:ph type="title"/>
          </p:nvPr>
        </p:nvSpPr>
        <p:spPr>
          <a:xfrm>
            <a:off x="2928926" y="142852"/>
            <a:ext cx="5963554" cy="1143000"/>
          </a:xfrm>
        </p:spPr>
        <p:txBody>
          <a:bodyPr/>
          <a:lstStyle>
            <a:lvl1pPr algn="r" rtl="0" eaLnBrk="0" fontAlgn="base" hangingPunct="0">
              <a:spcBef>
                <a:spcPct val="0"/>
              </a:spcBef>
              <a:spcAft>
                <a:spcPct val="0"/>
              </a:spcAft>
              <a:defRPr lang="hr-HR" sz="3200" dirty="0">
                <a:solidFill>
                  <a:srgbClr val="2FB1CC"/>
                </a:solidFill>
                <a:latin typeface="+mj-lt"/>
                <a:ea typeface="+mj-ea"/>
                <a:cs typeface="+mj-cs"/>
              </a:defRPr>
            </a:lvl1pPr>
          </a:lstStyle>
          <a:p>
            <a:r>
              <a:rPr lang="en-US" dirty="0" smtClean="0"/>
              <a:t>Click to edit Master title style</a:t>
            </a:r>
            <a:endParaRPr lang="hr-HR" dirty="0"/>
          </a:p>
        </p:txBody>
      </p:sp>
      <p:sp>
        <p:nvSpPr>
          <p:cNvPr id="3" name="Content Placeholder 2"/>
          <p:cNvSpPr>
            <a:spLocks noGrp="1"/>
          </p:cNvSpPr>
          <p:nvPr>
            <p:ph idx="1"/>
          </p:nvPr>
        </p:nvSpPr>
        <p:spPr>
          <a:xfrm>
            <a:off x="457200" y="1412776"/>
            <a:ext cx="8229600" cy="4525963"/>
          </a:xfr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Naslovni slajd">
    <p:spTree>
      <p:nvGrpSpPr>
        <p:cNvPr id="1" name=""/>
        <p:cNvGrpSpPr/>
        <p:nvPr/>
      </p:nvGrpSpPr>
      <p:grpSpPr>
        <a:xfrm>
          <a:off x="0" y="0"/>
          <a:ext cx="0" cy="0"/>
          <a:chOff x="0" y="0"/>
          <a:chExt cx="0" cy="0"/>
        </a:xfrm>
      </p:grpSpPr>
      <p:pic>
        <p:nvPicPr>
          <p:cNvPr id="4" name="Picture 12" descr="ampeu PP_zaglavlje.jpg"/>
          <p:cNvPicPr>
            <a:picLocks noChangeAspect="1"/>
          </p:cNvPicPr>
          <p:nvPr userDrawn="1"/>
        </p:nvPicPr>
        <p:blipFill>
          <a:blip r:embed="rId2"/>
          <a:srcRect/>
          <a:stretch>
            <a:fillRect/>
          </a:stretch>
        </p:blipFill>
        <p:spPr bwMode="auto">
          <a:xfrm>
            <a:off x="190500" y="188913"/>
            <a:ext cx="8763000" cy="920750"/>
          </a:xfrm>
          <a:prstGeom prst="rect">
            <a:avLst/>
          </a:prstGeom>
          <a:noFill/>
          <a:ln w="9525">
            <a:noFill/>
            <a:miter lim="800000"/>
            <a:headEnd/>
            <a:tailEnd/>
          </a:ln>
        </p:spPr>
      </p:pic>
      <p:pic>
        <p:nvPicPr>
          <p:cNvPr id="5" name="Picture 9" descr="ampeu PP_logotipi pr.jpg"/>
          <p:cNvPicPr>
            <a:picLocks noChangeAspect="1"/>
          </p:cNvPicPr>
          <p:nvPr userDrawn="1"/>
        </p:nvPicPr>
        <p:blipFill>
          <a:blip r:embed="rId3"/>
          <a:srcRect/>
          <a:stretch>
            <a:fillRect/>
          </a:stretch>
        </p:blipFill>
        <p:spPr bwMode="auto">
          <a:xfrm>
            <a:off x="107950" y="6237288"/>
            <a:ext cx="4235450" cy="490537"/>
          </a:xfrm>
          <a:prstGeom prst="rect">
            <a:avLst/>
          </a:prstGeom>
          <a:noFill/>
          <a:ln w="9525">
            <a:noFill/>
            <a:miter lim="800000"/>
            <a:headEnd/>
            <a:tailEnd/>
          </a:ln>
        </p:spPr>
      </p:pic>
      <p:pic>
        <p:nvPicPr>
          <p:cNvPr id="6" name="Picture 4" descr="C:\Users\abozicev\Desktop\logo2.jpg"/>
          <p:cNvPicPr>
            <a:picLocks noChangeAspect="1" noChangeArrowheads="1"/>
          </p:cNvPicPr>
          <p:nvPr userDrawn="1"/>
        </p:nvPicPr>
        <p:blipFill>
          <a:blip r:embed="rId4">
            <a:lum bright="68000" contrast="-70000"/>
          </a:blip>
          <a:srcRect/>
          <a:stretch>
            <a:fillRect/>
          </a:stretch>
        </p:blipFill>
        <p:spPr bwMode="auto">
          <a:xfrm>
            <a:off x="0" y="1143000"/>
            <a:ext cx="9144000" cy="4999038"/>
          </a:xfrm>
          <a:prstGeom prst="rect">
            <a:avLst/>
          </a:prstGeom>
          <a:noFill/>
          <a:ln w="9525">
            <a:noFill/>
            <a:miter lim="800000"/>
            <a:headEnd/>
            <a:tailEnd/>
          </a:ln>
        </p:spPr>
      </p:pic>
      <p:pic>
        <p:nvPicPr>
          <p:cNvPr id="7" name="Picture 2" descr="zaglavlje"/>
          <p:cNvPicPr>
            <a:picLocks noChangeAspect="1" noChangeArrowheads="1"/>
          </p:cNvPicPr>
          <p:nvPr userDrawn="1"/>
        </p:nvPicPr>
        <p:blipFill>
          <a:blip r:embed="rId5"/>
          <a:srcRect/>
          <a:stretch>
            <a:fillRect/>
          </a:stretch>
        </p:blipFill>
        <p:spPr bwMode="auto">
          <a:xfrm>
            <a:off x="142875" y="152400"/>
            <a:ext cx="8848725" cy="976313"/>
          </a:xfrm>
          <a:prstGeom prst="rect">
            <a:avLst/>
          </a:prstGeom>
          <a:noFill/>
          <a:ln w="9525">
            <a:noFill/>
            <a:miter lim="800000"/>
            <a:headEnd/>
            <a:tailEnd/>
          </a:ln>
        </p:spPr>
      </p:pic>
      <p:sp>
        <p:nvSpPr>
          <p:cNvPr id="2" name="Naslov 1"/>
          <p:cNvSpPr>
            <a:spLocks noGrp="1"/>
          </p:cNvSpPr>
          <p:nvPr>
            <p:ph type="ctrTitle"/>
          </p:nvPr>
        </p:nvSpPr>
        <p:spPr>
          <a:xfrm>
            <a:off x="685800" y="2130425"/>
            <a:ext cx="7772400" cy="1470025"/>
          </a:xfrm>
        </p:spPr>
        <p:txBody>
          <a:bodyPr/>
          <a:lstStyle>
            <a:lvl1pPr>
              <a:defRPr lang="en-US" sz="2400" b="1">
                <a:solidFill>
                  <a:srgbClr val="25AFC9"/>
                </a:solidFill>
                <a:latin typeface="+mj-lt"/>
                <a:ea typeface="+mj-ea"/>
                <a:cs typeface="+mj-cs"/>
              </a:defRPr>
            </a:lvl1pPr>
          </a:lstStyle>
          <a:p>
            <a:r>
              <a:rPr lang="hr-HR" smtClean="0"/>
              <a:t>Kliknite da biste uredili stil naslova matrice</a:t>
            </a:r>
            <a:endParaRPr lang="en-US"/>
          </a:p>
        </p:txBody>
      </p:sp>
      <p:sp>
        <p:nvSpPr>
          <p:cNvPr id="3" name="Podnaslov 2"/>
          <p:cNvSpPr>
            <a:spLocks noGrp="1"/>
          </p:cNvSpPr>
          <p:nvPr>
            <p:ph type="subTitle" idx="1"/>
          </p:nvPr>
        </p:nvSpPr>
        <p:spPr>
          <a:xfrm>
            <a:off x="1371600" y="3886200"/>
            <a:ext cx="6400800" cy="1752600"/>
          </a:xfrm>
        </p:spPr>
        <p:txBody>
          <a:bodyPr/>
          <a:lstStyle>
            <a:lvl1pPr marL="0" indent="0" algn="ctr" rtl="0" fontAlgn="base">
              <a:spcBef>
                <a:spcPct val="0"/>
              </a:spcBef>
              <a:spcAft>
                <a:spcPct val="0"/>
              </a:spcAft>
              <a:buNone/>
              <a:defRPr lang="en-US" sz="3600">
                <a:solidFill>
                  <a:srgbClr val="D6570E"/>
                </a:solidFill>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smtClean="0"/>
              <a:t>Kliknite da biste uredili stil podnaslova matrice</a:t>
            </a:r>
            <a:endParaRPr lang="en-US"/>
          </a:p>
        </p:txBody>
      </p:sp>
      <p:sp>
        <p:nvSpPr>
          <p:cNvPr id="8" name="Rezervirano mjesto datuma 3"/>
          <p:cNvSpPr>
            <a:spLocks noGrp="1"/>
          </p:cNvSpPr>
          <p:nvPr>
            <p:ph type="dt" sz="half" idx="10"/>
          </p:nvPr>
        </p:nvSpPr>
        <p:spPr/>
        <p:txBody>
          <a:bodyPr/>
          <a:lstStyle>
            <a:lvl1pPr>
              <a:defRPr/>
            </a:lvl1pPr>
          </a:lstStyle>
          <a:p>
            <a:pPr>
              <a:defRPr/>
            </a:pPr>
            <a:endParaRPr lang="hr-HR"/>
          </a:p>
        </p:txBody>
      </p:sp>
      <p:sp>
        <p:nvSpPr>
          <p:cNvPr id="9" name="Rezervirano mjesto podnožja 4"/>
          <p:cNvSpPr>
            <a:spLocks noGrp="1"/>
          </p:cNvSpPr>
          <p:nvPr>
            <p:ph type="ftr" sz="quarter" idx="11"/>
          </p:nvPr>
        </p:nvSpPr>
        <p:spPr/>
        <p:txBody>
          <a:bodyPr/>
          <a:lstStyle>
            <a:lvl1pPr>
              <a:defRPr/>
            </a:lvl1pPr>
          </a:lstStyle>
          <a:p>
            <a:pPr>
              <a:defRPr/>
            </a:pPr>
            <a:endParaRPr lang="hr-HR"/>
          </a:p>
        </p:txBody>
      </p:sp>
      <p:sp>
        <p:nvSpPr>
          <p:cNvPr id="10" name="Rezervirano mjesto broja slajda 5"/>
          <p:cNvSpPr>
            <a:spLocks noGrp="1"/>
          </p:cNvSpPr>
          <p:nvPr>
            <p:ph type="sldNum" sz="quarter" idx="12"/>
          </p:nvPr>
        </p:nvSpPr>
        <p:spPr/>
        <p:txBody>
          <a:bodyPr/>
          <a:lstStyle>
            <a:lvl1pPr>
              <a:defRPr/>
            </a:lvl1pPr>
          </a:lstStyle>
          <a:p>
            <a:pPr>
              <a:defRPr/>
            </a:pPr>
            <a:fld id="{2241E84B-3CEA-492B-A878-6F28B9A0D3F5}" type="slidenum">
              <a:rPr lang="hr-HR"/>
              <a:pPr>
                <a:defRPr/>
              </a:pPr>
              <a:t>‹#›</a:t>
            </a:fld>
            <a:endParaRPr lang="hr-H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bwMode="auto">
          <a:xfrm>
            <a:off x="2051050" y="214313"/>
            <a:ext cx="68214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81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8" name="Rezervirano mjesto datuma 3"/>
          <p:cNvSpPr>
            <a:spLocks noGrp="1"/>
          </p:cNvSpPr>
          <p:nvPr>
            <p:ph type="dt" sz="half" idx="2"/>
          </p:nvPr>
        </p:nvSpPr>
        <p:spPr>
          <a:xfrm>
            <a:off x="457200" y="6245225"/>
            <a:ext cx="2133600" cy="476250"/>
          </a:xfrm>
          <a:prstGeom prst="rect">
            <a:avLst/>
          </a:prstGeom>
        </p:spPr>
        <p:txBody>
          <a:bodyPr/>
          <a:lstStyle>
            <a:lvl1pPr>
              <a:defRPr/>
            </a:lvl1pPr>
          </a:lstStyle>
          <a:p>
            <a:pPr>
              <a:defRPr/>
            </a:pPr>
            <a:endParaRPr lang="hr-HR"/>
          </a:p>
        </p:txBody>
      </p:sp>
      <p:sp>
        <p:nvSpPr>
          <p:cNvPr id="9" name="Rezervirano mjesto podnožja 4"/>
          <p:cNvSpPr>
            <a:spLocks noGrp="1"/>
          </p:cNvSpPr>
          <p:nvPr>
            <p:ph type="ftr" sz="quarter" idx="3"/>
          </p:nvPr>
        </p:nvSpPr>
        <p:spPr>
          <a:xfrm>
            <a:off x="3124200" y="6245225"/>
            <a:ext cx="2895600" cy="476250"/>
          </a:xfrm>
          <a:prstGeom prst="rect">
            <a:avLst/>
          </a:prstGeom>
        </p:spPr>
        <p:txBody>
          <a:bodyPr/>
          <a:lstStyle>
            <a:lvl1pPr>
              <a:defRPr/>
            </a:lvl1pPr>
          </a:lstStyle>
          <a:p>
            <a:pPr>
              <a:defRPr/>
            </a:pPr>
            <a:endParaRPr lang="hr-HR"/>
          </a:p>
        </p:txBody>
      </p:sp>
      <p:sp>
        <p:nvSpPr>
          <p:cNvPr id="10" name="Rezervirano mjesto broja slajda 5"/>
          <p:cNvSpPr>
            <a:spLocks noGrp="1"/>
          </p:cNvSpPr>
          <p:nvPr>
            <p:ph type="sldNum" sz="quarter" idx="4"/>
          </p:nvPr>
        </p:nvSpPr>
        <p:spPr>
          <a:xfrm>
            <a:off x="6553200" y="6245225"/>
            <a:ext cx="2133600" cy="476250"/>
          </a:xfrm>
          <a:prstGeom prst="rect">
            <a:avLst/>
          </a:prstGeom>
        </p:spPr>
        <p:txBody>
          <a:bodyPr/>
          <a:lstStyle>
            <a:lvl1pPr>
              <a:defRPr/>
            </a:lvl1pPr>
          </a:lstStyle>
          <a:p>
            <a:pPr>
              <a:defRPr/>
            </a:pPr>
            <a:fld id="{790A1A4E-7908-47F1-BF3E-55ABC0685B13}"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Lst>
  <p:transition/>
  <p:timing>
    <p:tnLst>
      <p:par>
        <p:cTn id="1" dur="indefinite" restart="never" nodeType="tmRoot"/>
      </p:par>
    </p:tnLst>
  </p:timing>
  <p:txStyles>
    <p:titleStyle>
      <a:lvl1pPr algn="r" rtl="0" eaLnBrk="0" fontAlgn="base" hangingPunct="0">
        <a:spcBef>
          <a:spcPct val="0"/>
        </a:spcBef>
        <a:spcAft>
          <a:spcPct val="0"/>
        </a:spcAft>
        <a:defRPr lang="hr-HR" sz="3200" dirty="0">
          <a:solidFill>
            <a:srgbClr val="2FB1CC"/>
          </a:solidFill>
          <a:latin typeface="+mj-lt"/>
          <a:ea typeface="+mj-ea"/>
          <a:cs typeface="+mj-cs"/>
        </a:defRPr>
      </a:lvl1pPr>
      <a:lvl2pPr algn="r" rtl="0" eaLnBrk="0" fontAlgn="base" hangingPunct="0">
        <a:spcBef>
          <a:spcPct val="0"/>
        </a:spcBef>
        <a:spcAft>
          <a:spcPct val="0"/>
        </a:spcAft>
        <a:defRPr sz="3200">
          <a:solidFill>
            <a:srgbClr val="2FB1CC"/>
          </a:solidFill>
          <a:latin typeface="Calibri" pitchFamily="34" charset="0"/>
        </a:defRPr>
      </a:lvl2pPr>
      <a:lvl3pPr algn="r" rtl="0" eaLnBrk="0" fontAlgn="base" hangingPunct="0">
        <a:spcBef>
          <a:spcPct val="0"/>
        </a:spcBef>
        <a:spcAft>
          <a:spcPct val="0"/>
        </a:spcAft>
        <a:defRPr sz="3200">
          <a:solidFill>
            <a:srgbClr val="2FB1CC"/>
          </a:solidFill>
          <a:latin typeface="Calibri" pitchFamily="34" charset="0"/>
        </a:defRPr>
      </a:lvl3pPr>
      <a:lvl4pPr algn="r" rtl="0" eaLnBrk="0" fontAlgn="base" hangingPunct="0">
        <a:spcBef>
          <a:spcPct val="0"/>
        </a:spcBef>
        <a:spcAft>
          <a:spcPct val="0"/>
        </a:spcAft>
        <a:defRPr sz="3200">
          <a:solidFill>
            <a:srgbClr val="2FB1CC"/>
          </a:solidFill>
          <a:latin typeface="Calibri" pitchFamily="34" charset="0"/>
        </a:defRPr>
      </a:lvl4pPr>
      <a:lvl5pPr algn="r" rtl="0" eaLnBrk="0" fontAlgn="base" hangingPunct="0">
        <a:spcBef>
          <a:spcPct val="0"/>
        </a:spcBef>
        <a:spcAft>
          <a:spcPct val="0"/>
        </a:spcAft>
        <a:defRPr sz="3200">
          <a:solidFill>
            <a:srgbClr val="2FB1CC"/>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7F7F7F"/>
          </a:solidFill>
          <a:latin typeface="+mn-lt"/>
          <a:ea typeface="+mn-ea"/>
          <a:cs typeface="+mn-cs"/>
        </a:defRPr>
      </a:lvl1pPr>
      <a:lvl2pPr marL="742950" indent="-285750" algn="l" rtl="0" eaLnBrk="0" fontAlgn="base" hangingPunct="0">
        <a:spcBef>
          <a:spcPct val="20000"/>
        </a:spcBef>
        <a:spcAft>
          <a:spcPct val="0"/>
        </a:spcAft>
        <a:buChar char="–"/>
        <a:defRPr sz="2800">
          <a:solidFill>
            <a:srgbClr val="7F7F7F"/>
          </a:solidFill>
          <a:latin typeface="+mn-lt"/>
        </a:defRPr>
      </a:lvl2pPr>
      <a:lvl3pPr marL="1143000" indent="-228600" algn="l" rtl="0" eaLnBrk="0" fontAlgn="base" hangingPunct="0">
        <a:spcBef>
          <a:spcPct val="20000"/>
        </a:spcBef>
        <a:spcAft>
          <a:spcPct val="0"/>
        </a:spcAft>
        <a:buChar char="•"/>
        <a:defRPr sz="2400">
          <a:solidFill>
            <a:srgbClr val="7F7F7F"/>
          </a:solidFill>
          <a:latin typeface="+mn-lt"/>
        </a:defRPr>
      </a:lvl3pPr>
      <a:lvl4pPr marL="1600200" indent="-228600" algn="l" rtl="0" eaLnBrk="0" fontAlgn="base" hangingPunct="0">
        <a:spcBef>
          <a:spcPct val="20000"/>
        </a:spcBef>
        <a:spcAft>
          <a:spcPct val="0"/>
        </a:spcAft>
        <a:buChar char="–"/>
        <a:defRPr sz="2000">
          <a:solidFill>
            <a:srgbClr val="7F7F7F"/>
          </a:solidFill>
          <a:latin typeface="+mn-lt"/>
        </a:defRPr>
      </a:lvl4pPr>
      <a:lvl5pPr marL="2057400" indent="-228600" algn="l" rtl="0" eaLnBrk="0" fontAlgn="base" hangingPunct="0">
        <a:spcBef>
          <a:spcPct val="20000"/>
        </a:spcBef>
        <a:spcAft>
          <a:spcPct val="0"/>
        </a:spcAft>
        <a:buChar char="»"/>
        <a:defRPr sz="2000">
          <a:solidFill>
            <a:srgbClr val="7F7F7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mobilnost.h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leonardo@mobilnost.h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education/trainingdataba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c.europa.eu/education/trainingdatab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28625" y="1428750"/>
            <a:ext cx="8072438" cy="3184525"/>
          </a:xfrm>
        </p:spPr>
        <p:txBody>
          <a:bodyPr/>
          <a:lstStyle/>
          <a:p>
            <a:pPr eaLnBrk="1" hangingPunct="1"/>
            <a:r>
              <a:rPr sz="3600" smtClean="0">
                <a:latin typeface="Calibri" pitchFamily="34" charset="0"/>
              </a:rPr>
              <a:t/>
            </a:r>
            <a:br>
              <a:rPr sz="3600" smtClean="0">
                <a:latin typeface="Calibri" pitchFamily="34" charset="0"/>
              </a:rPr>
            </a:br>
            <a:r>
              <a:rPr sz="3600" smtClean="0">
                <a:latin typeface="Calibri" pitchFamily="34" charset="0"/>
              </a:rPr>
              <a:t/>
            </a:r>
            <a:br>
              <a:rPr sz="3600" smtClean="0">
                <a:latin typeface="Calibri" pitchFamily="34" charset="0"/>
              </a:rPr>
            </a:br>
            <a:r>
              <a:rPr sz="3600" smtClean="0">
                <a:latin typeface="Calibri" pitchFamily="34" charset="0"/>
              </a:rPr>
              <a:t/>
            </a:r>
            <a:br>
              <a:rPr sz="3600" smtClean="0">
                <a:latin typeface="Calibri" pitchFamily="34" charset="0"/>
              </a:rPr>
            </a:br>
            <a:r>
              <a:rPr sz="3600" smtClean="0">
                <a:latin typeface="Calibri" pitchFamily="34" charset="0"/>
              </a:rPr>
              <a:t/>
            </a:r>
            <a:br>
              <a:rPr sz="3600" smtClean="0">
                <a:latin typeface="Calibri" pitchFamily="34" charset="0"/>
              </a:rPr>
            </a:br>
            <a:r>
              <a:rPr sz="3600" smtClean="0">
                <a:latin typeface="Calibri" pitchFamily="34" charset="0"/>
              </a:rPr>
              <a:t>Novosti u programima EU za unapređivanje obrazovanja odraslih </a:t>
            </a:r>
            <a:br>
              <a:rPr sz="3600" smtClean="0">
                <a:latin typeface="Calibri" pitchFamily="34" charset="0"/>
              </a:rPr>
            </a:br>
            <a:r>
              <a:rPr sz="3600" smtClean="0">
                <a:latin typeface="Calibri" pitchFamily="34" charset="0"/>
              </a:rPr>
              <a:t/>
            </a:r>
            <a:br>
              <a:rPr sz="3600" smtClean="0">
                <a:latin typeface="Calibri" pitchFamily="34" charset="0"/>
              </a:rPr>
            </a:br>
            <a:r>
              <a:rPr sz="3600" smtClean="0">
                <a:latin typeface="Calibri" pitchFamily="34" charset="0"/>
              </a:rPr>
              <a:t> </a:t>
            </a:r>
            <a:r>
              <a:rPr sz="3600" b="1" smtClean="0">
                <a:latin typeface="Calibri" pitchFamily="34" charset="0"/>
              </a:rPr>
              <a:t>Grundtvig program i program Erasmus for all</a:t>
            </a:r>
            <a:br>
              <a:rPr sz="3600" b="1" smtClean="0">
                <a:latin typeface="Calibri" pitchFamily="34" charset="0"/>
              </a:rPr>
            </a:br>
            <a:r>
              <a:rPr sz="3600" b="1" smtClean="0">
                <a:latin typeface="Calibri" pitchFamily="34" charset="0"/>
              </a:rPr>
              <a:t/>
            </a:r>
            <a:br>
              <a:rPr sz="3600" b="1" smtClean="0">
                <a:latin typeface="Calibri" pitchFamily="34" charset="0"/>
              </a:rPr>
            </a:br>
            <a:r>
              <a:rPr sz="1600" b="1" smtClean="0">
                <a:latin typeface="Calibri" pitchFamily="34" charset="0"/>
              </a:rPr>
              <a:t>Andragoška konferencija, Vodice, 5. 10.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20483" name="Rectangle 2"/>
          <p:cNvSpPr>
            <a:spLocks noGrp="1" noChangeArrowheads="1"/>
          </p:cNvSpPr>
          <p:nvPr>
            <p:ph type="title" idx="4294967295"/>
          </p:nvPr>
        </p:nvSpPr>
        <p:spPr>
          <a:xfrm>
            <a:off x="2643188" y="214313"/>
            <a:ext cx="6372225" cy="857250"/>
          </a:xfrm>
        </p:spPr>
        <p:txBody>
          <a:bodyPr/>
          <a:lstStyle/>
          <a:p>
            <a:pPr eaLnBrk="1" hangingPunct="1"/>
            <a:r>
              <a:rPr smtClean="0">
                <a:solidFill>
                  <a:srgbClr val="25AFC9"/>
                </a:solidFill>
                <a:latin typeface="Arial" charset="0"/>
                <a:cs typeface="Arial" charset="0"/>
              </a:rPr>
              <a:t>Grundtvig </a:t>
            </a:r>
            <a:br>
              <a:rPr smtClean="0">
                <a:solidFill>
                  <a:srgbClr val="25AFC9"/>
                </a:solidFill>
                <a:latin typeface="Arial" charset="0"/>
                <a:cs typeface="Arial" charset="0"/>
              </a:rPr>
            </a:br>
            <a:r>
              <a:rPr smtClean="0">
                <a:solidFill>
                  <a:srgbClr val="25AFC9"/>
                </a:solidFill>
                <a:latin typeface="Arial" charset="0"/>
                <a:cs typeface="Arial" charset="0"/>
              </a:rPr>
              <a:t>obrazovna partnerstva</a:t>
            </a:r>
          </a:p>
        </p:txBody>
      </p:sp>
      <p:sp>
        <p:nvSpPr>
          <p:cNvPr id="25604" name="Rectangle 3"/>
          <p:cNvSpPr>
            <a:spLocks noGrp="1" noChangeArrowheads="1"/>
          </p:cNvSpPr>
          <p:nvPr>
            <p:ph type="body" idx="4294967295"/>
          </p:nvPr>
        </p:nvSpPr>
        <p:spPr>
          <a:xfrm>
            <a:off x="285750" y="1571625"/>
            <a:ext cx="8229600" cy="4340225"/>
          </a:xfrm>
        </p:spPr>
        <p:txBody>
          <a:bodyPr rtlCol="0">
            <a:normAutofit/>
          </a:bodyPr>
          <a:lstStyle/>
          <a:p>
            <a:pPr eaLnBrk="1" fontAlgn="auto" hangingPunct="1">
              <a:spcAft>
                <a:spcPts val="0"/>
              </a:spcAft>
              <a:buFont typeface="Arial" pitchFamily="34" charset="0"/>
              <a:buChar char="•"/>
              <a:defRPr/>
            </a:pPr>
            <a:r>
              <a:rPr lang="hr-HR" sz="2400" dirty="0" smtClean="0">
                <a:solidFill>
                  <a:schemeClr val="accent3">
                    <a:lumMod val="50000"/>
                  </a:schemeClr>
                </a:solidFill>
                <a:latin typeface="Arial" pitchFamily="34" charset="0"/>
                <a:cs typeface="Arial" pitchFamily="34" charset="0"/>
              </a:rPr>
              <a:t>Suradnja najmanje </a:t>
            </a:r>
            <a:r>
              <a:rPr lang="hr-HR" sz="2400" b="1" dirty="0" smtClean="0">
                <a:solidFill>
                  <a:schemeClr val="accent3">
                    <a:lumMod val="50000"/>
                  </a:schemeClr>
                </a:solidFill>
                <a:latin typeface="Arial" pitchFamily="34" charset="0"/>
                <a:cs typeface="Arial" pitchFamily="34" charset="0"/>
              </a:rPr>
              <a:t>3 organizacije</a:t>
            </a:r>
            <a:r>
              <a:rPr lang="hr-HR" sz="2400" dirty="0" smtClean="0">
                <a:solidFill>
                  <a:schemeClr val="accent3">
                    <a:lumMod val="50000"/>
                  </a:schemeClr>
                </a:solidFill>
                <a:latin typeface="Arial" pitchFamily="34" charset="0"/>
                <a:cs typeface="Arial" pitchFamily="34" charset="0"/>
              </a:rPr>
              <a:t> iz </a:t>
            </a:r>
            <a:r>
              <a:rPr lang="hr-HR" sz="2400" b="1" dirty="0" smtClean="0">
                <a:solidFill>
                  <a:schemeClr val="accent3">
                    <a:lumMod val="50000"/>
                  </a:schemeClr>
                </a:solidFill>
                <a:latin typeface="Arial" pitchFamily="34" charset="0"/>
                <a:cs typeface="Arial" pitchFamily="34" charset="0"/>
              </a:rPr>
              <a:t>3 države</a:t>
            </a:r>
            <a:r>
              <a:rPr lang="hr-HR" sz="2400" dirty="0" smtClean="0">
                <a:solidFill>
                  <a:schemeClr val="accent3">
                    <a:lumMod val="50000"/>
                  </a:schemeClr>
                </a:solidFill>
                <a:latin typeface="Arial" pitchFamily="34" charset="0"/>
                <a:cs typeface="Arial" pitchFamily="34" charset="0"/>
              </a:rPr>
              <a:t> koje sudjeluju u Programu za cjeloživotno učenje</a:t>
            </a:r>
          </a:p>
          <a:p>
            <a:pPr eaLnBrk="1" fontAlgn="auto" hangingPunct="1">
              <a:spcAft>
                <a:spcPts val="0"/>
              </a:spcAft>
              <a:buFont typeface="Arial" pitchFamily="34" charset="0"/>
              <a:buChar char="•"/>
              <a:defRPr/>
            </a:pPr>
            <a:endParaRPr lang="hr-HR" sz="2400" dirty="0" smtClean="0">
              <a:solidFill>
                <a:schemeClr val="accent3">
                  <a:lumMod val="50000"/>
                </a:schemeClr>
              </a:solidFill>
              <a:latin typeface="Arial" pitchFamily="34" charset="0"/>
              <a:cs typeface="Arial" pitchFamily="34" charset="0"/>
            </a:endParaRPr>
          </a:p>
          <a:p>
            <a:pPr eaLnBrk="1" fontAlgn="auto" hangingPunct="1">
              <a:spcAft>
                <a:spcPts val="0"/>
              </a:spcAft>
              <a:buFont typeface="Arial" pitchFamily="34" charset="0"/>
              <a:buChar char="•"/>
              <a:defRPr/>
            </a:pPr>
            <a:r>
              <a:rPr lang="hr-HR" sz="2400" dirty="0" smtClean="0">
                <a:solidFill>
                  <a:schemeClr val="accent3">
                    <a:lumMod val="50000"/>
                  </a:schemeClr>
                </a:solidFill>
                <a:latin typeface="Arial" pitchFamily="34" charset="0"/>
                <a:cs typeface="Arial" pitchFamily="34" charset="0"/>
              </a:rPr>
              <a:t>Tema: obrazovanje odraslih</a:t>
            </a:r>
          </a:p>
          <a:p>
            <a:pPr eaLnBrk="1" fontAlgn="auto" hangingPunct="1">
              <a:spcAft>
                <a:spcPts val="0"/>
              </a:spcAft>
              <a:buFont typeface="Arial" pitchFamily="34" charset="0"/>
              <a:buChar char="•"/>
              <a:defRPr/>
            </a:pPr>
            <a:endParaRPr lang="hr-HR" sz="2400" b="1" dirty="0" smtClean="0">
              <a:solidFill>
                <a:schemeClr val="accent3">
                  <a:lumMod val="50000"/>
                </a:schemeClr>
              </a:solidFill>
              <a:latin typeface="Arial" pitchFamily="34" charset="0"/>
              <a:cs typeface="Arial" pitchFamily="34" charset="0"/>
            </a:endParaRPr>
          </a:p>
          <a:p>
            <a:pPr eaLnBrk="1" fontAlgn="auto" hangingPunct="1">
              <a:spcAft>
                <a:spcPts val="0"/>
              </a:spcAft>
              <a:buFont typeface="Arial" pitchFamily="34" charset="0"/>
              <a:buChar char="•"/>
              <a:defRPr/>
            </a:pPr>
            <a:r>
              <a:rPr lang="hr-HR" sz="2400" dirty="0" smtClean="0">
                <a:solidFill>
                  <a:schemeClr val="accent3">
                    <a:lumMod val="50000"/>
                  </a:schemeClr>
                </a:solidFill>
                <a:latin typeface="Arial" pitchFamily="34" charset="0"/>
                <a:cs typeface="Arial" pitchFamily="34" charset="0"/>
              </a:rPr>
              <a:t>Broj mobilnosti: </a:t>
            </a:r>
            <a:r>
              <a:rPr lang="hr-HR" sz="2400" b="1" dirty="0" smtClean="0">
                <a:solidFill>
                  <a:schemeClr val="accent3">
                    <a:lumMod val="50000"/>
                  </a:schemeClr>
                </a:solidFill>
                <a:latin typeface="Arial" pitchFamily="34" charset="0"/>
                <a:cs typeface="Arial" pitchFamily="34" charset="0"/>
              </a:rPr>
              <a:t>4, 8, 12, 24, </a:t>
            </a:r>
            <a:r>
              <a:rPr lang="hr-HR" sz="2400" dirty="0" smtClean="0">
                <a:solidFill>
                  <a:schemeClr val="accent3">
                    <a:lumMod val="50000"/>
                  </a:schemeClr>
                </a:solidFill>
                <a:latin typeface="Arial" pitchFamily="34" charset="0"/>
                <a:cs typeface="Arial" pitchFamily="34" charset="0"/>
              </a:rPr>
              <a:t>o čemu ovisi iznos bespovratnih sredstava</a:t>
            </a:r>
          </a:p>
          <a:p>
            <a:pPr eaLnBrk="1" fontAlgn="auto" hangingPunct="1">
              <a:spcAft>
                <a:spcPts val="0"/>
              </a:spcAft>
              <a:buFont typeface="Arial" pitchFamily="34" charset="0"/>
              <a:buChar char="•"/>
              <a:defRPr/>
            </a:pPr>
            <a:endParaRPr lang="hr-HR" sz="2400" dirty="0" smtClean="0">
              <a:solidFill>
                <a:schemeClr val="hlink"/>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401050" cy="1011237"/>
          </a:xfrm>
        </p:spPr>
        <p:txBody>
          <a:bodyPr/>
          <a:lstStyle/>
          <a:p>
            <a:pPr eaLnBrk="1" hangingPunct="1">
              <a:defRPr/>
            </a:pPr>
            <a:r>
              <a:rPr smtClean="0">
                <a:solidFill>
                  <a:srgbClr val="25AFC9"/>
                </a:solidFill>
                <a:latin typeface="+mn-lt"/>
                <a:ea typeface="+mn-ea"/>
                <a:cs typeface="+mn-cs"/>
              </a:rPr>
              <a:t>Grundtvig teme</a:t>
            </a:r>
          </a:p>
        </p:txBody>
      </p:sp>
      <p:sp>
        <p:nvSpPr>
          <p:cNvPr id="4099" name="Rectangle 3"/>
          <p:cNvSpPr>
            <a:spLocks noGrp="1" noChangeArrowheads="1"/>
          </p:cNvSpPr>
          <p:nvPr>
            <p:ph idx="1"/>
          </p:nvPr>
        </p:nvSpPr>
        <p:spPr>
          <a:xfrm>
            <a:off x="285750" y="1285875"/>
            <a:ext cx="8229600" cy="4525963"/>
          </a:xfrm>
        </p:spPr>
        <p:txBody>
          <a:bodyPr/>
          <a:lstStyle/>
          <a:p>
            <a:pPr eaLnBrk="1" hangingPunct="1">
              <a:buFont typeface="Wingdings" pitchFamily="2" charset="2"/>
              <a:buChar char="§"/>
              <a:defRPr/>
            </a:pPr>
            <a:r>
              <a:rPr sz="2800" smtClean="0">
                <a:solidFill>
                  <a:schemeClr val="accent3">
                    <a:lumMod val="50000"/>
                  </a:schemeClr>
                </a:solidFill>
                <a:latin typeface="+mj-lt"/>
              </a:rPr>
              <a:t>Motiviranje </a:t>
            </a:r>
            <a:r>
              <a:rPr sz="2800" dirty="0" smtClean="0">
                <a:solidFill>
                  <a:schemeClr val="accent3">
                    <a:lumMod val="50000"/>
                  </a:schemeClr>
                </a:solidFill>
                <a:latin typeface="+mj-lt"/>
              </a:rPr>
              <a:t>odraslih da započnu ili </a:t>
            </a:r>
            <a:r>
              <a:rPr sz="2800" smtClean="0">
                <a:solidFill>
                  <a:schemeClr val="accent3">
                    <a:lumMod val="50000"/>
                  </a:schemeClr>
                </a:solidFill>
                <a:latin typeface="+mj-lt"/>
              </a:rPr>
              <a:t>nastave učiti</a:t>
            </a:r>
          </a:p>
          <a:p>
            <a:pPr eaLnBrk="1" hangingPunct="1">
              <a:buFont typeface="Wingdings" pitchFamily="2" charset="2"/>
              <a:buChar char="§"/>
              <a:defRPr/>
            </a:pPr>
            <a:r>
              <a:rPr sz="2800" smtClean="0">
                <a:solidFill>
                  <a:schemeClr val="accent3">
                    <a:lumMod val="50000"/>
                  </a:schemeClr>
                </a:solidFill>
                <a:latin typeface="+mj-lt"/>
              </a:rPr>
              <a:t>Jezici</a:t>
            </a:r>
            <a:endParaRPr sz="2800" dirty="0" smtClean="0">
              <a:solidFill>
                <a:schemeClr val="accent3">
                  <a:lumMod val="50000"/>
                </a:schemeClr>
              </a:solidFill>
              <a:latin typeface="+mj-lt"/>
            </a:endParaRPr>
          </a:p>
          <a:p>
            <a:pPr eaLnBrk="1" hangingPunct="1">
              <a:buFont typeface="Wingdings" pitchFamily="2" charset="2"/>
              <a:buChar char="§"/>
              <a:defRPr/>
            </a:pPr>
            <a:r>
              <a:rPr sz="2800" smtClean="0">
                <a:solidFill>
                  <a:schemeClr val="accent3">
                    <a:lumMod val="50000"/>
                  </a:schemeClr>
                </a:solidFill>
                <a:latin typeface="+mj-lt"/>
              </a:rPr>
              <a:t>Okoliš</a:t>
            </a:r>
            <a:endParaRPr sz="2800" dirty="0" smtClean="0">
              <a:solidFill>
                <a:schemeClr val="accent3">
                  <a:lumMod val="50000"/>
                </a:schemeClr>
              </a:solidFill>
              <a:latin typeface="+mj-lt"/>
            </a:endParaRPr>
          </a:p>
          <a:p>
            <a:pPr eaLnBrk="1" hangingPunct="1">
              <a:buFont typeface="Wingdings" pitchFamily="2" charset="2"/>
              <a:buChar char="§"/>
              <a:defRPr/>
            </a:pPr>
            <a:r>
              <a:rPr sz="2800" smtClean="0">
                <a:solidFill>
                  <a:schemeClr val="accent3">
                    <a:lumMod val="50000"/>
                  </a:schemeClr>
                </a:solidFill>
                <a:latin typeface="+mj-lt"/>
              </a:rPr>
              <a:t>Interkulturalno učenje</a:t>
            </a:r>
          </a:p>
          <a:p>
            <a:pPr eaLnBrk="1" hangingPunct="1">
              <a:buFont typeface="Wingdings" pitchFamily="2" charset="2"/>
              <a:buChar char="§"/>
              <a:defRPr/>
            </a:pPr>
            <a:r>
              <a:rPr sz="2800" smtClean="0">
                <a:solidFill>
                  <a:schemeClr val="accent3">
                    <a:lumMod val="50000"/>
                  </a:schemeClr>
                </a:solidFill>
                <a:latin typeface="+mj-lt"/>
              </a:rPr>
              <a:t>Poboljšanje ICT vještina</a:t>
            </a:r>
          </a:p>
          <a:p>
            <a:pPr eaLnBrk="1" hangingPunct="1">
              <a:buFont typeface="Wingdings" pitchFamily="2" charset="2"/>
              <a:buChar char="§"/>
              <a:defRPr/>
            </a:pPr>
            <a:r>
              <a:rPr sz="2800" smtClean="0">
                <a:solidFill>
                  <a:schemeClr val="accent3">
                    <a:lumMod val="50000"/>
                  </a:schemeClr>
                </a:solidFill>
                <a:latin typeface="+mj-lt"/>
              </a:rPr>
              <a:t>Obrazovanje starijih osoba</a:t>
            </a:r>
          </a:p>
          <a:p>
            <a:pPr eaLnBrk="1" hangingPunct="1">
              <a:buFont typeface="Wingdings" pitchFamily="2" charset="2"/>
              <a:buChar char="§"/>
              <a:defRPr/>
            </a:pPr>
            <a:r>
              <a:rPr sz="2800" smtClean="0">
                <a:solidFill>
                  <a:schemeClr val="accent3">
                    <a:lumMod val="50000"/>
                  </a:schemeClr>
                </a:solidFill>
                <a:latin typeface="+mj-lt"/>
              </a:rPr>
              <a:t>Alternativna </a:t>
            </a:r>
            <a:r>
              <a:rPr sz="2800" dirty="0" smtClean="0">
                <a:solidFill>
                  <a:schemeClr val="accent3">
                    <a:lumMod val="50000"/>
                  </a:schemeClr>
                </a:solidFill>
                <a:latin typeface="+mj-lt"/>
              </a:rPr>
              <a:t>/ netradicionalna okruženja za cjeloživotno učenje</a:t>
            </a:r>
            <a:endParaRPr sz="2800" b="1" dirty="0" smtClean="0">
              <a:solidFill>
                <a:schemeClr val="accent3">
                  <a:lumMod val="50000"/>
                </a:schemeClr>
              </a:solidFill>
              <a:latin typeface="+mj-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472488" cy="1011237"/>
          </a:xfrm>
        </p:spPr>
        <p:txBody>
          <a:bodyPr/>
          <a:lstStyle/>
          <a:p>
            <a:pPr eaLnBrk="1" hangingPunct="1">
              <a:defRPr/>
            </a:pPr>
            <a:r>
              <a:rPr smtClean="0">
                <a:solidFill>
                  <a:srgbClr val="25AFC9"/>
                </a:solidFill>
                <a:latin typeface="+mn-lt"/>
                <a:ea typeface="+mn-ea"/>
                <a:cs typeface="+mn-cs"/>
              </a:rPr>
              <a:t>Struktura partnerstva</a:t>
            </a:r>
          </a:p>
        </p:txBody>
      </p:sp>
      <p:sp>
        <p:nvSpPr>
          <p:cNvPr id="5123" name="Rectangle 3"/>
          <p:cNvSpPr>
            <a:spLocks noGrp="1" noChangeArrowheads="1"/>
          </p:cNvSpPr>
          <p:nvPr>
            <p:ph idx="1"/>
          </p:nvPr>
        </p:nvSpPr>
        <p:spPr>
          <a:xfrm>
            <a:off x="285750" y="1285875"/>
            <a:ext cx="8229600" cy="4525963"/>
          </a:xfrm>
        </p:spPr>
        <p:txBody>
          <a:bodyPr/>
          <a:lstStyle/>
          <a:p>
            <a:pPr eaLnBrk="1" hangingPunct="1">
              <a:spcBef>
                <a:spcPts val="576"/>
              </a:spcBef>
              <a:defRPr/>
            </a:pPr>
            <a:r>
              <a:rPr sz="2400" smtClean="0">
                <a:solidFill>
                  <a:schemeClr val="accent3">
                    <a:lumMod val="50000"/>
                  </a:schemeClr>
                </a:solidFill>
                <a:cs typeface="Arial" pitchFamily="34" charset="0"/>
              </a:rPr>
              <a:t>3 </a:t>
            </a:r>
            <a:r>
              <a:rPr sz="2400" dirty="0" smtClean="0">
                <a:solidFill>
                  <a:schemeClr val="accent3">
                    <a:lumMod val="50000"/>
                  </a:schemeClr>
                </a:solidFill>
                <a:cs typeface="Arial" pitchFamily="34" charset="0"/>
              </a:rPr>
              <a:t>partnerske organizacije </a:t>
            </a:r>
            <a:r>
              <a:rPr sz="2400" smtClean="0">
                <a:solidFill>
                  <a:schemeClr val="accent3">
                    <a:lumMod val="50000"/>
                  </a:schemeClr>
                </a:solidFill>
                <a:cs typeface="Arial" pitchFamily="34" charset="0"/>
              </a:rPr>
              <a:t>iz 3 </a:t>
            </a:r>
            <a:r>
              <a:rPr sz="2400" dirty="0" smtClean="0">
                <a:solidFill>
                  <a:schemeClr val="accent3">
                    <a:lumMod val="50000"/>
                  </a:schemeClr>
                </a:solidFill>
                <a:cs typeface="Arial" pitchFamily="34" charset="0"/>
              </a:rPr>
              <a:t>različite države, od kojih je najmanje jedna država članica EU</a:t>
            </a:r>
          </a:p>
          <a:p>
            <a:pPr eaLnBrk="1" hangingPunct="1">
              <a:spcBef>
                <a:spcPts val="576"/>
              </a:spcBef>
              <a:defRPr/>
            </a:pPr>
            <a:r>
              <a:rPr sz="2400" dirty="0" smtClean="0">
                <a:solidFill>
                  <a:schemeClr val="accent3">
                    <a:lumMod val="50000"/>
                  </a:schemeClr>
                </a:solidFill>
                <a:cs typeface="Arial" pitchFamily="34" charset="0"/>
              </a:rPr>
              <a:t>Aktivna uključenost odraslih učenika</a:t>
            </a:r>
          </a:p>
          <a:p>
            <a:pPr eaLnBrk="1" hangingPunct="1">
              <a:spcBef>
                <a:spcPts val="576"/>
              </a:spcBef>
              <a:defRPr/>
            </a:pPr>
            <a:r>
              <a:rPr sz="2400" dirty="0" smtClean="0">
                <a:solidFill>
                  <a:schemeClr val="accent3">
                    <a:lumMod val="50000"/>
                  </a:schemeClr>
                </a:solidFill>
                <a:cs typeface="Arial" pitchFamily="34" charset="0"/>
              </a:rPr>
              <a:t>Ustanova koordinator pazi na razvoj partnerstva, </a:t>
            </a:r>
            <a:r>
              <a:rPr sz="2400" smtClean="0">
                <a:solidFill>
                  <a:schemeClr val="accent3">
                    <a:lumMod val="50000"/>
                  </a:schemeClr>
                </a:solidFill>
                <a:cs typeface="Arial" pitchFamily="34" charset="0"/>
              </a:rPr>
              <a:t>izvještavanje...</a:t>
            </a:r>
            <a:endParaRPr sz="2400" dirty="0" smtClean="0">
              <a:solidFill>
                <a:schemeClr val="accent3">
                  <a:lumMod val="50000"/>
                </a:schemeClr>
              </a:solidFill>
              <a:cs typeface="Arial" pitchFamily="34" charset="0"/>
            </a:endParaRPr>
          </a:p>
          <a:p>
            <a:pPr eaLnBrk="1" hangingPunct="1">
              <a:spcBef>
                <a:spcPts val="576"/>
              </a:spcBef>
              <a:defRPr/>
            </a:pPr>
            <a:r>
              <a:rPr sz="2400" dirty="0" smtClean="0">
                <a:solidFill>
                  <a:schemeClr val="accent3">
                    <a:lumMod val="50000"/>
                  </a:schemeClr>
                </a:solidFill>
                <a:cs typeface="Arial" pitchFamily="34" charset="0"/>
              </a:rPr>
              <a:t>Trajanje projekta je 2 godine</a:t>
            </a:r>
          </a:p>
          <a:p>
            <a:pPr eaLnBrk="1" hangingPunct="1">
              <a:spcBef>
                <a:spcPts val="576"/>
              </a:spcBef>
              <a:defRPr/>
            </a:pPr>
            <a:r>
              <a:rPr sz="2400" dirty="0" smtClean="0">
                <a:solidFill>
                  <a:schemeClr val="accent3">
                    <a:lumMod val="50000"/>
                  </a:schemeClr>
                </a:solidFill>
                <a:cs typeface="Arial" pitchFamily="34" charset="0"/>
              </a:rPr>
              <a:t>Svaka odobrena ustanova dobija zasebni ugovor i proračun </a:t>
            </a:r>
            <a:r>
              <a:rPr sz="2400" smtClean="0">
                <a:solidFill>
                  <a:schemeClr val="accent3">
                    <a:lumMod val="50000"/>
                  </a:schemeClr>
                </a:solidFill>
                <a:cs typeface="Arial" pitchFamily="34" charset="0"/>
              </a:rPr>
              <a:t>od matične Nacionalne </a:t>
            </a:r>
            <a:r>
              <a:rPr sz="2400" dirty="0" smtClean="0">
                <a:solidFill>
                  <a:schemeClr val="accent3">
                    <a:lumMod val="50000"/>
                  </a:schemeClr>
                </a:solidFill>
                <a:cs typeface="Arial" pitchFamily="34" charset="0"/>
              </a:rPr>
              <a:t>Agencije</a:t>
            </a:r>
          </a:p>
          <a:p>
            <a:pPr eaLnBrk="1" hangingPunct="1">
              <a:spcBef>
                <a:spcPts val="576"/>
              </a:spcBef>
              <a:defRPr/>
            </a:pPr>
            <a:r>
              <a:rPr sz="2400" dirty="0" smtClean="0">
                <a:solidFill>
                  <a:schemeClr val="accent3">
                    <a:lumMod val="50000"/>
                  </a:schemeClr>
                </a:solidFill>
                <a:cs typeface="Arial" pitchFamily="34" charset="0"/>
              </a:rPr>
              <a:t>Ugovor za svakog partnera</a:t>
            </a:r>
          </a:p>
          <a:p>
            <a:pPr eaLnBrk="1" hangingPunct="1">
              <a:spcBef>
                <a:spcPts val="576"/>
              </a:spcBef>
              <a:defRPr/>
            </a:pPr>
            <a:r>
              <a:rPr sz="2400" dirty="0" smtClean="0">
                <a:solidFill>
                  <a:schemeClr val="accent3">
                    <a:lumMod val="50000"/>
                  </a:schemeClr>
                </a:solidFill>
                <a:cs typeface="Arial" pitchFamily="34" charset="0"/>
              </a:rPr>
              <a:t>Iznos finaciranja ovisi o broju planiranih mobilnosti</a:t>
            </a:r>
          </a:p>
          <a:p>
            <a:pPr eaLnBrk="1" hangingPunct="1">
              <a:spcBef>
                <a:spcPts val="576"/>
              </a:spcBef>
              <a:defRPr/>
            </a:pPr>
            <a:endParaRPr sz="2000" dirty="0" smtClean="0">
              <a:solidFill>
                <a:schemeClr val="bg1">
                  <a:lumMod val="50000"/>
                </a:schemeClr>
              </a:solidFill>
            </a:endParaRPr>
          </a:p>
          <a:p>
            <a:pPr eaLnBrk="1" hangingPunct="1">
              <a:spcBef>
                <a:spcPts val="576"/>
              </a:spcBef>
              <a:defRPr/>
            </a:pPr>
            <a:endParaRPr sz="2000" dirty="0" smtClean="0">
              <a:solidFill>
                <a:schemeClr val="bg1">
                  <a:lumMod val="50000"/>
                </a:schemeClr>
              </a:solidFill>
            </a:endParaRPr>
          </a:p>
          <a:p>
            <a:pPr eaLnBrk="1" hangingPunct="1">
              <a:spcBef>
                <a:spcPts val="576"/>
              </a:spcBef>
              <a:defRPr/>
            </a:pPr>
            <a:endParaRPr sz="2000" dirty="0" smtClean="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0313" y="0"/>
            <a:ext cx="6643687" cy="1143000"/>
          </a:xfrm>
        </p:spPr>
        <p:txBody>
          <a:bodyPr/>
          <a:lstStyle/>
          <a:p>
            <a:pPr eaLnBrk="1" hangingPunct="1">
              <a:defRPr/>
            </a:pPr>
            <a:r>
              <a:rPr smtClean="0">
                <a:solidFill>
                  <a:srgbClr val="25AFC9"/>
                </a:solidFill>
                <a:latin typeface="+mn-lt"/>
                <a:ea typeface="+mn-ea"/>
                <a:cs typeface="+mn-cs"/>
              </a:rPr>
              <a:t>Financiranje </a:t>
            </a:r>
            <a:br>
              <a:rPr smtClean="0">
                <a:solidFill>
                  <a:srgbClr val="25AFC9"/>
                </a:solidFill>
                <a:latin typeface="+mn-lt"/>
                <a:ea typeface="+mn-ea"/>
                <a:cs typeface="+mn-cs"/>
              </a:rPr>
            </a:br>
            <a:r>
              <a:rPr smtClean="0">
                <a:solidFill>
                  <a:srgbClr val="25AFC9"/>
                </a:solidFill>
                <a:latin typeface="+mn-lt"/>
                <a:ea typeface="+mn-ea"/>
                <a:cs typeface="+mn-cs"/>
              </a:rPr>
              <a:t>partnerstava</a:t>
            </a:r>
          </a:p>
        </p:txBody>
      </p:sp>
      <p:graphicFrame>
        <p:nvGraphicFramePr>
          <p:cNvPr id="4" name="Content Placeholder 3"/>
          <p:cNvGraphicFramePr>
            <a:graphicFrameLocks noGrp="1"/>
          </p:cNvGraphicFramePr>
          <p:nvPr>
            <p:ph idx="1"/>
          </p:nvPr>
        </p:nvGraphicFramePr>
        <p:xfrm>
          <a:off x="571500" y="1714500"/>
          <a:ext cx="8229600" cy="3457576"/>
        </p:xfrm>
        <a:graphic>
          <a:graphicData uri="http://schemas.openxmlformats.org/drawingml/2006/table">
            <a:tbl>
              <a:tblPr/>
              <a:tblGrid>
                <a:gridCol w="3983964"/>
                <a:gridCol w="4245636"/>
              </a:tblGrid>
              <a:tr h="857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accent1">
                              <a:lumMod val="50000"/>
                            </a:schemeClr>
                          </a:solidFill>
                          <a:effectLst/>
                          <a:latin typeface="Arial" charset="0"/>
                          <a:cs typeface="Times New Roman" pitchFamily="18" charset="0"/>
                        </a:rPr>
                        <a:t>Mali broj mobilnosti 4</a:t>
                      </a:r>
                      <a:endParaRPr kumimoji="0" lang="hr-HR" sz="20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dirty="0" smtClean="0">
                          <a:ln>
                            <a:noFill/>
                          </a:ln>
                          <a:solidFill>
                            <a:schemeClr val="accent1">
                              <a:lumMod val="50000"/>
                            </a:schemeClr>
                          </a:solidFill>
                          <a:effectLst/>
                          <a:latin typeface="Arial" charset="0"/>
                          <a:cs typeface="Times New Roman" pitchFamily="18" charset="0"/>
                        </a:rPr>
                        <a:t>8.000 €</a:t>
                      </a:r>
                      <a:endParaRPr kumimoji="0" lang="hr-HR"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785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accent1">
                              <a:lumMod val="50000"/>
                            </a:schemeClr>
                          </a:solidFill>
                          <a:effectLst/>
                          <a:latin typeface="Arial" charset="0"/>
                          <a:cs typeface="Times New Roman" pitchFamily="18" charset="0"/>
                        </a:rPr>
                        <a:t>Ograničen broj mobilnosti  8</a:t>
                      </a:r>
                      <a:endParaRPr kumimoji="0" lang="hr-HR" sz="20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dirty="0" smtClean="0">
                          <a:ln>
                            <a:noFill/>
                          </a:ln>
                          <a:solidFill>
                            <a:schemeClr val="accent1">
                              <a:lumMod val="50000"/>
                            </a:schemeClr>
                          </a:solidFill>
                          <a:effectLst/>
                          <a:latin typeface="Arial" charset="0"/>
                          <a:cs typeface="Times New Roman" pitchFamily="18" charset="0"/>
                        </a:rPr>
                        <a:t>11.000 €</a:t>
                      </a:r>
                      <a:endParaRPr kumimoji="0" lang="hr-HR"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8286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accent1">
                              <a:lumMod val="50000"/>
                            </a:schemeClr>
                          </a:solidFill>
                          <a:effectLst/>
                          <a:latin typeface="Arial" charset="0"/>
                          <a:cs typeface="Times New Roman" pitchFamily="18" charset="0"/>
                        </a:rPr>
                        <a:t>Prosječan broj mobilnosti 12</a:t>
                      </a:r>
                      <a:endParaRPr kumimoji="0" lang="hr-HR" sz="20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dirty="0" smtClean="0">
                          <a:ln>
                            <a:noFill/>
                          </a:ln>
                          <a:solidFill>
                            <a:schemeClr val="accent1">
                              <a:lumMod val="50000"/>
                            </a:schemeClr>
                          </a:solidFill>
                          <a:effectLst/>
                          <a:latin typeface="Arial" charset="0"/>
                          <a:cs typeface="Times New Roman" pitchFamily="18" charset="0"/>
                        </a:rPr>
                        <a:t>14.000 €</a:t>
                      </a:r>
                      <a:endParaRPr kumimoji="0" lang="hr-HR"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9858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accent1">
                              <a:lumMod val="50000"/>
                            </a:schemeClr>
                          </a:solidFill>
                          <a:effectLst/>
                          <a:latin typeface="Arial" charset="0"/>
                          <a:cs typeface="Times New Roman" pitchFamily="18" charset="0"/>
                        </a:rPr>
                        <a:t>Veliki broj mobilnosti 24</a:t>
                      </a:r>
                      <a:endParaRPr kumimoji="0" lang="hr-HR" sz="20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dirty="0" smtClean="0">
                          <a:ln>
                            <a:noFill/>
                          </a:ln>
                          <a:solidFill>
                            <a:schemeClr val="accent1">
                              <a:lumMod val="50000"/>
                            </a:schemeClr>
                          </a:solidFill>
                          <a:effectLst/>
                          <a:latin typeface="Arial" charset="0"/>
                          <a:cs typeface="Times New Roman" pitchFamily="18" charset="0"/>
                        </a:rPr>
                        <a:t>22.500 €</a:t>
                      </a:r>
                      <a:endParaRPr kumimoji="0" lang="hr-HR"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94202" marR="9420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285750"/>
            <a:ext cx="8229600" cy="857250"/>
          </a:xfrm>
        </p:spPr>
        <p:txBody>
          <a:bodyPr/>
          <a:lstStyle/>
          <a:p>
            <a:pPr eaLnBrk="1" hangingPunct="1">
              <a:defRPr/>
            </a:pPr>
            <a:r>
              <a:rPr sz="4000" smtClean="0">
                <a:solidFill>
                  <a:srgbClr val="25AFC9"/>
                </a:solidFill>
                <a:latin typeface="+mn-lt"/>
                <a:ea typeface="+mn-ea"/>
                <a:cs typeface="+mn-cs"/>
              </a:rPr>
              <a:t>Kako se prijaviti?</a:t>
            </a:r>
          </a:p>
        </p:txBody>
      </p:sp>
      <p:sp>
        <p:nvSpPr>
          <p:cNvPr id="7171" name="Rectangle 3"/>
          <p:cNvSpPr>
            <a:spLocks noGrp="1" noChangeArrowheads="1"/>
          </p:cNvSpPr>
          <p:nvPr>
            <p:ph idx="1"/>
          </p:nvPr>
        </p:nvSpPr>
        <p:spPr>
          <a:xfrm>
            <a:off x="357188" y="1285875"/>
            <a:ext cx="8229600" cy="4525963"/>
          </a:xfrm>
        </p:spPr>
        <p:txBody>
          <a:bodyPr/>
          <a:lstStyle/>
          <a:p>
            <a:pPr eaLnBrk="1" hangingPunct="1">
              <a:spcBef>
                <a:spcPts val="576"/>
              </a:spcBef>
              <a:defRPr/>
            </a:pPr>
            <a:r>
              <a:rPr sz="2800" dirty="0" smtClean="0">
                <a:solidFill>
                  <a:schemeClr val="accent3">
                    <a:lumMod val="50000"/>
                  </a:schemeClr>
                </a:solidFill>
              </a:rPr>
              <a:t>Kroz </a:t>
            </a:r>
            <a:r>
              <a:rPr sz="2800" dirty="0" err="1" smtClean="0">
                <a:solidFill>
                  <a:schemeClr val="accent3">
                    <a:lumMod val="50000"/>
                  </a:schemeClr>
                </a:solidFill>
              </a:rPr>
              <a:t>matičnu</a:t>
            </a:r>
            <a:r>
              <a:rPr sz="2800" dirty="0" smtClean="0">
                <a:solidFill>
                  <a:schemeClr val="accent3">
                    <a:lumMod val="50000"/>
                  </a:schemeClr>
                </a:solidFill>
              </a:rPr>
              <a:t> </a:t>
            </a:r>
            <a:r>
              <a:rPr sz="2800" dirty="0" err="1" smtClean="0">
                <a:solidFill>
                  <a:schemeClr val="accent3">
                    <a:lumMod val="50000"/>
                  </a:schemeClr>
                </a:solidFill>
              </a:rPr>
              <a:t>ustanovu</a:t>
            </a:r>
            <a:r>
              <a:rPr lang="hr-HR" sz="2800" dirty="0" smtClean="0">
                <a:solidFill>
                  <a:schemeClr val="accent3">
                    <a:lumMod val="50000"/>
                  </a:schemeClr>
                </a:solidFill>
              </a:rPr>
              <a:t> </a:t>
            </a:r>
            <a:r>
              <a:rPr sz="2800" dirty="0" smtClean="0">
                <a:solidFill>
                  <a:schemeClr val="accent3">
                    <a:lumMod val="50000"/>
                  </a:schemeClr>
                </a:solidFill>
              </a:rPr>
              <a:t>(ne </a:t>
            </a:r>
            <a:r>
              <a:rPr sz="2800" dirty="0" err="1" smtClean="0">
                <a:solidFill>
                  <a:schemeClr val="accent3">
                    <a:lumMod val="50000"/>
                  </a:schemeClr>
                </a:solidFill>
              </a:rPr>
              <a:t>pojedinačno</a:t>
            </a:r>
            <a:r>
              <a:rPr sz="2800" dirty="0" smtClean="0">
                <a:solidFill>
                  <a:schemeClr val="accent3">
                    <a:lumMod val="50000"/>
                  </a:schemeClr>
                </a:solidFill>
              </a:rPr>
              <a:t>)</a:t>
            </a:r>
            <a:endParaRPr lang="hr-HR" sz="2800" dirty="0" smtClean="0">
              <a:solidFill>
                <a:schemeClr val="accent3">
                  <a:lumMod val="50000"/>
                </a:schemeClr>
              </a:solidFill>
            </a:endParaRPr>
          </a:p>
          <a:p>
            <a:pPr eaLnBrk="1" hangingPunct="1">
              <a:spcBef>
                <a:spcPts val="576"/>
              </a:spcBef>
              <a:defRPr/>
            </a:pPr>
            <a:endParaRPr sz="2800" dirty="0" smtClean="0">
              <a:solidFill>
                <a:schemeClr val="accent3">
                  <a:lumMod val="50000"/>
                </a:schemeClr>
              </a:solidFill>
            </a:endParaRPr>
          </a:p>
          <a:p>
            <a:pPr eaLnBrk="1" hangingPunct="1">
              <a:spcBef>
                <a:spcPts val="576"/>
              </a:spcBef>
              <a:defRPr/>
            </a:pPr>
            <a:r>
              <a:rPr sz="2800" dirty="0" smtClean="0">
                <a:solidFill>
                  <a:schemeClr val="accent3">
                    <a:lumMod val="50000"/>
                  </a:schemeClr>
                </a:solidFill>
              </a:rPr>
              <a:t>Jedan krajnji </a:t>
            </a:r>
            <a:r>
              <a:rPr sz="2800" dirty="0" err="1" smtClean="0">
                <a:solidFill>
                  <a:schemeClr val="accent3">
                    <a:lumMod val="50000"/>
                  </a:schemeClr>
                </a:solidFill>
              </a:rPr>
              <a:t>rok</a:t>
            </a:r>
            <a:r>
              <a:rPr sz="2800" dirty="0" smtClean="0">
                <a:solidFill>
                  <a:schemeClr val="accent3">
                    <a:lumMod val="50000"/>
                  </a:schemeClr>
                </a:solidFill>
              </a:rPr>
              <a:t> </a:t>
            </a:r>
            <a:r>
              <a:rPr sz="2800" dirty="0" err="1" smtClean="0">
                <a:solidFill>
                  <a:schemeClr val="accent3">
                    <a:lumMod val="50000"/>
                  </a:schemeClr>
                </a:solidFill>
              </a:rPr>
              <a:t>godišnje</a:t>
            </a:r>
            <a:r>
              <a:rPr lang="hr-HR" sz="2800" dirty="0" smtClean="0">
                <a:solidFill>
                  <a:schemeClr val="accent3">
                    <a:lumMod val="50000"/>
                  </a:schemeClr>
                </a:solidFill>
              </a:rPr>
              <a:t> </a:t>
            </a:r>
            <a:r>
              <a:rPr sz="2800" dirty="0" smtClean="0">
                <a:solidFill>
                  <a:schemeClr val="accent3">
                    <a:lumMod val="50000"/>
                  </a:schemeClr>
                </a:solidFill>
              </a:rPr>
              <a:t>(21. </a:t>
            </a:r>
            <a:r>
              <a:rPr sz="2800" dirty="0" err="1" smtClean="0">
                <a:solidFill>
                  <a:schemeClr val="accent3">
                    <a:lumMod val="50000"/>
                  </a:schemeClr>
                </a:solidFill>
              </a:rPr>
              <a:t>veljače</a:t>
            </a:r>
            <a:r>
              <a:rPr sz="2800" dirty="0" smtClean="0">
                <a:solidFill>
                  <a:schemeClr val="accent3">
                    <a:lumMod val="50000"/>
                  </a:schemeClr>
                </a:solidFill>
              </a:rPr>
              <a:t> 201</a:t>
            </a:r>
            <a:r>
              <a:rPr lang="hr-HR" sz="2800" dirty="0" smtClean="0">
                <a:solidFill>
                  <a:schemeClr val="accent3">
                    <a:lumMod val="50000"/>
                  </a:schemeClr>
                </a:solidFill>
              </a:rPr>
              <a:t>3</a:t>
            </a:r>
            <a:r>
              <a:rPr sz="2800" dirty="0" smtClean="0">
                <a:solidFill>
                  <a:schemeClr val="accent3">
                    <a:lumMod val="50000"/>
                  </a:schemeClr>
                </a:solidFill>
              </a:rPr>
              <a:t>.)</a:t>
            </a:r>
            <a:endParaRPr lang="hr-HR" sz="2800" dirty="0" smtClean="0">
              <a:solidFill>
                <a:schemeClr val="accent3">
                  <a:lumMod val="50000"/>
                </a:schemeClr>
              </a:solidFill>
            </a:endParaRPr>
          </a:p>
          <a:p>
            <a:pPr eaLnBrk="1" hangingPunct="1">
              <a:spcBef>
                <a:spcPts val="576"/>
              </a:spcBef>
              <a:defRPr/>
            </a:pPr>
            <a:endParaRPr sz="2800" dirty="0" smtClean="0">
              <a:solidFill>
                <a:schemeClr val="accent3">
                  <a:lumMod val="50000"/>
                </a:schemeClr>
              </a:solidFill>
            </a:endParaRPr>
          </a:p>
          <a:p>
            <a:pPr eaLnBrk="1" hangingPunct="1">
              <a:spcBef>
                <a:spcPts val="576"/>
              </a:spcBef>
              <a:defRPr/>
            </a:pPr>
            <a:r>
              <a:rPr sz="2800" dirty="0" err="1" smtClean="0">
                <a:solidFill>
                  <a:schemeClr val="accent3">
                    <a:lumMod val="50000"/>
                  </a:schemeClr>
                </a:solidFill>
              </a:rPr>
              <a:t>Za</a:t>
            </a:r>
            <a:r>
              <a:rPr sz="2800" dirty="0" smtClean="0">
                <a:solidFill>
                  <a:schemeClr val="accent3">
                    <a:lumMod val="50000"/>
                  </a:schemeClr>
                </a:solidFill>
              </a:rPr>
              <a:t> </a:t>
            </a:r>
            <a:r>
              <a:rPr sz="2800" dirty="0" err="1" smtClean="0">
                <a:solidFill>
                  <a:schemeClr val="accent3">
                    <a:lumMod val="50000"/>
                  </a:schemeClr>
                </a:solidFill>
              </a:rPr>
              <a:t>aktivnosti</a:t>
            </a:r>
            <a:r>
              <a:rPr sz="2800" dirty="0" smtClean="0">
                <a:solidFill>
                  <a:schemeClr val="accent3">
                    <a:lumMod val="50000"/>
                  </a:schemeClr>
                </a:solidFill>
              </a:rPr>
              <a:t> od 1. </a:t>
            </a:r>
            <a:r>
              <a:rPr sz="2800" dirty="0" err="1" smtClean="0">
                <a:solidFill>
                  <a:schemeClr val="accent3">
                    <a:lumMod val="50000"/>
                  </a:schemeClr>
                </a:solidFill>
              </a:rPr>
              <a:t>kolovoza</a:t>
            </a:r>
            <a:r>
              <a:rPr sz="2800" dirty="0" smtClean="0">
                <a:solidFill>
                  <a:schemeClr val="accent3">
                    <a:lumMod val="50000"/>
                  </a:schemeClr>
                </a:solidFill>
              </a:rPr>
              <a:t> 201</a:t>
            </a:r>
            <a:r>
              <a:rPr lang="hr-HR" sz="2800" dirty="0" smtClean="0">
                <a:solidFill>
                  <a:schemeClr val="accent3">
                    <a:lumMod val="50000"/>
                  </a:schemeClr>
                </a:solidFill>
              </a:rPr>
              <a:t>3</a:t>
            </a:r>
            <a:r>
              <a:rPr sz="2800" dirty="0" smtClean="0">
                <a:solidFill>
                  <a:schemeClr val="accent3">
                    <a:lumMod val="50000"/>
                  </a:schemeClr>
                </a:solidFill>
              </a:rPr>
              <a:t>. do 31. </a:t>
            </a:r>
            <a:r>
              <a:rPr sz="2800" dirty="0" err="1" smtClean="0">
                <a:solidFill>
                  <a:schemeClr val="accent3">
                    <a:lumMod val="50000"/>
                  </a:schemeClr>
                </a:solidFill>
              </a:rPr>
              <a:t>srpnja</a:t>
            </a:r>
            <a:r>
              <a:rPr sz="2800" dirty="0" smtClean="0">
                <a:solidFill>
                  <a:schemeClr val="accent3">
                    <a:lumMod val="50000"/>
                  </a:schemeClr>
                </a:solidFill>
              </a:rPr>
              <a:t> 201</a:t>
            </a:r>
            <a:r>
              <a:rPr lang="hr-HR" sz="2800" dirty="0" smtClean="0">
                <a:solidFill>
                  <a:schemeClr val="accent3">
                    <a:lumMod val="50000"/>
                  </a:schemeClr>
                </a:solidFill>
              </a:rPr>
              <a:t>5</a:t>
            </a:r>
            <a:r>
              <a:rPr sz="2800" dirty="0" smtClean="0">
                <a:solidFill>
                  <a:schemeClr val="accent3">
                    <a:lumMod val="50000"/>
                  </a:schemeClr>
                </a:solidFill>
              </a:rPr>
              <a:t>. </a:t>
            </a:r>
          </a:p>
          <a:p>
            <a:pPr eaLnBrk="1" hangingPunct="1">
              <a:spcBef>
                <a:spcPts val="576"/>
              </a:spcBef>
              <a:defRPr/>
            </a:pPr>
            <a:r>
              <a:rPr sz="2800" dirty="0" err="1" smtClean="0">
                <a:solidFill>
                  <a:schemeClr val="accent3">
                    <a:lumMod val="50000"/>
                  </a:schemeClr>
                </a:solidFill>
              </a:rPr>
              <a:t>Bespovratna</a:t>
            </a:r>
            <a:r>
              <a:rPr sz="2800" dirty="0" smtClean="0">
                <a:solidFill>
                  <a:schemeClr val="accent3">
                    <a:lumMod val="50000"/>
                  </a:schemeClr>
                </a:solidFill>
              </a:rPr>
              <a:t> sredstva mogu se iskoristiti za međunarodnu mobilnost i lokalne projektne aktivnosti</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25603" name="Rectangle 2"/>
          <p:cNvSpPr>
            <a:spLocks noGrp="1" noChangeArrowheads="1"/>
          </p:cNvSpPr>
          <p:nvPr>
            <p:ph type="title" idx="4294967295"/>
          </p:nvPr>
        </p:nvSpPr>
        <p:spPr>
          <a:xfrm>
            <a:off x="2643188" y="214313"/>
            <a:ext cx="6357937" cy="1154112"/>
          </a:xfrm>
        </p:spPr>
        <p:txBody>
          <a:bodyPr/>
          <a:lstStyle/>
          <a:p>
            <a:pPr eaLnBrk="1" hangingPunct="1"/>
            <a:r>
              <a:rPr sz="3600" smtClean="0">
                <a:solidFill>
                  <a:srgbClr val="25AFC9"/>
                </a:solidFill>
                <a:latin typeface="Arial" charset="0"/>
                <a:cs typeface="Arial" charset="0"/>
              </a:rPr>
              <a:t>Kako pronaći partnera?</a:t>
            </a:r>
          </a:p>
        </p:txBody>
      </p:sp>
      <p:sp>
        <p:nvSpPr>
          <p:cNvPr id="26628" name="Rectangle 3"/>
          <p:cNvSpPr>
            <a:spLocks noGrp="1" noChangeArrowheads="1"/>
          </p:cNvSpPr>
          <p:nvPr>
            <p:ph type="body" idx="4294967295"/>
          </p:nvPr>
        </p:nvSpPr>
        <p:spPr>
          <a:xfrm>
            <a:off x="285750" y="1285875"/>
            <a:ext cx="8229600" cy="4951413"/>
          </a:xfrm>
        </p:spPr>
        <p:txBody>
          <a:bodyPr rtlCol="0">
            <a:normAutofit/>
          </a:bodyPr>
          <a:lstStyle/>
          <a:p>
            <a:pPr eaLnBrk="1" fontAlgn="auto" hangingPunct="1">
              <a:spcBef>
                <a:spcPts val="576"/>
              </a:spcBef>
              <a:spcAft>
                <a:spcPts val="0"/>
              </a:spcAft>
              <a:buFont typeface="Arial" pitchFamily="34" charset="0"/>
              <a:buChar char="•"/>
              <a:defRPr/>
            </a:pPr>
            <a:r>
              <a:rPr lang="hr-HR" sz="2400" dirty="0" smtClean="0">
                <a:solidFill>
                  <a:schemeClr val="accent3">
                    <a:lumMod val="50000"/>
                  </a:schemeClr>
                </a:solidFill>
                <a:latin typeface="Arial" pitchFamily="34" charset="0"/>
                <a:cs typeface="Arial" pitchFamily="34" charset="0"/>
              </a:rPr>
              <a:t>Kontakt seminari, organiziraju ih nacionalne agencije diljem Europe između rujna i studenog</a:t>
            </a:r>
          </a:p>
          <a:p>
            <a:pPr eaLnBrk="1" fontAlgn="auto" hangingPunct="1">
              <a:spcBef>
                <a:spcPts val="576"/>
              </a:spcBef>
              <a:spcAft>
                <a:spcPts val="0"/>
              </a:spcAft>
              <a:buFont typeface="Arial" pitchFamily="34" charset="0"/>
              <a:buChar char="•"/>
              <a:defRPr/>
            </a:pPr>
            <a:r>
              <a:rPr lang="hr-HR" sz="2400" dirty="0" smtClean="0">
                <a:solidFill>
                  <a:schemeClr val="accent3">
                    <a:lumMod val="50000"/>
                  </a:schemeClr>
                </a:solidFill>
                <a:latin typeface="Arial" pitchFamily="34" charset="0"/>
                <a:cs typeface="Arial" pitchFamily="34" charset="0"/>
              </a:rPr>
              <a:t>Baze za traženje partnera: Partbase, Baza podataka za In service training </a:t>
            </a:r>
          </a:p>
          <a:p>
            <a:pPr eaLnBrk="1" fontAlgn="auto" hangingPunct="1">
              <a:spcBef>
                <a:spcPts val="576"/>
              </a:spcBef>
              <a:spcAft>
                <a:spcPts val="0"/>
              </a:spcAft>
              <a:buFont typeface="Arial" pitchFamily="34" charset="0"/>
              <a:buChar char="•"/>
              <a:defRPr/>
            </a:pPr>
            <a:r>
              <a:rPr lang="hr-HR" sz="2400" dirty="0" smtClean="0">
                <a:solidFill>
                  <a:schemeClr val="accent3">
                    <a:lumMod val="50000"/>
                  </a:schemeClr>
                </a:solidFill>
                <a:latin typeface="Arial" pitchFamily="34" charset="0"/>
                <a:cs typeface="Arial" pitchFamily="34" charset="0"/>
              </a:rPr>
              <a:t>Osobni kontakti</a:t>
            </a:r>
          </a:p>
          <a:p>
            <a:pPr eaLnBrk="1" fontAlgn="auto" hangingPunct="1">
              <a:spcBef>
                <a:spcPts val="576"/>
              </a:spcBef>
              <a:spcAft>
                <a:spcPts val="0"/>
              </a:spcAft>
              <a:buFont typeface="Arial" pitchFamily="34" charset="0"/>
              <a:buChar char="•"/>
              <a:defRPr/>
            </a:pPr>
            <a:r>
              <a:rPr lang="hr-HR" sz="2400" dirty="0" smtClean="0">
                <a:solidFill>
                  <a:schemeClr val="accent3">
                    <a:lumMod val="50000"/>
                  </a:schemeClr>
                </a:solidFill>
                <a:latin typeface="Arial" pitchFamily="34" charset="0"/>
                <a:cs typeface="Arial" pitchFamily="34" charset="0"/>
              </a:rPr>
              <a:t>Lokalna/regionalna suradnja (twin towns)</a:t>
            </a:r>
          </a:p>
          <a:p>
            <a:pPr eaLnBrk="1" fontAlgn="auto" hangingPunct="1">
              <a:spcBef>
                <a:spcPts val="576"/>
              </a:spcBef>
              <a:spcAft>
                <a:spcPts val="0"/>
              </a:spcAft>
              <a:buFont typeface="Arial" pitchFamily="34" charset="0"/>
              <a:buChar char="•"/>
              <a:defRPr/>
            </a:pPr>
            <a:r>
              <a:rPr lang="hr-HR" sz="2400" dirty="0" smtClean="0">
                <a:solidFill>
                  <a:schemeClr val="accent3">
                    <a:lumMod val="50000"/>
                  </a:schemeClr>
                </a:solidFill>
                <a:latin typeface="Arial" pitchFamily="34" charset="0"/>
                <a:cs typeface="Arial" pitchFamily="34" charset="0"/>
              </a:rPr>
              <a:t>Stručno osposobljavanje/studijska putovanja</a:t>
            </a:r>
          </a:p>
          <a:p>
            <a:pPr eaLnBrk="1" fontAlgn="auto" hangingPunct="1">
              <a:spcBef>
                <a:spcPts val="576"/>
              </a:spcBef>
              <a:spcAft>
                <a:spcPts val="0"/>
              </a:spcAft>
              <a:buFontTx/>
              <a:buNone/>
              <a:defRPr/>
            </a:pPr>
            <a:endParaRPr lang="hr-HR" sz="2800" dirty="0" smtClean="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71600" y="0"/>
            <a:ext cx="7558088" cy="1143000"/>
          </a:xfrm>
        </p:spPr>
        <p:txBody>
          <a:bodyPr/>
          <a:lstStyle/>
          <a:p>
            <a:r>
              <a:rPr sz="4000" b="1" smtClean="0">
                <a:latin typeface="Calibri" pitchFamily="34" charset="0"/>
              </a:rPr>
              <a:t>    </a:t>
            </a:r>
            <a:r>
              <a:rPr smtClean="0">
                <a:latin typeface="Calibri" pitchFamily="34" charset="0"/>
              </a:rPr>
              <a:t>Pripremni posjeti</a:t>
            </a:r>
          </a:p>
        </p:txBody>
      </p:sp>
      <p:grpSp>
        <p:nvGrpSpPr>
          <p:cNvPr id="26627" name="Group 9"/>
          <p:cNvGrpSpPr>
            <a:grpSpLocks/>
          </p:cNvGrpSpPr>
          <p:nvPr/>
        </p:nvGrpSpPr>
        <p:grpSpPr bwMode="auto">
          <a:xfrm>
            <a:off x="0" y="1674813"/>
            <a:ext cx="4357688" cy="4754562"/>
            <a:chOff x="285720" y="1557978"/>
            <a:chExt cx="3357586" cy="4168104"/>
          </a:xfrm>
        </p:grpSpPr>
        <p:pic>
          <p:nvPicPr>
            <p:cNvPr id="26632" name="Picture 4" descr="sivi bal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0" y="1557978"/>
              <a:ext cx="3357586" cy="4168104"/>
            </a:xfrm>
            <a:prstGeom prst="rect">
              <a:avLst/>
            </a:prstGeom>
            <a:noFill/>
            <a:ln w="9525">
              <a:noFill/>
              <a:miter lim="800000"/>
              <a:headEnd/>
              <a:tailEnd/>
            </a:ln>
          </p:spPr>
        </p:pic>
        <p:sp>
          <p:nvSpPr>
            <p:cNvPr id="26633" name="Rectangle 8"/>
            <p:cNvSpPr>
              <a:spLocks noChangeArrowheads="1"/>
            </p:cNvSpPr>
            <p:nvPr/>
          </p:nvSpPr>
          <p:spPr bwMode="auto">
            <a:xfrm>
              <a:off x="357127" y="1714616"/>
              <a:ext cx="2928978" cy="242832"/>
            </a:xfrm>
            <a:prstGeom prst="rect">
              <a:avLst/>
            </a:prstGeom>
            <a:noFill/>
            <a:ln w="9525">
              <a:noFill/>
              <a:miter lim="800000"/>
              <a:headEnd/>
              <a:tailEnd/>
            </a:ln>
          </p:spPr>
          <p:txBody>
            <a:bodyPr>
              <a:spAutoFit/>
            </a:bodyPr>
            <a:lstStyle/>
            <a:p>
              <a:pPr algn="ctr"/>
              <a:endParaRPr lang="hr-HR" sz="1200" noProof="1">
                <a:solidFill>
                  <a:schemeClr val="bg1"/>
                </a:solidFill>
              </a:endParaRPr>
            </a:p>
          </p:txBody>
        </p:sp>
      </p:grpSp>
      <p:grpSp>
        <p:nvGrpSpPr>
          <p:cNvPr id="26628" name="Group 10"/>
          <p:cNvGrpSpPr>
            <a:grpSpLocks/>
          </p:cNvGrpSpPr>
          <p:nvPr/>
        </p:nvGrpSpPr>
        <p:grpSpPr bwMode="auto">
          <a:xfrm>
            <a:off x="3786188" y="1285875"/>
            <a:ext cx="5429250" cy="5422900"/>
            <a:chOff x="4923128" y="2198989"/>
            <a:chExt cx="4208951" cy="4469872"/>
          </a:xfrm>
        </p:grpSpPr>
        <p:pic>
          <p:nvPicPr>
            <p:cNvPr id="26630" name="Picture 6" descr="narandzasti bal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923128" y="2198989"/>
              <a:ext cx="4208951" cy="4357718"/>
            </a:xfrm>
            <a:prstGeom prst="rect">
              <a:avLst/>
            </a:prstGeom>
            <a:noFill/>
            <a:ln w="9525">
              <a:noFill/>
              <a:miter lim="800000"/>
              <a:headEnd/>
              <a:tailEnd/>
            </a:ln>
          </p:spPr>
        </p:pic>
        <p:sp>
          <p:nvSpPr>
            <p:cNvPr id="9" name="Pravokutnik 6"/>
            <p:cNvSpPr>
              <a:spLocks noChangeArrowheads="1"/>
            </p:cNvSpPr>
            <p:nvPr/>
          </p:nvSpPr>
          <p:spPr bwMode="auto">
            <a:xfrm>
              <a:off x="5587699" y="2670053"/>
              <a:ext cx="2964726" cy="3998808"/>
            </a:xfrm>
            <a:prstGeom prst="rect">
              <a:avLst/>
            </a:prstGeom>
            <a:noFill/>
            <a:ln w="9525">
              <a:noFill/>
              <a:miter lim="800000"/>
              <a:headEnd/>
              <a:tailEnd/>
            </a:ln>
          </p:spPr>
          <p:txBody>
            <a:bodyPr>
              <a:spAutoFit/>
            </a:bodyPr>
            <a:lstStyle/>
            <a:p>
              <a:pPr algn="ctr">
                <a:defRPr/>
              </a:pPr>
              <a:r>
                <a:rPr lang="hr-HR" sz="2400" b="1" dirty="0">
                  <a:solidFill>
                    <a:schemeClr val="accent3"/>
                  </a:solidFill>
                  <a:cs typeface="+mn-cs"/>
                </a:rPr>
                <a:t>Posjet ustanovi partneru </a:t>
              </a:r>
              <a:r>
                <a:rPr lang="hr-HR" b="1" dirty="0">
                  <a:solidFill>
                    <a:schemeClr val="accent3"/>
                  </a:solidFill>
                  <a:cs typeface="+mn-cs"/>
                </a:rPr>
                <a:t>u trajanju od 2 – 3 dana u nekoj LLP zemlji</a:t>
              </a:r>
            </a:p>
            <a:p>
              <a:pPr algn="ctr">
                <a:defRPr/>
              </a:pPr>
              <a:r>
                <a:rPr lang="hr-HR" b="1" dirty="0">
                  <a:solidFill>
                    <a:schemeClr val="accent3"/>
                  </a:solidFill>
                  <a:cs typeface="+mn-cs"/>
                </a:rPr>
                <a:t>Organizator – </a:t>
              </a:r>
              <a:r>
                <a:rPr lang="hr-HR" dirty="0">
                  <a:solidFill>
                    <a:schemeClr val="accent3"/>
                  </a:solidFill>
                  <a:cs typeface="+mn-cs"/>
                </a:rPr>
                <a:t>partneri</a:t>
              </a:r>
            </a:p>
            <a:p>
              <a:pPr algn="ctr">
                <a:defRPr/>
              </a:pPr>
              <a:endParaRPr lang="hr-HR" b="1" dirty="0">
                <a:solidFill>
                  <a:schemeClr val="accent3"/>
                </a:solidFill>
                <a:cs typeface="+mn-cs"/>
              </a:endParaRPr>
            </a:p>
            <a:p>
              <a:pPr algn="ctr">
                <a:defRPr/>
              </a:pPr>
              <a:r>
                <a:rPr lang="hr-HR" b="1" dirty="0">
                  <a:solidFill>
                    <a:schemeClr val="accent3"/>
                  </a:solidFill>
                  <a:cs typeface="+mn-cs"/>
                </a:rPr>
                <a:t>Cilj – </a:t>
              </a:r>
              <a:r>
                <a:rPr lang="hr-HR" dirty="0">
                  <a:solidFill>
                    <a:schemeClr val="accent3"/>
                  </a:solidFill>
                  <a:cs typeface="+mn-cs"/>
                </a:rPr>
                <a:t>sastanak partnera</a:t>
              </a:r>
            </a:p>
            <a:p>
              <a:pPr algn="ctr">
                <a:defRPr/>
              </a:pPr>
              <a:endParaRPr lang="hr-HR" dirty="0">
                <a:solidFill>
                  <a:schemeClr val="accent3"/>
                </a:solidFill>
                <a:cs typeface="+mn-cs"/>
              </a:endParaRPr>
            </a:p>
            <a:p>
              <a:pPr algn="ctr">
                <a:defRPr/>
              </a:pPr>
              <a:r>
                <a:rPr lang="hr-HR" b="1" dirty="0">
                  <a:solidFill>
                    <a:schemeClr val="accent3"/>
                  </a:solidFill>
                  <a:cs typeface="+mn-cs"/>
                </a:rPr>
                <a:t>Rok za prijavu: </a:t>
              </a:r>
              <a:r>
                <a:rPr lang="hr-HR" dirty="0">
                  <a:solidFill>
                    <a:schemeClr val="accent3"/>
                  </a:solidFill>
                  <a:cs typeface="+mn-cs"/>
                </a:rPr>
                <a:t>web stranica</a:t>
              </a:r>
            </a:p>
            <a:p>
              <a:pPr algn="ctr">
                <a:defRPr/>
              </a:pPr>
              <a:endParaRPr lang="hr-HR" dirty="0">
                <a:solidFill>
                  <a:schemeClr val="accent3"/>
                </a:solidFill>
                <a:cs typeface="+mn-cs"/>
              </a:endParaRPr>
            </a:p>
            <a:p>
              <a:pPr algn="ctr">
                <a:defRPr/>
              </a:pPr>
              <a:r>
                <a:rPr lang="hr-HR" dirty="0">
                  <a:solidFill>
                    <a:schemeClr val="accent3"/>
                  </a:solidFill>
                  <a:cs typeface="+mn-cs"/>
                </a:rPr>
                <a:t>Prijava se mora predati prije nego što se predaje prijava za odnosno partnerstvo </a:t>
              </a:r>
            </a:p>
            <a:p>
              <a:pPr algn="ctr">
                <a:defRPr/>
              </a:pPr>
              <a:endParaRPr lang="hr-HR" dirty="0">
                <a:solidFill>
                  <a:schemeClr val="accent3"/>
                </a:solidFill>
                <a:cs typeface="+mn-cs"/>
              </a:endParaRPr>
            </a:p>
            <a:p>
              <a:pPr algn="ctr">
                <a:defRPr/>
              </a:pPr>
              <a:endParaRPr lang="hr-HR" dirty="0">
                <a:solidFill>
                  <a:srgbClr val="D6570E"/>
                </a:solidFill>
                <a:cs typeface="+mn-cs"/>
              </a:endParaRPr>
            </a:p>
            <a:p>
              <a:pPr algn="r">
                <a:defRPr/>
              </a:pPr>
              <a:r>
                <a:rPr lang="hr-HR" dirty="0">
                  <a:solidFill>
                    <a:srgbClr val="D6570E"/>
                  </a:solidFill>
                  <a:cs typeface="+mn-cs"/>
                </a:rPr>
                <a:t>         Troškovi puta do 400 EUR</a:t>
              </a:r>
            </a:p>
            <a:p>
              <a:pPr algn="r">
                <a:defRPr/>
              </a:pPr>
              <a:r>
                <a:rPr lang="hr-HR" dirty="0">
                  <a:solidFill>
                    <a:srgbClr val="D6570E"/>
                  </a:solidFill>
                  <a:cs typeface="+mn-cs"/>
                </a:rPr>
                <a:t>Dnevnica (vidi tabllicu) </a:t>
              </a:r>
            </a:p>
            <a:p>
              <a:pPr algn="ctr">
                <a:defRPr/>
              </a:pPr>
              <a:endParaRPr lang="hr-HR" dirty="0">
                <a:solidFill>
                  <a:srgbClr val="D6570E"/>
                </a:solidFill>
                <a:cs typeface="+mn-cs"/>
              </a:endParaRPr>
            </a:p>
          </p:txBody>
        </p:sp>
      </p:grpSp>
      <p:sp>
        <p:nvSpPr>
          <p:cNvPr id="26629" name="Rectangle 9"/>
          <p:cNvSpPr>
            <a:spLocks noChangeArrowheads="1"/>
          </p:cNvSpPr>
          <p:nvPr/>
        </p:nvSpPr>
        <p:spPr bwMode="auto">
          <a:xfrm>
            <a:off x="285750" y="1781175"/>
            <a:ext cx="3929063" cy="3957638"/>
          </a:xfrm>
          <a:prstGeom prst="rect">
            <a:avLst/>
          </a:prstGeom>
          <a:noFill/>
          <a:ln w="9525">
            <a:noFill/>
            <a:miter lim="800000"/>
            <a:headEnd/>
            <a:tailEnd/>
          </a:ln>
        </p:spPr>
        <p:txBody>
          <a:bodyPr>
            <a:spAutoFit/>
          </a:bodyPr>
          <a:lstStyle/>
          <a:p>
            <a:pPr algn="ctr">
              <a:lnSpc>
                <a:spcPct val="80000"/>
              </a:lnSpc>
            </a:pPr>
            <a:r>
              <a:rPr lang="hr-HR" sz="2400" b="1">
                <a:solidFill>
                  <a:schemeClr val="bg1"/>
                </a:solidFill>
              </a:rPr>
              <a:t>Kontaktni seminar</a:t>
            </a:r>
          </a:p>
          <a:p>
            <a:pPr algn="ctr">
              <a:lnSpc>
                <a:spcPct val="80000"/>
              </a:lnSpc>
            </a:pPr>
            <a:endParaRPr lang="hr-HR" sz="2000">
              <a:solidFill>
                <a:schemeClr val="bg1"/>
              </a:solidFill>
            </a:endParaRPr>
          </a:p>
          <a:p>
            <a:pPr algn="ctr">
              <a:lnSpc>
                <a:spcPct val="80000"/>
              </a:lnSpc>
            </a:pPr>
            <a:r>
              <a:rPr lang="hr-HR">
                <a:solidFill>
                  <a:schemeClr val="bg1"/>
                </a:solidFill>
              </a:rPr>
              <a:t>Seminar u trajanju </a:t>
            </a:r>
            <a:r>
              <a:rPr lang="hr-HR" b="1">
                <a:solidFill>
                  <a:schemeClr val="bg1"/>
                </a:solidFill>
              </a:rPr>
              <a:t>do 5 dana </a:t>
            </a:r>
          </a:p>
          <a:p>
            <a:pPr algn="ctr">
              <a:lnSpc>
                <a:spcPct val="80000"/>
              </a:lnSpc>
            </a:pPr>
            <a:endParaRPr lang="hr-HR">
              <a:solidFill>
                <a:schemeClr val="bg1"/>
              </a:solidFill>
            </a:endParaRPr>
          </a:p>
          <a:p>
            <a:pPr algn="ctr">
              <a:lnSpc>
                <a:spcPct val="80000"/>
              </a:lnSpc>
            </a:pPr>
            <a:r>
              <a:rPr lang="hr-HR" b="1">
                <a:solidFill>
                  <a:schemeClr val="bg1"/>
                </a:solidFill>
              </a:rPr>
              <a:t>Organizator</a:t>
            </a:r>
            <a:r>
              <a:rPr lang="hr-HR">
                <a:solidFill>
                  <a:schemeClr val="bg1"/>
                </a:solidFill>
              </a:rPr>
              <a:t> – Nacionalne agencije</a:t>
            </a:r>
          </a:p>
          <a:p>
            <a:pPr algn="ctr">
              <a:lnSpc>
                <a:spcPct val="80000"/>
              </a:lnSpc>
            </a:pPr>
            <a:endParaRPr lang="hr-HR">
              <a:solidFill>
                <a:schemeClr val="bg1"/>
              </a:solidFill>
            </a:endParaRPr>
          </a:p>
          <a:p>
            <a:pPr algn="ctr">
              <a:lnSpc>
                <a:spcPct val="80000"/>
              </a:lnSpc>
            </a:pPr>
            <a:r>
              <a:rPr lang="hr-HR" b="1">
                <a:solidFill>
                  <a:schemeClr val="bg1"/>
                </a:solidFill>
              </a:rPr>
              <a:t>Cilj </a:t>
            </a:r>
            <a:r>
              <a:rPr lang="hr-HR">
                <a:solidFill>
                  <a:schemeClr val="bg1"/>
                </a:solidFill>
              </a:rPr>
              <a:t>– pronalaženje partnera</a:t>
            </a:r>
          </a:p>
          <a:p>
            <a:pPr algn="ctr">
              <a:lnSpc>
                <a:spcPct val="80000"/>
              </a:lnSpc>
            </a:pPr>
            <a:endParaRPr lang="hr-HR">
              <a:solidFill>
                <a:schemeClr val="bg1"/>
              </a:solidFill>
            </a:endParaRPr>
          </a:p>
          <a:p>
            <a:pPr algn="ctr">
              <a:lnSpc>
                <a:spcPct val="80000"/>
              </a:lnSpc>
            </a:pPr>
            <a:r>
              <a:rPr lang="hr-HR" b="1">
                <a:solidFill>
                  <a:schemeClr val="bg1"/>
                </a:solidFill>
              </a:rPr>
              <a:t>Lista kontakt seminara </a:t>
            </a:r>
            <a:r>
              <a:rPr lang="hr-HR">
                <a:solidFill>
                  <a:schemeClr val="bg1"/>
                </a:solidFill>
              </a:rPr>
              <a:t>- web stranica sa rokovima za prijavu</a:t>
            </a:r>
          </a:p>
          <a:p>
            <a:pPr algn="ctr">
              <a:lnSpc>
                <a:spcPct val="80000"/>
              </a:lnSpc>
            </a:pPr>
            <a:endParaRPr lang="hr-HR">
              <a:solidFill>
                <a:schemeClr val="bg1"/>
              </a:solidFill>
            </a:endParaRPr>
          </a:p>
          <a:p>
            <a:pPr algn="ctr">
              <a:lnSpc>
                <a:spcPct val="80000"/>
              </a:lnSpc>
            </a:pPr>
            <a:r>
              <a:rPr lang="hr-HR" b="1">
                <a:solidFill>
                  <a:schemeClr val="bg1"/>
                </a:solidFill>
              </a:rPr>
              <a:t>Razdoblje održavanja </a:t>
            </a:r>
            <a:r>
              <a:rPr lang="hr-HR">
                <a:solidFill>
                  <a:schemeClr val="bg1"/>
                </a:solidFill>
              </a:rPr>
              <a:t>– Rujan do Studeni svake godine</a:t>
            </a:r>
          </a:p>
          <a:p>
            <a:pPr algn="ctr">
              <a:lnSpc>
                <a:spcPct val="80000"/>
              </a:lnSpc>
            </a:pPr>
            <a:endParaRPr lang="hr-HR">
              <a:solidFill>
                <a:schemeClr val="bg1"/>
              </a:solidFill>
            </a:endParaRPr>
          </a:p>
          <a:p>
            <a:pPr algn="ctr">
              <a:lnSpc>
                <a:spcPct val="80000"/>
              </a:lnSpc>
            </a:pPr>
            <a:r>
              <a:rPr lang="hr-HR">
                <a:solidFill>
                  <a:schemeClr val="bg1"/>
                </a:solidFill>
              </a:rPr>
              <a:t>Troškovi puta do 400 EUR</a:t>
            </a:r>
          </a:p>
          <a:p>
            <a:pPr algn="ctr">
              <a:lnSpc>
                <a:spcPct val="80000"/>
              </a:lnSpc>
            </a:pPr>
            <a:r>
              <a:rPr lang="hr-HR">
                <a:solidFill>
                  <a:schemeClr val="bg1"/>
                </a:solidFill>
              </a:rPr>
              <a:t>Kotizacija tečaja</a:t>
            </a:r>
          </a:p>
          <a:p>
            <a:pPr>
              <a:lnSpc>
                <a:spcPct val="80000"/>
              </a:lnSpc>
            </a:pPr>
            <a:endParaRPr lang="hr-HR" b="1">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051050" y="142875"/>
            <a:ext cx="6842125" cy="1143000"/>
          </a:xfrm>
        </p:spPr>
        <p:txBody>
          <a:bodyPr/>
          <a:lstStyle/>
          <a:p>
            <a:r>
              <a:rPr smtClean="0">
                <a:latin typeface="Calibri" pitchFamily="34" charset="0"/>
              </a:rPr>
              <a:t>Grundtvig volonterski projekti za starije</a:t>
            </a:r>
          </a:p>
        </p:txBody>
      </p:sp>
      <p:sp>
        <p:nvSpPr>
          <p:cNvPr id="27651" name="Content Placeholder 2"/>
          <p:cNvSpPr>
            <a:spLocks noGrp="1"/>
          </p:cNvSpPr>
          <p:nvPr>
            <p:ph idx="1"/>
          </p:nvPr>
        </p:nvSpPr>
        <p:spPr>
          <a:xfrm>
            <a:off x="457200" y="1412875"/>
            <a:ext cx="8229600" cy="4525963"/>
          </a:xfrm>
        </p:spPr>
        <p:txBody>
          <a:bodyPr/>
          <a:lstStyle/>
          <a:p>
            <a:r>
              <a:rPr lang="sr-Latn-CS" sz="2400" smtClean="0">
                <a:solidFill>
                  <a:srgbClr val="808285"/>
                </a:solidFill>
                <a:latin typeface="Calibri" pitchFamily="34" charset="0"/>
              </a:rPr>
              <a:t>organizacije koje se bave volontiranjem</a:t>
            </a:r>
          </a:p>
          <a:p>
            <a:r>
              <a:rPr lang="sr-Latn-CS" sz="2400" smtClean="0">
                <a:solidFill>
                  <a:srgbClr val="808285"/>
                </a:solidFill>
                <a:latin typeface="Calibri" pitchFamily="34" charset="0"/>
              </a:rPr>
              <a:t>suradnja </a:t>
            </a:r>
            <a:r>
              <a:rPr lang="sr-Latn-CS" sz="2400" smtClean="0">
                <a:solidFill>
                  <a:srgbClr val="DE6E46"/>
                </a:solidFill>
                <a:latin typeface="Calibri" pitchFamily="34" charset="0"/>
              </a:rPr>
              <a:t>2 ustanove </a:t>
            </a:r>
            <a:r>
              <a:rPr lang="sr-Latn-CS" sz="2400" smtClean="0">
                <a:solidFill>
                  <a:srgbClr val="808285"/>
                </a:solidFill>
                <a:latin typeface="Calibri" pitchFamily="34" charset="0"/>
              </a:rPr>
              <a:t>koje se bave volontiranjem (1 EU)</a:t>
            </a:r>
          </a:p>
          <a:p>
            <a:r>
              <a:rPr lang="sr-Latn-CS" sz="2400" smtClean="0">
                <a:solidFill>
                  <a:srgbClr val="808285"/>
                </a:solidFill>
                <a:latin typeface="Calibri" pitchFamily="34" charset="0"/>
              </a:rPr>
              <a:t>teme od zajedničkog interesa ili važnosti za obje partnerske ustanove </a:t>
            </a:r>
          </a:p>
          <a:p>
            <a:r>
              <a:rPr lang="sr-Latn-CS" sz="2400" smtClean="0">
                <a:solidFill>
                  <a:srgbClr val="808285"/>
                </a:solidFill>
                <a:latin typeface="Calibri" pitchFamily="34" charset="0"/>
              </a:rPr>
              <a:t>volonteri moraju biti </a:t>
            </a:r>
            <a:r>
              <a:rPr lang="sr-Latn-CS" sz="2400" smtClean="0">
                <a:solidFill>
                  <a:srgbClr val="D6570E"/>
                </a:solidFill>
                <a:latin typeface="Calibri" pitchFamily="34" charset="0"/>
              </a:rPr>
              <a:t>stariji od 50 godina</a:t>
            </a:r>
          </a:p>
          <a:p>
            <a:r>
              <a:rPr lang="sr-Latn-CS" sz="2400" smtClean="0">
                <a:solidFill>
                  <a:srgbClr val="D6570E"/>
                </a:solidFill>
                <a:latin typeface="Calibri" pitchFamily="34" charset="0"/>
              </a:rPr>
              <a:t>2 - 6 volontera </a:t>
            </a:r>
            <a:r>
              <a:rPr lang="sr-Latn-CS" sz="2400" smtClean="0">
                <a:solidFill>
                  <a:srgbClr val="808285"/>
                </a:solidFill>
                <a:latin typeface="Calibri" pitchFamily="34" charset="0"/>
              </a:rPr>
              <a:t>iz svake ustanove u tijeku </a:t>
            </a:r>
            <a:r>
              <a:rPr lang="sr-Latn-CS" sz="2400" smtClean="0">
                <a:solidFill>
                  <a:srgbClr val="D6570E"/>
                </a:solidFill>
                <a:latin typeface="Calibri" pitchFamily="34" charset="0"/>
              </a:rPr>
              <a:t>2 godine</a:t>
            </a:r>
          </a:p>
          <a:p>
            <a:r>
              <a:rPr lang="sr-Latn-CS" sz="2400" smtClean="0">
                <a:solidFill>
                  <a:srgbClr val="808285"/>
                </a:solidFill>
                <a:latin typeface="Calibri" pitchFamily="34" charset="0"/>
              </a:rPr>
              <a:t>trajanje volontiranja </a:t>
            </a:r>
            <a:r>
              <a:rPr lang="sr-Latn-CS" sz="2400" smtClean="0">
                <a:solidFill>
                  <a:srgbClr val="D6570E"/>
                </a:solidFill>
                <a:latin typeface="Calibri" pitchFamily="34" charset="0"/>
              </a:rPr>
              <a:t>3 – 8 tjedana</a:t>
            </a:r>
          </a:p>
          <a:p>
            <a:r>
              <a:rPr lang="sr-Latn-CS" sz="2400" smtClean="0">
                <a:solidFill>
                  <a:srgbClr val="808285"/>
                </a:solidFill>
                <a:latin typeface="Calibri" pitchFamily="34" charset="0"/>
              </a:rPr>
              <a:t>odvojene prijave koje svaki od partnera podnosi svojoj nacionalnoj agenciji</a:t>
            </a:r>
          </a:p>
          <a:p>
            <a:r>
              <a:rPr lang="sr-Latn-CS" sz="2400" smtClean="0">
                <a:solidFill>
                  <a:srgbClr val="808285"/>
                </a:solidFill>
                <a:latin typeface="Calibri" pitchFamily="34" charset="0"/>
              </a:rPr>
              <a:t>rok za prijavu </a:t>
            </a:r>
            <a:r>
              <a:rPr lang="sr-Latn-CS" sz="2400" smtClean="0">
                <a:solidFill>
                  <a:srgbClr val="D6570E"/>
                </a:solidFill>
                <a:latin typeface="Calibri" pitchFamily="34" charset="0"/>
              </a:rPr>
              <a:t>28. 3. 2013.</a:t>
            </a:r>
            <a:endParaRPr lang="sr-Latn-CS" smtClean="0">
              <a:solidFill>
                <a:srgbClr val="808285"/>
              </a:solidFill>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339975" y="44450"/>
            <a:ext cx="6553200" cy="1143000"/>
          </a:xfrm>
        </p:spPr>
        <p:txBody>
          <a:bodyPr/>
          <a:lstStyle/>
          <a:p>
            <a:r>
              <a:rPr sz="2800" smtClean="0">
                <a:latin typeface="Calibri" pitchFamily="34" charset="0"/>
              </a:rPr>
              <a:t>Financijska potpora za </a:t>
            </a:r>
            <a:br>
              <a:rPr sz="2800" smtClean="0">
                <a:latin typeface="Calibri" pitchFamily="34" charset="0"/>
              </a:rPr>
            </a:br>
            <a:r>
              <a:rPr sz="2800" smtClean="0">
                <a:latin typeface="Calibri" pitchFamily="34" charset="0"/>
              </a:rPr>
              <a:t>Grundtvig volonterske projekte za starije</a:t>
            </a:r>
          </a:p>
        </p:txBody>
      </p:sp>
      <p:sp>
        <p:nvSpPr>
          <p:cNvPr id="5" name="Content Placeholder 4"/>
          <p:cNvSpPr>
            <a:spLocks noGrp="1"/>
          </p:cNvSpPr>
          <p:nvPr>
            <p:ph idx="1"/>
          </p:nvPr>
        </p:nvSpPr>
        <p:spPr>
          <a:xfrm>
            <a:off x="457200" y="1196975"/>
            <a:ext cx="8229600" cy="4525963"/>
          </a:xfrm>
        </p:spPr>
        <p:txBody>
          <a:bodyPr/>
          <a:lstStyle/>
          <a:p>
            <a:pPr>
              <a:defRPr/>
            </a:pPr>
            <a:r>
              <a:rPr sz="2000" b="1" u="sng" dirty="0" smtClean="0">
                <a:solidFill>
                  <a:schemeClr val="accent3">
                    <a:lumMod val="50000"/>
                  </a:schemeClr>
                </a:solidFill>
              </a:rPr>
              <a:t>Bespovratna sredstva za slanje volontera</a:t>
            </a:r>
            <a:r>
              <a:rPr lang="en-GB" sz="2000" b="1" u="sng" dirty="0" smtClean="0">
                <a:solidFill>
                  <a:schemeClr val="accent3">
                    <a:lumMod val="50000"/>
                  </a:schemeClr>
                </a:solidFill>
              </a:rPr>
              <a:t>: </a:t>
            </a:r>
            <a:endParaRPr sz="2000" dirty="0" smtClean="0">
              <a:solidFill>
                <a:schemeClr val="accent3">
                  <a:lumMod val="50000"/>
                </a:schemeClr>
              </a:solidFill>
            </a:endParaRPr>
          </a:p>
          <a:p>
            <a:pPr>
              <a:defRPr/>
            </a:pPr>
            <a:r>
              <a:rPr lang="en-GB" sz="2000" b="1" dirty="0" smtClean="0">
                <a:solidFill>
                  <a:schemeClr val="accent3">
                    <a:lumMod val="50000"/>
                  </a:schemeClr>
                </a:solidFill>
              </a:rPr>
              <a:t> </a:t>
            </a:r>
            <a:r>
              <a:rPr sz="2000" dirty="0" smtClean="0">
                <a:solidFill>
                  <a:schemeClr val="accent3">
                    <a:lumMod val="50000"/>
                  </a:schemeClr>
                </a:solidFill>
              </a:rPr>
              <a:t>Paušalni iznos na bazi broja volontera koje ustanova šalje</a:t>
            </a:r>
            <a:r>
              <a:rPr lang="en-GB" sz="2000" dirty="0" smtClean="0">
                <a:solidFill>
                  <a:schemeClr val="accent3">
                    <a:lumMod val="50000"/>
                  </a:schemeClr>
                </a:solidFill>
              </a:rPr>
              <a:t>:</a:t>
            </a:r>
            <a:r>
              <a:rPr sz="2000" dirty="0" smtClean="0">
                <a:solidFill>
                  <a:schemeClr val="accent3">
                    <a:lumMod val="50000"/>
                  </a:schemeClr>
                </a:solidFill>
              </a:rPr>
              <a:t> </a:t>
            </a:r>
            <a:r>
              <a:rPr sz="2000" b="1" dirty="0" smtClean="0">
                <a:solidFill>
                  <a:schemeClr val="accent3">
                    <a:lumMod val="50000"/>
                  </a:schemeClr>
                </a:solidFill>
              </a:rPr>
              <a:t>8</a:t>
            </a:r>
            <a:r>
              <a:rPr lang="en-GB" sz="2000" b="1" dirty="0" smtClean="0">
                <a:solidFill>
                  <a:schemeClr val="accent3">
                    <a:lumMod val="50000"/>
                  </a:schemeClr>
                </a:solidFill>
              </a:rPr>
              <a:t>00 €</a:t>
            </a:r>
            <a:r>
              <a:rPr lang="en-GB" sz="2000" dirty="0" smtClean="0">
                <a:solidFill>
                  <a:schemeClr val="accent3">
                    <a:lumMod val="50000"/>
                  </a:schemeClr>
                </a:solidFill>
              </a:rPr>
              <a:t> </a:t>
            </a:r>
            <a:r>
              <a:rPr sz="2000" dirty="0" smtClean="0">
                <a:solidFill>
                  <a:schemeClr val="accent3">
                    <a:lumMod val="50000"/>
                  </a:schemeClr>
                </a:solidFill>
              </a:rPr>
              <a:t>po volonteru</a:t>
            </a:r>
          </a:p>
          <a:p>
            <a:pPr>
              <a:defRPr/>
            </a:pPr>
            <a:r>
              <a:rPr sz="2000" dirty="0" smtClean="0">
                <a:solidFill>
                  <a:schemeClr val="accent3">
                    <a:lumMod val="50000"/>
                  </a:schemeClr>
                </a:solidFill>
              </a:rPr>
              <a:t>Troškovi puta</a:t>
            </a:r>
            <a:r>
              <a:rPr lang="en-GB" sz="2000" dirty="0" smtClean="0">
                <a:solidFill>
                  <a:schemeClr val="accent3">
                    <a:lumMod val="50000"/>
                  </a:schemeClr>
                </a:solidFill>
              </a:rPr>
              <a:t>: </a:t>
            </a:r>
            <a:r>
              <a:rPr sz="2000" dirty="0" smtClean="0">
                <a:solidFill>
                  <a:schemeClr val="accent3">
                    <a:lumMod val="50000"/>
                  </a:schemeClr>
                </a:solidFill>
              </a:rPr>
              <a:t>do </a:t>
            </a:r>
            <a:r>
              <a:rPr sz="2000" b="1" dirty="0" smtClean="0">
                <a:solidFill>
                  <a:schemeClr val="accent3">
                    <a:lumMod val="50000"/>
                  </a:schemeClr>
                </a:solidFill>
              </a:rPr>
              <a:t>4</a:t>
            </a:r>
            <a:r>
              <a:rPr lang="en-GB" sz="2000" b="1" dirty="0" smtClean="0">
                <a:solidFill>
                  <a:schemeClr val="accent3">
                    <a:lumMod val="50000"/>
                  </a:schemeClr>
                </a:solidFill>
              </a:rPr>
              <a:t>00</a:t>
            </a:r>
            <a:r>
              <a:rPr lang="en-GB" sz="2000" dirty="0" smtClean="0">
                <a:solidFill>
                  <a:schemeClr val="accent3">
                    <a:lumMod val="50000"/>
                  </a:schemeClr>
                </a:solidFill>
              </a:rPr>
              <a:t> </a:t>
            </a:r>
            <a:r>
              <a:rPr lang="en-GB" sz="2000" b="1" dirty="0" smtClean="0">
                <a:solidFill>
                  <a:schemeClr val="accent3">
                    <a:lumMod val="50000"/>
                  </a:schemeClr>
                </a:solidFill>
              </a:rPr>
              <a:t>€ </a:t>
            </a:r>
            <a:r>
              <a:rPr sz="2000" dirty="0" smtClean="0">
                <a:solidFill>
                  <a:schemeClr val="accent3">
                    <a:lumMod val="50000"/>
                  </a:schemeClr>
                </a:solidFill>
              </a:rPr>
              <a:t>po volonteru</a:t>
            </a:r>
          </a:p>
          <a:p>
            <a:pPr>
              <a:buFontTx/>
              <a:buNone/>
              <a:defRPr/>
            </a:pPr>
            <a:r>
              <a:rPr lang="en-GB" sz="2000" dirty="0" smtClean="0">
                <a:solidFill>
                  <a:schemeClr val="accent3">
                    <a:lumMod val="50000"/>
                  </a:schemeClr>
                </a:solidFill>
              </a:rPr>
              <a:t> </a:t>
            </a:r>
            <a:endParaRPr sz="2000" dirty="0" smtClean="0">
              <a:solidFill>
                <a:schemeClr val="accent3">
                  <a:lumMod val="50000"/>
                </a:schemeClr>
              </a:solidFill>
            </a:endParaRPr>
          </a:p>
          <a:p>
            <a:pPr>
              <a:defRPr/>
            </a:pPr>
            <a:r>
              <a:rPr sz="2000" b="1" u="sng" dirty="0" smtClean="0">
                <a:solidFill>
                  <a:schemeClr val="accent3">
                    <a:lumMod val="50000"/>
                  </a:schemeClr>
                </a:solidFill>
              </a:rPr>
              <a:t>Bespovratna sredstva za ugošćivanje volontera </a:t>
            </a:r>
            <a:r>
              <a:rPr lang="it-IT" sz="2000" b="1" u="sng" dirty="0" smtClean="0">
                <a:solidFill>
                  <a:schemeClr val="accent3">
                    <a:lumMod val="50000"/>
                  </a:schemeClr>
                </a:solidFill>
              </a:rPr>
              <a:t>:</a:t>
            </a:r>
            <a:endParaRPr sz="2000" dirty="0" smtClean="0">
              <a:solidFill>
                <a:schemeClr val="accent3">
                  <a:lumMod val="50000"/>
                </a:schemeClr>
              </a:solidFill>
            </a:endParaRPr>
          </a:p>
          <a:p>
            <a:pPr>
              <a:defRPr/>
            </a:pPr>
            <a:r>
              <a:rPr lang="it-IT" sz="2000" dirty="0" smtClean="0">
                <a:solidFill>
                  <a:schemeClr val="accent3">
                    <a:lumMod val="50000"/>
                  </a:schemeClr>
                </a:solidFill>
              </a:rPr>
              <a:t> </a:t>
            </a:r>
            <a:r>
              <a:rPr sz="2000" dirty="0" smtClean="0">
                <a:solidFill>
                  <a:schemeClr val="accent3">
                    <a:lumMod val="50000"/>
                  </a:schemeClr>
                </a:solidFill>
              </a:rPr>
              <a:t>Paušalni iznos na bazi broja volontera koje ustanova</a:t>
            </a:r>
            <a:r>
              <a:rPr lang="en-GB" sz="2000" dirty="0" smtClean="0">
                <a:solidFill>
                  <a:schemeClr val="accent3">
                    <a:lumMod val="50000"/>
                  </a:schemeClr>
                </a:solidFill>
              </a:rPr>
              <a:t> </a:t>
            </a:r>
            <a:r>
              <a:rPr sz="2000" dirty="0" smtClean="0">
                <a:solidFill>
                  <a:schemeClr val="accent3">
                    <a:lumMod val="50000"/>
                  </a:schemeClr>
                </a:solidFill>
              </a:rPr>
              <a:t>ugošćuje</a:t>
            </a:r>
            <a:r>
              <a:rPr lang="en-GB" sz="2000" dirty="0" smtClean="0">
                <a:solidFill>
                  <a:schemeClr val="accent3">
                    <a:lumMod val="50000"/>
                  </a:schemeClr>
                </a:solidFill>
              </a:rPr>
              <a:t>:  </a:t>
            </a:r>
            <a:r>
              <a:rPr sz="2000" b="1" dirty="0" smtClean="0">
                <a:solidFill>
                  <a:schemeClr val="accent3">
                    <a:lumMod val="50000"/>
                  </a:schemeClr>
                </a:solidFill>
              </a:rPr>
              <a:t>390</a:t>
            </a:r>
            <a:r>
              <a:rPr lang="en-GB" sz="2000" b="1" dirty="0" smtClean="0">
                <a:solidFill>
                  <a:schemeClr val="accent3">
                    <a:lumMod val="50000"/>
                  </a:schemeClr>
                </a:solidFill>
              </a:rPr>
              <a:t> € </a:t>
            </a:r>
            <a:r>
              <a:rPr sz="2000" b="1" dirty="0" smtClean="0">
                <a:solidFill>
                  <a:schemeClr val="accent3">
                    <a:lumMod val="50000"/>
                  </a:schemeClr>
                </a:solidFill>
              </a:rPr>
              <a:t>po volonteru</a:t>
            </a:r>
            <a:endParaRPr sz="2000" dirty="0" smtClean="0">
              <a:solidFill>
                <a:schemeClr val="accent3">
                  <a:lumMod val="50000"/>
                </a:schemeClr>
              </a:solidFill>
            </a:endParaRPr>
          </a:p>
          <a:p>
            <a:pPr>
              <a:defRPr/>
            </a:pPr>
            <a:r>
              <a:rPr sz="2000" dirty="0" smtClean="0">
                <a:solidFill>
                  <a:schemeClr val="accent3">
                    <a:lumMod val="50000"/>
                  </a:schemeClr>
                </a:solidFill>
              </a:rPr>
              <a:t>Paušalni iznos za troškove života, lokalni prijevoz, osiguranje, pripremu, prema </a:t>
            </a:r>
            <a:r>
              <a:rPr sz="2000" dirty="0" err="1" smtClean="0">
                <a:solidFill>
                  <a:schemeClr val="accent3">
                    <a:lumMod val="50000"/>
                  </a:schemeClr>
                </a:solidFill>
              </a:rPr>
              <a:t>tablici</a:t>
            </a:r>
            <a:r>
              <a:rPr sz="2000" dirty="0" smtClean="0">
                <a:solidFill>
                  <a:schemeClr val="accent3">
                    <a:lumMod val="50000"/>
                  </a:schemeClr>
                </a:solidFill>
              </a:rPr>
              <a:t> </a:t>
            </a:r>
            <a:r>
              <a:rPr sz="2000" dirty="0" err="1" smtClean="0">
                <a:solidFill>
                  <a:schemeClr val="accent3">
                    <a:lumMod val="50000"/>
                  </a:schemeClr>
                </a:solidFill>
              </a:rPr>
              <a:t>Europ</a:t>
            </a:r>
            <a:r>
              <a:rPr lang="hr-HR" sz="2000" dirty="0" smtClean="0">
                <a:solidFill>
                  <a:schemeClr val="accent3">
                    <a:lumMod val="50000"/>
                  </a:schemeClr>
                </a:solidFill>
              </a:rPr>
              <a:t>s</a:t>
            </a:r>
            <a:r>
              <a:rPr sz="2000" dirty="0" err="1" smtClean="0">
                <a:solidFill>
                  <a:schemeClr val="accent3">
                    <a:lumMod val="50000"/>
                  </a:schemeClr>
                </a:solidFill>
              </a:rPr>
              <a:t>ke</a:t>
            </a:r>
            <a:r>
              <a:rPr sz="2000" dirty="0" smtClean="0">
                <a:solidFill>
                  <a:schemeClr val="accent3">
                    <a:lumMod val="50000"/>
                  </a:schemeClr>
                </a:solidFill>
              </a:rPr>
              <a:t> komisije (90% najvišeg mogućeg iznosa) </a:t>
            </a:r>
            <a:r>
              <a:rPr lang="it-IT" sz="2000" b="1" dirty="0" smtClean="0">
                <a:solidFill>
                  <a:schemeClr val="accent3">
                    <a:lumMod val="50000"/>
                  </a:schemeClr>
                </a:solidFill>
                <a:effectLst>
                  <a:outerShdw blurRad="50800" dist="38100" algn="tr" rotWithShape="0">
                    <a:prstClr val="black">
                      <a:alpha val="40000"/>
                    </a:prstClr>
                  </a:outerShdw>
                </a:effectLst>
              </a:rPr>
              <a:t> </a:t>
            </a:r>
            <a:endParaRPr sz="2000" b="1" dirty="0" smtClean="0">
              <a:solidFill>
                <a:schemeClr val="accent3">
                  <a:lumMod val="50000"/>
                </a:schemeClr>
              </a:solidFill>
              <a:effectLst>
                <a:outerShdw blurRad="50800" dist="38100" algn="tr" rotWithShape="0">
                  <a:prstClr val="black">
                    <a:alpha val="40000"/>
                  </a:prstClr>
                </a:outerShdw>
              </a:effectLst>
            </a:endParaRPr>
          </a:p>
          <a:p>
            <a:pPr>
              <a:defRPr/>
            </a:pPr>
            <a:endParaRPr sz="2000" dirty="0" smtClean="0">
              <a:solidFill>
                <a:schemeClr val="accent3">
                  <a:lumMod val="50000"/>
                </a:schemeClr>
              </a:solidFill>
            </a:endParaRPr>
          </a:p>
          <a:p>
            <a:pPr>
              <a:defRPr/>
            </a:pPr>
            <a:r>
              <a:rPr sz="2000" b="1" dirty="0" smtClean="0">
                <a:solidFill>
                  <a:schemeClr val="accent3">
                    <a:lumMod val="50000"/>
                  </a:schemeClr>
                </a:solidFill>
              </a:rPr>
              <a:t>Dani provedeni na putu</a:t>
            </a:r>
            <a:r>
              <a:rPr lang="en-GB" sz="2000" b="1" dirty="0" smtClean="0">
                <a:solidFill>
                  <a:schemeClr val="accent3">
                    <a:lumMod val="50000"/>
                  </a:schemeClr>
                </a:solidFill>
              </a:rPr>
              <a:t>: </a:t>
            </a:r>
            <a:r>
              <a:rPr sz="2000" dirty="0" smtClean="0">
                <a:solidFill>
                  <a:schemeClr val="accent3">
                    <a:lumMod val="50000"/>
                  </a:schemeClr>
                </a:solidFill>
              </a:rPr>
              <a:t>moguće je financirati do dva dodatna dana na putu ukoliko je zatraženo</a:t>
            </a:r>
          </a:p>
          <a:p>
            <a:pPr>
              <a:defRPr/>
            </a:pPr>
            <a:endParaRPr sz="2000"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928938" y="142875"/>
            <a:ext cx="5964237" cy="1143000"/>
          </a:xfrm>
        </p:spPr>
        <p:txBody>
          <a:bodyPr/>
          <a:lstStyle/>
          <a:p>
            <a:r>
              <a:rPr smtClean="0">
                <a:latin typeface="Calibri" pitchFamily="34" charset="0"/>
              </a:rPr>
              <a:t>Grundtvig radionice</a:t>
            </a:r>
          </a:p>
        </p:txBody>
      </p:sp>
      <p:sp>
        <p:nvSpPr>
          <p:cNvPr id="44035" name="Content Placeholder 2"/>
          <p:cNvSpPr>
            <a:spLocks noGrp="1"/>
          </p:cNvSpPr>
          <p:nvPr>
            <p:ph idx="1"/>
          </p:nvPr>
        </p:nvSpPr>
        <p:spPr>
          <a:xfrm>
            <a:off x="457200" y="1285875"/>
            <a:ext cx="8229600" cy="4840288"/>
          </a:xfrm>
        </p:spPr>
        <p:txBody>
          <a:bodyPr/>
          <a:lstStyle/>
          <a:p>
            <a:pPr>
              <a:defRPr/>
            </a:pPr>
            <a:r>
              <a:rPr sz="2000" dirty="0" err="1" smtClean="0">
                <a:solidFill>
                  <a:schemeClr val="accent3">
                    <a:lumMod val="50000"/>
                  </a:schemeClr>
                </a:solidFill>
              </a:rPr>
              <a:t>organizacije</a:t>
            </a:r>
            <a:r>
              <a:rPr sz="2000" dirty="0" smtClean="0">
                <a:solidFill>
                  <a:schemeClr val="accent3">
                    <a:lumMod val="50000"/>
                  </a:schemeClr>
                </a:solidFill>
              </a:rPr>
              <a:t> </a:t>
            </a:r>
            <a:r>
              <a:rPr sz="2000" dirty="0" err="1" smtClean="0">
                <a:solidFill>
                  <a:schemeClr val="accent3">
                    <a:lumMod val="50000"/>
                  </a:schemeClr>
                </a:solidFill>
              </a:rPr>
              <a:t>koje</a:t>
            </a:r>
            <a:r>
              <a:rPr sz="2000" dirty="0" smtClean="0">
                <a:solidFill>
                  <a:schemeClr val="accent3">
                    <a:lumMod val="50000"/>
                  </a:schemeClr>
                </a:solidFill>
              </a:rPr>
              <a:t> </a:t>
            </a:r>
            <a:r>
              <a:rPr sz="2000" dirty="0" err="1" smtClean="0">
                <a:solidFill>
                  <a:schemeClr val="accent3">
                    <a:lumMod val="50000"/>
                  </a:schemeClr>
                </a:solidFill>
              </a:rPr>
              <a:t>žele</a:t>
            </a:r>
            <a:r>
              <a:rPr sz="2000" dirty="0" smtClean="0">
                <a:solidFill>
                  <a:schemeClr val="accent3">
                    <a:lumMod val="50000"/>
                  </a:schemeClr>
                </a:solidFill>
              </a:rPr>
              <a:t> </a:t>
            </a:r>
            <a:r>
              <a:rPr sz="2000" dirty="0" err="1" smtClean="0">
                <a:solidFill>
                  <a:schemeClr val="accent3">
                    <a:lumMod val="50000"/>
                  </a:schemeClr>
                </a:solidFill>
              </a:rPr>
              <a:t>organizirati</a:t>
            </a:r>
            <a:r>
              <a:rPr sz="2000" dirty="0" smtClean="0">
                <a:solidFill>
                  <a:schemeClr val="accent3">
                    <a:lumMod val="50000"/>
                  </a:schemeClr>
                </a:solidFill>
              </a:rPr>
              <a:t> </a:t>
            </a:r>
            <a:r>
              <a:rPr sz="2000" dirty="0" err="1" smtClean="0">
                <a:solidFill>
                  <a:schemeClr val="accent3">
                    <a:lumMod val="50000"/>
                  </a:schemeClr>
                </a:solidFill>
              </a:rPr>
              <a:t>radionicu</a:t>
            </a:r>
            <a:endParaRPr sz="2000" dirty="0" smtClean="0">
              <a:solidFill>
                <a:schemeClr val="accent3">
                  <a:lumMod val="50000"/>
                </a:schemeClr>
              </a:solidFill>
            </a:endParaRPr>
          </a:p>
          <a:p>
            <a:pPr>
              <a:defRPr/>
            </a:pPr>
            <a:r>
              <a:rPr sz="2000" dirty="0" err="1" smtClean="0">
                <a:solidFill>
                  <a:schemeClr val="accent3">
                    <a:lumMod val="50000"/>
                  </a:schemeClr>
                </a:solidFill>
              </a:rPr>
              <a:t>teme</a:t>
            </a:r>
            <a:r>
              <a:rPr sz="2000" dirty="0" smtClean="0">
                <a:solidFill>
                  <a:schemeClr val="accent3">
                    <a:lumMod val="50000"/>
                  </a:schemeClr>
                </a:solidFill>
              </a:rPr>
              <a:t>: </a:t>
            </a:r>
            <a:r>
              <a:rPr lang="hr-HR" sz="2000" dirty="0" smtClean="0">
                <a:solidFill>
                  <a:schemeClr val="accent3">
                    <a:lumMod val="50000"/>
                  </a:schemeClr>
                </a:solidFill>
              </a:rPr>
              <a:t>pismenost u obrazovanju odraslih</a:t>
            </a:r>
            <a:endParaRPr sz="2000" dirty="0" smtClean="0">
              <a:solidFill>
                <a:schemeClr val="accent3">
                  <a:lumMod val="50000"/>
                </a:schemeClr>
              </a:solidFill>
            </a:endParaRPr>
          </a:p>
          <a:p>
            <a:pPr>
              <a:defRPr/>
            </a:pPr>
            <a:r>
              <a:rPr lang="hr-HR" sz="2000" dirty="0" smtClean="0">
                <a:solidFill>
                  <a:schemeClr val="accent3">
                    <a:lumMod val="50000"/>
                  </a:schemeClr>
                </a:solidFill>
              </a:rPr>
              <a:t>nastavno i nenastavno osoblje koje radi u području pismenosti u obrazovanju odraslih</a:t>
            </a:r>
            <a:endParaRPr sz="2000" dirty="0" smtClean="0">
              <a:solidFill>
                <a:schemeClr val="accent3">
                  <a:lumMod val="50000"/>
                </a:schemeClr>
              </a:solidFill>
            </a:endParaRPr>
          </a:p>
          <a:p>
            <a:pPr>
              <a:defRPr/>
            </a:pPr>
            <a:r>
              <a:rPr sz="2000" dirty="0" err="1" smtClean="0">
                <a:solidFill>
                  <a:schemeClr val="accent3">
                    <a:lumMod val="50000"/>
                  </a:schemeClr>
                </a:solidFill>
              </a:rPr>
              <a:t>trajanje</a:t>
            </a:r>
            <a:r>
              <a:rPr sz="2000" dirty="0" smtClean="0">
                <a:solidFill>
                  <a:schemeClr val="accent3">
                    <a:lumMod val="50000"/>
                  </a:schemeClr>
                </a:solidFill>
              </a:rPr>
              <a:t> </a:t>
            </a:r>
            <a:r>
              <a:rPr sz="2000" u="sng" dirty="0" smtClean="0">
                <a:solidFill>
                  <a:schemeClr val="accent3">
                    <a:lumMod val="50000"/>
                  </a:schemeClr>
                </a:solidFill>
              </a:rPr>
              <a:t>5 do 10 </a:t>
            </a:r>
            <a:r>
              <a:rPr sz="2000" u="sng" dirty="0" err="1" smtClean="0">
                <a:solidFill>
                  <a:schemeClr val="accent3">
                    <a:lumMod val="50000"/>
                  </a:schemeClr>
                </a:solidFill>
              </a:rPr>
              <a:t>dana</a:t>
            </a:r>
            <a:endParaRPr sz="2000" u="sng" dirty="0" smtClean="0">
              <a:solidFill>
                <a:schemeClr val="accent3">
                  <a:lumMod val="50000"/>
                </a:schemeClr>
              </a:solidFill>
            </a:endParaRPr>
          </a:p>
          <a:p>
            <a:pPr>
              <a:defRPr/>
            </a:pPr>
            <a:r>
              <a:rPr sz="2000" u="sng" dirty="0" smtClean="0">
                <a:solidFill>
                  <a:schemeClr val="accent3">
                    <a:lumMod val="50000"/>
                  </a:schemeClr>
                </a:solidFill>
              </a:rPr>
              <a:t>10-20 </a:t>
            </a:r>
            <a:r>
              <a:rPr sz="2000" u="sng" dirty="0" err="1" smtClean="0">
                <a:solidFill>
                  <a:schemeClr val="accent3">
                    <a:lumMod val="50000"/>
                  </a:schemeClr>
                </a:solidFill>
              </a:rPr>
              <a:t>odraslih</a:t>
            </a:r>
            <a:r>
              <a:rPr sz="2000" u="sng" dirty="0" smtClean="0">
                <a:solidFill>
                  <a:schemeClr val="accent3">
                    <a:lumMod val="50000"/>
                  </a:schemeClr>
                </a:solidFill>
              </a:rPr>
              <a:t> </a:t>
            </a:r>
            <a:r>
              <a:rPr sz="2000" u="sng" dirty="0" err="1" smtClean="0">
                <a:solidFill>
                  <a:schemeClr val="accent3">
                    <a:lumMod val="50000"/>
                  </a:schemeClr>
                </a:solidFill>
              </a:rPr>
              <a:t>učenika</a:t>
            </a:r>
            <a:endParaRPr sz="2000" u="sng" dirty="0" smtClean="0">
              <a:solidFill>
                <a:schemeClr val="accent3">
                  <a:lumMod val="50000"/>
                </a:schemeClr>
              </a:solidFill>
            </a:endParaRPr>
          </a:p>
          <a:p>
            <a:pPr>
              <a:defRPr/>
            </a:pPr>
            <a:r>
              <a:rPr sz="2000" dirty="0" err="1" smtClean="0">
                <a:solidFill>
                  <a:schemeClr val="accent3">
                    <a:lumMod val="50000"/>
                  </a:schemeClr>
                </a:solidFill>
              </a:rPr>
              <a:t>sudionici</a:t>
            </a:r>
            <a:r>
              <a:rPr sz="2000" dirty="0" smtClean="0">
                <a:solidFill>
                  <a:schemeClr val="accent3">
                    <a:lumMod val="50000"/>
                  </a:schemeClr>
                </a:solidFill>
              </a:rPr>
              <a:t> </a:t>
            </a:r>
            <a:r>
              <a:rPr sz="2000" dirty="0" err="1" smtClean="0">
                <a:solidFill>
                  <a:schemeClr val="accent3">
                    <a:lumMod val="50000"/>
                  </a:schemeClr>
                </a:solidFill>
              </a:rPr>
              <a:t>moraju</a:t>
            </a:r>
            <a:r>
              <a:rPr sz="2000" dirty="0" smtClean="0">
                <a:solidFill>
                  <a:schemeClr val="accent3">
                    <a:lumMod val="50000"/>
                  </a:schemeClr>
                </a:solidFill>
              </a:rPr>
              <a:t> </a:t>
            </a:r>
            <a:r>
              <a:rPr sz="2000" dirty="0" err="1" smtClean="0">
                <a:solidFill>
                  <a:schemeClr val="accent3">
                    <a:lumMod val="50000"/>
                  </a:schemeClr>
                </a:solidFill>
              </a:rPr>
              <a:t>biti</a:t>
            </a:r>
            <a:r>
              <a:rPr sz="2000" dirty="0" smtClean="0">
                <a:solidFill>
                  <a:schemeClr val="accent3">
                    <a:lumMod val="50000"/>
                  </a:schemeClr>
                </a:solidFill>
              </a:rPr>
              <a:t> </a:t>
            </a:r>
            <a:r>
              <a:rPr sz="2000" u="sng" dirty="0" err="1" smtClean="0">
                <a:solidFill>
                  <a:schemeClr val="accent3">
                    <a:lumMod val="50000"/>
                  </a:schemeClr>
                </a:solidFill>
              </a:rPr>
              <a:t>iz</a:t>
            </a:r>
            <a:r>
              <a:rPr sz="2000" u="sng" dirty="0" smtClean="0">
                <a:solidFill>
                  <a:schemeClr val="accent3">
                    <a:lumMod val="50000"/>
                  </a:schemeClr>
                </a:solidFill>
              </a:rPr>
              <a:t> </a:t>
            </a:r>
            <a:r>
              <a:rPr sz="2000" u="sng" dirty="0" err="1" smtClean="0">
                <a:solidFill>
                  <a:schemeClr val="accent3">
                    <a:lumMod val="50000"/>
                  </a:schemeClr>
                </a:solidFill>
              </a:rPr>
              <a:t>barem</a:t>
            </a:r>
            <a:r>
              <a:rPr sz="2000" u="sng" dirty="0" smtClean="0">
                <a:solidFill>
                  <a:schemeClr val="accent3">
                    <a:lumMod val="50000"/>
                  </a:schemeClr>
                </a:solidFill>
              </a:rPr>
              <a:t> tri </a:t>
            </a:r>
            <a:r>
              <a:rPr sz="2000" u="sng" dirty="0" err="1" smtClean="0">
                <a:solidFill>
                  <a:schemeClr val="accent3">
                    <a:lumMod val="50000"/>
                  </a:schemeClr>
                </a:solidFill>
              </a:rPr>
              <a:t>različite</a:t>
            </a:r>
            <a:r>
              <a:rPr sz="2000" u="sng" dirty="0" smtClean="0">
                <a:solidFill>
                  <a:schemeClr val="accent3">
                    <a:lumMod val="50000"/>
                  </a:schemeClr>
                </a:solidFill>
              </a:rPr>
              <a:t> </a:t>
            </a:r>
            <a:r>
              <a:rPr sz="2000" u="sng" dirty="0" err="1" smtClean="0">
                <a:solidFill>
                  <a:schemeClr val="accent3">
                    <a:lumMod val="50000"/>
                  </a:schemeClr>
                </a:solidFill>
              </a:rPr>
              <a:t>zemlje</a:t>
            </a:r>
            <a:r>
              <a:rPr sz="2000" u="sng" dirty="0" smtClean="0">
                <a:solidFill>
                  <a:schemeClr val="accent3">
                    <a:lumMod val="50000"/>
                  </a:schemeClr>
                </a:solidFill>
              </a:rPr>
              <a:t> </a:t>
            </a:r>
            <a:r>
              <a:rPr sz="2000" dirty="0" smtClean="0">
                <a:solidFill>
                  <a:schemeClr val="accent3">
                    <a:lumMod val="50000"/>
                  </a:schemeClr>
                </a:solidFill>
              </a:rPr>
              <a:t>(</a:t>
            </a:r>
            <a:r>
              <a:rPr sz="2000" dirty="0" err="1" smtClean="0">
                <a:solidFill>
                  <a:schemeClr val="accent3">
                    <a:lumMod val="50000"/>
                  </a:schemeClr>
                </a:solidFill>
              </a:rPr>
              <a:t>osim</a:t>
            </a:r>
            <a:r>
              <a:rPr sz="2000" dirty="0" smtClean="0">
                <a:solidFill>
                  <a:schemeClr val="accent3">
                    <a:lumMod val="50000"/>
                  </a:schemeClr>
                </a:solidFill>
              </a:rPr>
              <a:t> </a:t>
            </a:r>
            <a:r>
              <a:rPr sz="2000" dirty="0" err="1" smtClean="0">
                <a:solidFill>
                  <a:schemeClr val="accent3">
                    <a:lumMod val="50000"/>
                  </a:schemeClr>
                </a:solidFill>
              </a:rPr>
              <a:t>Republike</a:t>
            </a:r>
            <a:r>
              <a:rPr sz="2000" dirty="0" smtClean="0">
                <a:solidFill>
                  <a:schemeClr val="accent3">
                    <a:lumMod val="50000"/>
                  </a:schemeClr>
                </a:solidFill>
              </a:rPr>
              <a:t> </a:t>
            </a:r>
            <a:r>
              <a:rPr sz="2000" dirty="0" err="1" smtClean="0">
                <a:solidFill>
                  <a:schemeClr val="accent3">
                    <a:lumMod val="50000"/>
                  </a:schemeClr>
                </a:solidFill>
              </a:rPr>
              <a:t>Hrvatske</a:t>
            </a:r>
            <a:r>
              <a:rPr sz="2000" dirty="0" smtClean="0">
                <a:solidFill>
                  <a:schemeClr val="accent3">
                    <a:lumMod val="50000"/>
                  </a:schemeClr>
                </a:solidFill>
              </a:rPr>
              <a:t>), od </a:t>
            </a:r>
            <a:r>
              <a:rPr sz="2000" dirty="0" err="1" smtClean="0">
                <a:solidFill>
                  <a:schemeClr val="accent3">
                    <a:lumMod val="50000"/>
                  </a:schemeClr>
                </a:solidFill>
              </a:rPr>
              <a:t>kojih</a:t>
            </a:r>
            <a:r>
              <a:rPr sz="2000" dirty="0" smtClean="0">
                <a:solidFill>
                  <a:schemeClr val="accent3">
                    <a:lumMod val="50000"/>
                  </a:schemeClr>
                </a:solidFill>
              </a:rPr>
              <a:t> </a:t>
            </a:r>
            <a:r>
              <a:rPr sz="2000" dirty="0" err="1" smtClean="0">
                <a:solidFill>
                  <a:schemeClr val="accent3">
                    <a:lumMod val="50000"/>
                  </a:schemeClr>
                </a:solidFill>
              </a:rPr>
              <a:t>jedna</a:t>
            </a:r>
            <a:r>
              <a:rPr sz="2000" dirty="0" smtClean="0">
                <a:solidFill>
                  <a:schemeClr val="accent3">
                    <a:lumMod val="50000"/>
                  </a:schemeClr>
                </a:solidFill>
              </a:rPr>
              <a:t> </a:t>
            </a:r>
            <a:r>
              <a:rPr sz="2000" dirty="0" err="1" smtClean="0">
                <a:solidFill>
                  <a:schemeClr val="accent3">
                    <a:lumMod val="50000"/>
                  </a:schemeClr>
                </a:solidFill>
              </a:rPr>
              <a:t>mora</a:t>
            </a:r>
            <a:r>
              <a:rPr sz="2000" dirty="0" smtClean="0">
                <a:solidFill>
                  <a:schemeClr val="accent3">
                    <a:lumMod val="50000"/>
                  </a:schemeClr>
                </a:solidFill>
              </a:rPr>
              <a:t> </a:t>
            </a:r>
            <a:r>
              <a:rPr sz="2000" dirty="0" err="1" smtClean="0">
                <a:solidFill>
                  <a:schemeClr val="accent3">
                    <a:lumMod val="50000"/>
                  </a:schemeClr>
                </a:solidFill>
              </a:rPr>
              <a:t>biti</a:t>
            </a:r>
            <a:r>
              <a:rPr sz="2000" dirty="0" smtClean="0">
                <a:solidFill>
                  <a:schemeClr val="accent3">
                    <a:lumMod val="50000"/>
                  </a:schemeClr>
                </a:solidFill>
              </a:rPr>
              <a:t> </a:t>
            </a:r>
            <a:r>
              <a:rPr sz="2000" dirty="0" err="1" smtClean="0">
                <a:solidFill>
                  <a:schemeClr val="accent3">
                    <a:lumMod val="50000"/>
                  </a:schemeClr>
                </a:solidFill>
              </a:rPr>
              <a:t>članica</a:t>
            </a:r>
            <a:r>
              <a:rPr sz="2000" dirty="0" smtClean="0">
                <a:solidFill>
                  <a:schemeClr val="accent3">
                    <a:lumMod val="50000"/>
                  </a:schemeClr>
                </a:solidFill>
              </a:rPr>
              <a:t> EU, </a:t>
            </a:r>
            <a:r>
              <a:rPr sz="2000" dirty="0" err="1" smtClean="0">
                <a:solidFill>
                  <a:schemeClr val="accent3">
                    <a:lumMod val="50000"/>
                  </a:schemeClr>
                </a:solidFill>
              </a:rPr>
              <a:t>te</a:t>
            </a:r>
            <a:r>
              <a:rPr sz="2000" dirty="0" smtClean="0">
                <a:solidFill>
                  <a:schemeClr val="accent3">
                    <a:lumMod val="50000"/>
                  </a:schemeClr>
                </a:solidFill>
              </a:rPr>
              <a:t> </a:t>
            </a:r>
            <a:r>
              <a:rPr sz="2000" dirty="0" err="1" smtClean="0">
                <a:solidFill>
                  <a:schemeClr val="accent3">
                    <a:lumMod val="50000"/>
                  </a:schemeClr>
                </a:solidFill>
              </a:rPr>
              <a:t>više</a:t>
            </a:r>
            <a:r>
              <a:rPr sz="2000" dirty="0" smtClean="0">
                <a:solidFill>
                  <a:schemeClr val="accent3">
                    <a:lumMod val="50000"/>
                  </a:schemeClr>
                </a:solidFill>
              </a:rPr>
              <a:t> od </a:t>
            </a:r>
            <a:r>
              <a:rPr sz="2000" dirty="0" err="1" smtClean="0">
                <a:solidFill>
                  <a:schemeClr val="accent3">
                    <a:lumMod val="50000"/>
                  </a:schemeClr>
                </a:solidFill>
              </a:rPr>
              <a:t>trećine</a:t>
            </a:r>
            <a:r>
              <a:rPr sz="2000" dirty="0" smtClean="0">
                <a:solidFill>
                  <a:schemeClr val="accent3">
                    <a:lumMod val="50000"/>
                  </a:schemeClr>
                </a:solidFill>
              </a:rPr>
              <a:t> </a:t>
            </a:r>
            <a:r>
              <a:rPr sz="2000" dirty="0" err="1" smtClean="0">
                <a:solidFill>
                  <a:schemeClr val="accent3">
                    <a:lumMod val="50000"/>
                  </a:schemeClr>
                </a:solidFill>
              </a:rPr>
              <a:t>sudionika</a:t>
            </a:r>
            <a:r>
              <a:rPr sz="2000" dirty="0" smtClean="0">
                <a:solidFill>
                  <a:schemeClr val="accent3">
                    <a:lumMod val="50000"/>
                  </a:schemeClr>
                </a:solidFill>
              </a:rPr>
              <a:t> ne </a:t>
            </a:r>
            <a:r>
              <a:rPr sz="2000" dirty="0" err="1" smtClean="0">
                <a:solidFill>
                  <a:schemeClr val="accent3">
                    <a:lumMod val="50000"/>
                  </a:schemeClr>
                </a:solidFill>
              </a:rPr>
              <a:t>smije</a:t>
            </a:r>
            <a:r>
              <a:rPr sz="2000" dirty="0" smtClean="0">
                <a:solidFill>
                  <a:schemeClr val="accent3">
                    <a:lumMod val="50000"/>
                  </a:schemeClr>
                </a:solidFill>
              </a:rPr>
              <a:t> </a:t>
            </a:r>
            <a:r>
              <a:rPr sz="2000" dirty="0" err="1" smtClean="0">
                <a:solidFill>
                  <a:schemeClr val="accent3">
                    <a:lumMod val="50000"/>
                  </a:schemeClr>
                </a:solidFill>
              </a:rPr>
              <a:t>biti</a:t>
            </a:r>
            <a:r>
              <a:rPr sz="2000" dirty="0" smtClean="0">
                <a:solidFill>
                  <a:schemeClr val="accent3">
                    <a:lumMod val="50000"/>
                  </a:schemeClr>
                </a:solidFill>
              </a:rPr>
              <a:t> </a:t>
            </a:r>
            <a:r>
              <a:rPr sz="2000" dirty="0" err="1" smtClean="0">
                <a:solidFill>
                  <a:schemeClr val="accent3">
                    <a:lumMod val="50000"/>
                  </a:schemeClr>
                </a:solidFill>
              </a:rPr>
              <a:t>iz</a:t>
            </a:r>
            <a:r>
              <a:rPr sz="2000" dirty="0" smtClean="0">
                <a:solidFill>
                  <a:schemeClr val="accent3">
                    <a:lumMod val="50000"/>
                  </a:schemeClr>
                </a:solidFill>
              </a:rPr>
              <a:t> </a:t>
            </a:r>
            <a:r>
              <a:rPr sz="2000" dirty="0" err="1" smtClean="0">
                <a:solidFill>
                  <a:schemeClr val="accent3">
                    <a:lumMod val="50000"/>
                  </a:schemeClr>
                </a:solidFill>
              </a:rPr>
              <a:t>iste</a:t>
            </a:r>
            <a:r>
              <a:rPr sz="2000" dirty="0" smtClean="0">
                <a:solidFill>
                  <a:schemeClr val="accent3">
                    <a:lumMod val="50000"/>
                  </a:schemeClr>
                </a:solidFill>
              </a:rPr>
              <a:t> </a:t>
            </a:r>
            <a:r>
              <a:rPr sz="2000" dirty="0" err="1" smtClean="0">
                <a:solidFill>
                  <a:schemeClr val="accent3">
                    <a:lumMod val="50000"/>
                  </a:schemeClr>
                </a:solidFill>
              </a:rPr>
              <a:t>države</a:t>
            </a:r>
            <a:r>
              <a:rPr sz="2000" dirty="0" smtClean="0">
                <a:solidFill>
                  <a:schemeClr val="accent3">
                    <a:lumMod val="50000"/>
                  </a:schemeClr>
                </a:solidFill>
              </a:rPr>
              <a:t>. </a:t>
            </a:r>
          </a:p>
          <a:p>
            <a:pPr>
              <a:defRPr/>
            </a:pPr>
            <a:r>
              <a:rPr sz="2000" dirty="0" err="1" smtClean="0">
                <a:solidFill>
                  <a:schemeClr val="accent3">
                    <a:lumMod val="50000"/>
                  </a:schemeClr>
                </a:solidFill>
              </a:rPr>
              <a:t>sudionici</a:t>
            </a:r>
            <a:r>
              <a:rPr sz="2000" dirty="0" smtClean="0">
                <a:solidFill>
                  <a:schemeClr val="accent3">
                    <a:lumMod val="50000"/>
                  </a:schemeClr>
                </a:solidFill>
              </a:rPr>
              <a:t> </a:t>
            </a:r>
            <a:r>
              <a:rPr sz="2000" dirty="0" err="1" smtClean="0">
                <a:solidFill>
                  <a:schemeClr val="accent3">
                    <a:lumMod val="50000"/>
                  </a:schemeClr>
                </a:solidFill>
              </a:rPr>
              <a:t>iz</a:t>
            </a:r>
            <a:r>
              <a:rPr sz="2000" dirty="0" smtClean="0">
                <a:solidFill>
                  <a:schemeClr val="accent3">
                    <a:lumMod val="50000"/>
                  </a:schemeClr>
                </a:solidFill>
              </a:rPr>
              <a:t> RH ne </a:t>
            </a:r>
            <a:r>
              <a:rPr sz="2000" dirty="0" err="1" smtClean="0">
                <a:solidFill>
                  <a:schemeClr val="accent3">
                    <a:lumMod val="50000"/>
                  </a:schemeClr>
                </a:solidFill>
              </a:rPr>
              <a:t>smiju</a:t>
            </a:r>
            <a:r>
              <a:rPr sz="2000" dirty="0" smtClean="0">
                <a:solidFill>
                  <a:schemeClr val="accent3">
                    <a:lumMod val="50000"/>
                  </a:schemeClr>
                </a:solidFill>
              </a:rPr>
              <a:t> </a:t>
            </a:r>
            <a:r>
              <a:rPr sz="2000" dirty="0" err="1" smtClean="0">
                <a:solidFill>
                  <a:schemeClr val="accent3">
                    <a:lumMod val="50000"/>
                  </a:schemeClr>
                </a:solidFill>
              </a:rPr>
              <a:t>biti</a:t>
            </a:r>
            <a:r>
              <a:rPr sz="2000" dirty="0" smtClean="0">
                <a:solidFill>
                  <a:schemeClr val="accent3">
                    <a:lumMod val="50000"/>
                  </a:schemeClr>
                </a:solidFill>
              </a:rPr>
              <a:t> u </a:t>
            </a:r>
            <a:r>
              <a:rPr sz="2000" dirty="0" err="1" smtClean="0">
                <a:solidFill>
                  <a:schemeClr val="accent3">
                    <a:lumMod val="50000"/>
                  </a:schemeClr>
                </a:solidFill>
              </a:rPr>
              <a:t>broju</a:t>
            </a:r>
            <a:r>
              <a:rPr sz="2000" dirty="0" smtClean="0">
                <a:solidFill>
                  <a:schemeClr val="accent3">
                    <a:lumMod val="50000"/>
                  </a:schemeClr>
                </a:solidFill>
              </a:rPr>
              <a:t> </a:t>
            </a:r>
            <a:r>
              <a:rPr sz="2000" dirty="0" err="1" smtClean="0">
                <a:solidFill>
                  <a:schemeClr val="accent3">
                    <a:lumMod val="50000"/>
                  </a:schemeClr>
                </a:solidFill>
              </a:rPr>
              <a:t>većem</a:t>
            </a:r>
            <a:r>
              <a:rPr sz="2000" dirty="0" smtClean="0">
                <a:solidFill>
                  <a:schemeClr val="accent3">
                    <a:lumMod val="50000"/>
                  </a:schemeClr>
                </a:solidFill>
              </a:rPr>
              <a:t> od </a:t>
            </a:r>
            <a:r>
              <a:rPr sz="2000" dirty="0" err="1" smtClean="0">
                <a:solidFill>
                  <a:schemeClr val="accent3">
                    <a:lumMod val="50000"/>
                  </a:schemeClr>
                </a:solidFill>
              </a:rPr>
              <a:t>jedne</a:t>
            </a:r>
            <a:r>
              <a:rPr sz="2000" dirty="0" smtClean="0">
                <a:solidFill>
                  <a:schemeClr val="accent3">
                    <a:lumMod val="50000"/>
                  </a:schemeClr>
                </a:solidFill>
              </a:rPr>
              <a:t> </a:t>
            </a:r>
            <a:r>
              <a:rPr sz="2000" dirty="0" err="1" smtClean="0">
                <a:solidFill>
                  <a:schemeClr val="accent3">
                    <a:lumMod val="50000"/>
                  </a:schemeClr>
                </a:solidFill>
              </a:rPr>
              <a:t>trećine</a:t>
            </a:r>
            <a:r>
              <a:rPr sz="2000" dirty="0" smtClean="0">
                <a:solidFill>
                  <a:schemeClr val="accent3">
                    <a:lumMod val="50000"/>
                  </a:schemeClr>
                </a:solidFill>
              </a:rPr>
              <a:t> </a:t>
            </a:r>
            <a:r>
              <a:rPr sz="2000" dirty="0" err="1" smtClean="0">
                <a:solidFill>
                  <a:schemeClr val="accent3">
                    <a:lumMod val="50000"/>
                  </a:schemeClr>
                </a:solidFill>
              </a:rPr>
              <a:t>ukupnog</a:t>
            </a:r>
            <a:r>
              <a:rPr sz="2000" dirty="0" smtClean="0">
                <a:solidFill>
                  <a:schemeClr val="accent3">
                    <a:lumMod val="50000"/>
                  </a:schemeClr>
                </a:solidFill>
              </a:rPr>
              <a:t> </a:t>
            </a:r>
            <a:r>
              <a:rPr sz="2000" dirty="0" err="1" smtClean="0">
                <a:solidFill>
                  <a:schemeClr val="accent3">
                    <a:lumMod val="50000"/>
                  </a:schemeClr>
                </a:solidFill>
              </a:rPr>
              <a:t>broj</a:t>
            </a:r>
            <a:r>
              <a:rPr sz="2000" dirty="0" smtClean="0">
                <a:solidFill>
                  <a:schemeClr val="accent3">
                    <a:lumMod val="50000"/>
                  </a:schemeClr>
                </a:solidFill>
              </a:rPr>
              <a:t> </a:t>
            </a:r>
            <a:r>
              <a:rPr sz="2000" dirty="0" err="1" smtClean="0">
                <a:solidFill>
                  <a:schemeClr val="accent3">
                    <a:lumMod val="50000"/>
                  </a:schemeClr>
                </a:solidFill>
              </a:rPr>
              <a:t>sudionika</a:t>
            </a:r>
            <a:r>
              <a:rPr sz="2000" dirty="0" smtClean="0">
                <a:solidFill>
                  <a:schemeClr val="accent3">
                    <a:lumMod val="50000"/>
                  </a:schemeClr>
                </a:solidFill>
              </a:rPr>
              <a:t> </a:t>
            </a:r>
          </a:p>
          <a:p>
            <a:pPr>
              <a:defRPr/>
            </a:pPr>
            <a:r>
              <a:rPr sz="2000" dirty="0" smtClean="0">
                <a:solidFill>
                  <a:schemeClr val="accent3">
                    <a:lumMod val="50000"/>
                  </a:schemeClr>
                </a:solidFill>
              </a:rPr>
              <a:t>u </a:t>
            </a:r>
            <a:r>
              <a:rPr sz="2000" dirty="0" err="1" smtClean="0">
                <a:solidFill>
                  <a:schemeClr val="accent3">
                    <a:lumMod val="50000"/>
                  </a:schemeClr>
                </a:solidFill>
              </a:rPr>
              <a:t>razdoblju</a:t>
            </a:r>
            <a:r>
              <a:rPr sz="2000" dirty="0" smtClean="0">
                <a:solidFill>
                  <a:schemeClr val="accent3">
                    <a:lumMod val="50000"/>
                  </a:schemeClr>
                </a:solidFill>
              </a:rPr>
              <a:t> </a:t>
            </a:r>
            <a:r>
              <a:rPr sz="2000" dirty="0" err="1" smtClean="0">
                <a:solidFill>
                  <a:schemeClr val="accent3">
                    <a:lumMod val="50000"/>
                  </a:schemeClr>
                </a:solidFill>
              </a:rPr>
              <a:t>između</a:t>
            </a:r>
            <a:r>
              <a:rPr sz="2000" dirty="0" smtClean="0">
                <a:solidFill>
                  <a:schemeClr val="accent3">
                    <a:lumMod val="50000"/>
                  </a:schemeClr>
                </a:solidFill>
              </a:rPr>
              <a:t> 01. 09. 201</a:t>
            </a:r>
            <a:r>
              <a:rPr lang="hr-HR" sz="2000" dirty="0" smtClean="0">
                <a:solidFill>
                  <a:schemeClr val="accent3">
                    <a:lumMod val="50000"/>
                  </a:schemeClr>
                </a:solidFill>
              </a:rPr>
              <a:t>3</a:t>
            </a:r>
            <a:r>
              <a:rPr sz="2000" dirty="0" smtClean="0">
                <a:solidFill>
                  <a:schemeClr val="accent3">
                    <a:lumMod val="50000"/>
                  </a:schemeClr>
                </a:solidFill>
              </a:rPr>
              <a:t>. </a:t>
            </a:r>
            <a:r>
              <a:rPr sz="2000" dirty="0" err="1" smtClean="0">
                <a:solidFill>
                  <a:schemeClr val="accent3">
                    <a:lumMod val="50000"/>
                  </a:schemeClr>
                </a:solidFill>
              </a:rPr>
              <a:t>i</a:t>
            </a:r>
            <a:r>
              <a:rPr sz="2000" dirty="0" smtClean="0">
                <a:solidFill>
                  <a:schemeClr val="accent3">
                    <a:lumMod val="50000"/>
                  </a:schemeClr>
                </a:solidFill>
              </a:rPr>
              <a:t>  31. 08. 201</a:t>
            </a:r>
            <a:r>
              <a:rPr lang="hr-HR" sz="2000" dirty="0" smtClean="0">
                <a:solidFill>
                  <a:schemeClr val="accent3">
                    <a:lumMod val="50000"/>
                  </a:schemeClr>
                </a:solidFill>
              </a:rPr>
              <a:t>4</a:t>
            </a:r>
            <a:r>
              <a:rPr sz="2000" dirty="0" smtClean="0">
                <a:solidFill>
                  <a:schemeClr val="accent3">
                    <a:lumMod val="50000"/>
                  </a:schemeClr>
                </a:solidFill>
              </a:rPr>
              <a:t>. </a:t>
            </a:r>
          </a:p>
          <a:p>
            <a:pPr>
              <a:defRPr/>
            </a:pPr>
            <a:r>
              <a:rPr sz="2000" dirty="0" err="1" smtClean="0">
                <a:solidFill>
                  <a:schemeClr val="accent3">
                    <a:lumMod val="50000"/>
                  </a:schemeClr>
                </a:solidFill>
              </a:rPr>
              <a:t>rok</a:t>
            </a:r>
            <a:r>
              <a:rPr sz="2000" dirty="0" smtClean="0">
                <a:solidFill>
                  <a:schemeClr val="accent3">
                    <a:lumMod val="50000"/>
                  </a:schemeClr>
                </a:solidFill>
              </a:rPr>
              <a:t> za </a:t>
            </a:r>
            <a:r>
              <a:rPr sz="2000" dirty="0" err="1" smtClean="0">
                <a:solidFill>
                  <a:schemeClr val="accent3">
                    <a:lumMod val="50000"/>
                  </a:schemeClr>
                </a:solidFill>
              </a:rPr>
              <a:t>prijavu</a:t>
            </a:r>
            <a:r>
              <a:rPr sz="2000" dirty="0" smtClean="0">
                <a:solidFill>
                  <a:schemeClr val="accent3">
                    <a:lumMod val="50000"/>
                  </a:schemeClr>
                </a:solidFill>
              </a:rPr>
              <a:t> </a:t>
            </a:r>
            <a:r>
              <a:rPr sz="2000" b="1" dirty="0" smtClean="0">
                <a:solidFill>
                  <a:schemeClr val="accent3">
                    <a:lumMod val="50000"/>
                  </a:schemeClr>
                </a:solidFill>
              </a:rPr>
              <a:t>21.02. 201</a:t>
            </a:r>
            <a:r>
              <a:rPr lang="hr-HR" sz="2000" b="1" dirty="0" smtClean="0">
                <a:solidFill>
                  <a:schemeClr val="accent3">
                    <a:lumMod val="50000"/>
                  </a:schemeClr>
                </a:solidFill>
              </a:rPr>
              <a:t>3</a:t>
            </a:r>
            <a:r>
              <a:rPr sz="2000" b="1" dirty="0" smtClean="0">
                <a:solidFill>
                  <a:schemeClr val="accent3">
                    <a:lumMod val="50000"/>
                  </a:schemeClr>
                </a:solidFill>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2291" name="Rectangle 7"/>
          <p:cNvSpPr>
            <a:spLocks noGrp="1" noChangeArrowheads="1"/>
          </p:cNvSpPr>
          <p:nvPr>
            <p:ph type="ctrTitle"/>
          </p:nvPr>
        </p:nvSpPr>
        <p:spPr>
          <a:xfrm>
            <a:off x="214313" y="1285875"/>
            <a:ext cx="7772400" cy="668338"/>
          </a:xfrm>
        </p:spPr>
        <p:txBody>
          <a:bodyPr anchor="t"/>
          <a:lstStyle/>
          <a:p>
            <a:pPr algn="l" eaLnBrk="1" hangingPunct="1"/>
            <a:r>
              <a:rPr lang="hr-HR" sz="2800" b="0" smtClean="0">
                <a:solidFill>
                  <a:srgbClr val="D6570E"/>
                </a:solidFill>
                <a:latin typeface="Calibri" pitchFamily="34" charset="0"/>
              </a:rPr>
              <a:t>Program za cjeloživotno učenje</a:t>
            </a:r>
            <a:r>
              <a:rPr lang="hr-HR" sz="3600" smtClean="0">
                <a:solidFill>
                  <a:srgbClr val="FF6600"/>
                </a:solidFill>
                <a:latin typeface="Calibri" pitchFamily="34" charset="0"/>
              </a:rPr>
              <a:t/>
            </a:r>
            <a:br>
              <a:rPr lang="hr-HR" sz="3600" smtClean="0">
                <a:solidFill>
                  <a:srgbClr val="FF6600"/>
                </a:solidFill>
                <a:latin typeface="Calibri" pitchFamily="34" charset="0"/>
              </a:rPr>
            </a:br>
            <a:r>
              <a:rPr lang="hr-HR" sz="3600" smtClean="0">
                <a:solidFill>
                  <a:srgbClr val="E1590D"/>
                </a:solidFill>
                <a:latin typeface="Calibri" pitchFamily="34" charset="0"/>
              </a:rPr>
              <a:t>  </a:t>
            </a:r>
            <a:endParaRPr sz="3600" smtClean="0">
              <a:solidFill>
                <a:srgbClr val="968880"/>
              </a:solidFill>
              <a:latin typeface="Calibri" pitchFamily="34" charset="0"/>
            </a:endParaRPr>
          </a:p>
        </p:txBody>
      </p:sp>
      <p:graphicFrame>
        <p:nvGraphicFramePr>
          <p:cNvPr id="21561" name="Group 57"/>
          <p:cNvGraphicFramePr>
            <a:graphicFrameLocks noGrp="1"/>
          </p:cNvGraphicFramePr>
          <p:nvPr>
            <p:ph type="subTitle" idx="1"/>
          </p:nvPr>
        </p:nvGraphicFramePr>
        <p:xfrm>
          <a:off x="571500" y="3165475"/>
          <a:ext cx="8143875" cy="1727200"/>
        </p:xfrm>
        <a:graphic>
          <a:graphicData uri="http://schemas.openxmlformats.org/drawingml/2006/table">
            <a:tbl>
              <a:tblPr/>
              <a:tblGrid>
                <a:gridCol w="2035175"/>
                <a:gridCol w="2036762"/>
                <a:gridCol w="2036763"/>
                <a:gridCol w="2035175"/>
              </a:tblGrid>
              <a:tr h="172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E1590D"/>
                          </a:solidFill>
                          <a:effectLst/>
                          <a:latin typeface="Arial" charset="0"/>
                          <a:ea typeface="ＭＳ Ｐゴシック" pitchFamily="116" charset="-128"/>
                          <a:cs typeface="Times New Roman" pitchFamily="18" charset="0"/>
                        </a:rPr>
                        <a:t>Comenius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0" i="0" u="none" strike="noStrike" cap="none" normalizeH="0" baseline="0" dirty="0" smtClean="0">
                        <a:ln>
                          <a:noFill/>
                        </a:ln>
                        <a:solidFill>
                          <a:srgbClr val="E1590D"/>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dirty="0" smtClean="0">
                          <a:ln>
                            <a:noFill/>
                          </a:ln>
                          <a:solidFill>
                            <a:srgbClr val="E1590D"/>
                          </a:solidFill>
                          <a:effectLst/>
                          <a:latin typeface="Arial" charset="0"/>
                          <a:ea typeface="ＭＳ Ｐゴシック" pitchFamily="116" charset="-128"/>
                          <a:cs typeface="Times New Roman" pitchFamily="18" charset="0"/>
                        </a:rPr>
                        <a:t>Predškolsko i školsko obrazovanje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err="1" smtClean="0">
                          <a:ln>
                            <a:noFill/>
                          </a:ln>
                          <a:solidFill>
                            <a:schemeClr val="bg2"/>
                          </a:solidFill>
                          <a:effectLst/>
                          <a:latin typeface="Arial" charset="0"/>
                          <a:ea typeface="ＭＳ Ｐゴシック" pitchFamily="116" charset="-128"/>
                          <a:cs typeface="Times New Roman" pitchFamily="18" charset="0"/>
                        </a:rPr>
                        <a:t>Erasmus</a:t>
                      </a:r>
                      <a:endParaRPr kumimoji="0" lang="hr-HR" sz="1600" b="1" i="0" u="none" strike="noStrike" cap="none" normalizeH="0" baseline="0" dirty="0" smtClean="0">
                        <a:ln>
                          <a:noFill/>
                        </a:ln>
                        <a:solidFill>
                          <a:schemeClr val="bg2"/>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chemeClr val="bg2"/>
                          </a:solidFill>
                          <a:effectLst/>
                          <a:latin typeface="Arial" charset="0"/>
                          <a:ea typeface="ＭＳ Ｐゴシック" pitchFamily="116" charset="-128"/>
                          <a:cs typeface="Times New Roman" pitchFamily="18" charset="0"/>
                        </a:rPr>
                        <a:t> </a:t>
                      </a:r>
                      <a:endParaRPr kumimoji="0" lang="hr-HR" sz="1600" b="0" i="0" u="none" strike="noStrike" cap="none" normalizeH="0" baseline="0" dirty="0" smtClean="0">
                        <a:ln>
                          <a:noFill/>
                        </a:ln>
                        <a:solidFill>
                          <a:schemeClr val="bg2"/>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dirty="0" smtClean="0">
                          <a:ln>
                            <a:noFill/>
                          </a:ln>
                          <a:solidFill>
                            <a:schemeClr val="bg2"/>
                          </a:solidFill>
                          <a:effectLst/>
                          <a:latin typeface="Arial" charset="0"/>
                          <a:ea typeface="ＭＳ Ｐゴシック" pitchFamily="116" charset="-128"/>
                          <a:cs typeface="Times New Roman" pitchFamily="18" charset="0"/>
                        </a:rPr>
                        <a:t>Visoko školsko obrazovanje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smtClean="0">
                          <a:ln>
                            <a:noFill/>
                          </a:ln>
                          <a:solidFill>
                            <a:srgbClr val="25AFC9"/>
                          </a:solidFill>
                          <a:effectLst/>
                          <a:latin typeface="Arial" charset="0"/>
                          <a:ea typeface="ＭＳ Ｐゴシック" pitchFamily="116" charset="-128"/>
                          <a:cs typeface="Times New Roman" pitchFamily="18" charset="0"/>
                        </a:rPr>
                        <a:t>Leonardo da Vinci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0" i="0" u="none" strike="noStrike" cap="none" normalizeH="0" baseline="0" smtClean="0">
                        <a:ln>
                          <a:noFill/>
                        </a:ln>
                        <a:solidFill>
                          <a:srgbClr val="25AFC9"/>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smtClean="0">
                          <a:ln>
                            <a:noFill/>
                          </a:ln>
                          <a:solidFill>
                            <a:srgbClr val="25AFC9"/>
                          </a:solidFill>
                          <a:effectLst/>
                          <a:latin typeface="Arial" charset="0"/>
                          <a:ea typeface="ＭＳ Ｐゴシック" pitchFamily="116" charset="-128"/>
                          <a:cs typeface="Times New Roman" pitchFamily="18" charset="0"/>
                        </a:rPr>
                        <a:t>Strukovno obrazovanje i osposobljavanje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400" b="1" i="0" u="none" strike="noStrike" cap="none" normalizeH="0" baseline="0" smtClean="0">
                          <a:ln>
                            <a:noFill/>
                          </a:ln>
                          <a:solidFill>
                            <a:srgbClr val="E1590D"/>
                          </a:solidFill>
                          <a:effectLst/>
                          <a:latin typeface="Arial" charset="0"/>
                          <a:ea typeface="ＭＳ Ｐゴシック" pitchFamily="116" charset="-128"/>
                          <a:cs typeface="Times New Roman" pitchFamily="18" charset="0"/>
                        </a:rPr>
                        <a:t>Grundtvig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2400" b="0" i="0" u="none" strike="noStrike" cap="none" normalizeH="0" baseline="0" smtClean="0">
                        <a:ln>
                          <a:noFill/>
                        </a:ln>
                        <a:solidFill>
                          <a:srgbClr val="E1590D"/>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2400" b="0" i="0" u="none" strike="noStrike" cap="none" normalizeH="0" baseline="0" smtClean="0">
                          <a:ln>
                            <a:noFill/>
                          </a:ln>
                          <a:solidFill>
                            <a:srgbClr val="E1590D"/>
                          </a:solidFill>
                          <a:effectLst/>
                          <a:latin typeface="Arial" charset="0"/>
                          <a:ea typeface="ＭＳ Ｐゴシック" pitchFamily="116" charset="-128"/>
                          <a:cs typeface="Times New Roman" pitchFamily="18" charset="0"/>
                        </a:rPr>
                        <a:t>Obrazovanje odraslih</a:t>
                      </a:r>
                    </a:p>
                  </a:txBody>
                  <a:tcPr anchor="ctr" horzOverflow="overflow">
                    <a:lnL>
                      <a:noFill/>
                    </a:lnL>
                    <a:lnR>
                      <a:noFill/>
                    </a:lnR>
                    <a:lnT>
                      <a:noFill/>
                    </a:lnT>
                    <a:lnB>
                      <a:noFill/>
                    </a:lnB>
                    <a:lnTlToBr>
                      <a:noFill/>
                    </a:lnTlToBr>
                    <a:lnBlToTr>
                      <a:noFill/>
                    </a:lnBlToTr>
                    <a:solidFill>
                      <a:srgbClr val="D9D9D9"/>
                    </a:solidFill>
                  </a:tcPr>
                </a:tc>
              </a:tr>
            </a:tbl>
          </a:graphicData>
        </a:graphic>
      </p:graphicFrame>
      <p:graphicFrame>
        <p:nvGraphicFramePr>
          <p:cNvPr id="21560" name="Group 56"/>
          <p:cNvGraphicFramePr>
            <a:graphicFrameLocks noGrp="1"/>
          </p:cNvGraphicFramePr>
          <p:nvPr/>
        </p:nvGraphicFramePr>
        <p:xfrm>
          <a:off x="1571625" y="4879975"/>
          <a:ext cx="5897563" cy="1335088"/>
        </p:xfrm>
        <a:graphic>
          <a:graphicData uri="http://schemas.openxmlformats.org/drawingml/2006/table">
            <a:tbl>
              <a:tblPr/>
              <a:tblGrid>
                <a:gridCol w="5897563"/>
              </a:tblGrid>
              <a:tr h="774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dirty="0" smtClean="0">
                          <a:ln>
                            <a:noFill/>
                          </a:ln>
                          <a:solidFill>
                            <a:srgbClr val="968880"/>
                          </a:solidFill>
                          <a:effectLst/>
                          <a:latin typeface="+mn-lt"/>
                          <a:ea typeface="ＭＳ Ｐゴシック" pitchFamily="116" charset="-128"/>
                          <a:cs typeface="Times New Roman" pitchFamily="18" charset="0"/>
                        </a:rPr>
                        <a:t>Transverzalni Program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968880"/>
                          </a:solidFill>
                          <a:effectLst/>
                          <a:latin typeface="+mn-lt"/>
                          <a:ea typeface="ＭＳ Ｐゴシック" pitchFamily="116" charset="-128"/>
                          <a:cs typeface="Times New Roman" pitchFamily="18" charset="0"/>
                        </a:rPr>
                        <a:t>Suradnja i inovacija u cjeloživotnom učenju, učenje jezika, IKT, širenje rezultata Programa</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60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dirty="0" smtClean="0">
                          <a:ln>
                            <a:noFill/>
                          </a:ln>
                          <a:solidFill>
                            <a:srgbClr val="968880"/>
                          </a:solidFill>
                          <a:effectLst/>
                          <a:latin typeface="+mn-lt"/>
                          <a:ea typeface="ＭＳ Ｐゴシック" pitchFamily="116" charset="-128"/>
                          <a:cs typeface="Times New Roman" pitchFamily="18" charset="0"/>
                        </a:rPr>
                        <a:t>Jean Monnet Program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968880"/>
                          </a:solidFill>
                          <a:effectLst/>
                          <a:latin typeface="+mn-lt"/>
                          <a:ea typeface="ＭＳ Ｐゴシック" pitchFamily="116" charset="-128"/>
                          <a:cs typeface="Times New Roman" pitchFamily="18" charset="0"/>
                        </a:rPr>
                        <a:t>Podrška institucijama i aktivnostima u području europskih integracija</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4120" name="Rectangle 45"/>
          <p:cNvSpPr>
            <a:spLocks noChangeArrowheads="1"/>
          </p:cNvSpPr>
          <p:nvPr/>
        </p:nvSpPr>
        <p:spPr bwMode="auto">
          <a:xfrm>
            <a:off x="214313" y="1714500"/>
            <a:ext cx="8353425" cy="1754188"/>
          </a:xfrm>
          <a:prstGeom prst="rect">
            <a:avLst/>
          </a:prstGeom>
          <a:noFill/>
          <a:ln w="9525">
            <a:noFill/>
            <a:miter lim="800000"/>
            <a:headEnd/>
            <a:tailEnd/>
          </a:ln>
        </p:spPr>
        <p:txBody>
          <a:bodyPr>
            <a:spAutoFit/>
          </a:bodyPr>
          <a:lstStyle/>
          <a:p>
            <a:pPr>
              <a:defRPr/>
            </a:pPr>
            <a:r>
              <a:rPr lang="hr-HR" dirty="0">
                <a:solidFill>
                  <a:schemeClr val="bg1">
                    <a:lumMod val="50000"/>
                  </a:schemeClr>
                </a:solidFill>
                <a:latin typeface="Arial" pitchFamily="34" charset="0"/>
                <a:cs typeface="Arial" pitchFamily="34" charset="0"/>
              </a:rPr>
              <a:t>Period: 2007. – 2013.</a:t>
            </a:r>
          </a:p>
          <a:p>
            <a:pPr>
              <a:defRPr/>
            </a:pPr>
            <a:r>
              <a:rPr lang="hr-HR" dirty="0">
                <a:solidFill>
                  <a:schemeClr val="bg1">
                    <a:lumMod val="50000"/>
                  </a:schemeClr>
                </a:solidFill>
                <a:latin typeface="Arial" pitchFamily="34" charset="0"/>
                <a:cs typeface="Arial" pitchFamily="34" charset="0"/>
              </a:rPr>
              <a:t>Odluka o uspostavljanju Programa: 14. prosinca 2006. </a:t>
            </a:r>
          </a:p>
          <a:p>
            <a:pPr>
              <a:defRPr/>
            </a:pPr>
            <a:r>
              <a:rPr lang="hr-HR" dirty="0">
                <a:solidFill>
                  <a:schemeClr val="bg1">
                    <a:lumMod val="50000"/>
                  </a:schemeClr>
                </a:solidFill>
                <a:latin typeface="Arial" pitchFamily="34" charset="0"/>
                <a:cs typeface="Arial" pitchFamily="34" charset="0"/>
              </a:rPr>
              <a:t>Sudjeluje: 27 država članica EU; zemlje EFTA-e (Lihtenštajn, Norveška, Island, Švicarska), Turska, Republika Hrvatska</a:t>
            </a:r>
          </a:p>
          <a:p>
            <a:pPr>
              <a:defRPr/>
            </a:pPr>
            <a:r>
              <a:rPr lang="hr-HR" dirty="0">
                <a:solidFill>
                  <a:schemeClr val="bg1">
                    <a:lumMod val="50000"/>
                  </a:schemeClr>
                </a:solidFill>
                <a:latin typeface="Arial" pitchFamily="34" charset="0"/>
                <a:cs typeface="Arial" pitchFamily="34" charset="0"/>
              </a:rPr>
              <a:t>Ciljevi: napredno društvo znanja; održiv ekonomski razvoj, bolji poslovi, više poslova, društvena kohezija  </a:t>
            </a:r>
          </a:p>
        </p:txBody>
      </p:sp>
      <p:sp>
        <p:nvSpPr>
          <p:cNvPr id="11" name="Title 1"/>
          <p:cNvSpPr txBox="1">
            <a:spLocks/>
          </p:cNvSpPr>
          <p:nvPr/>
        </p:nvSpPr>
        <p:spPr bwMode="auto">
          <a:xfrm>
            <a:off x="2500313" y="285750"/>
            <a:ext cx="6286500" cy="857250"/>
          </a:xfrm>
          <a:prstGeom prst="rect">
            <a:avLst/>
          </a:prstGeom>
          <a:noFill/>
          <a:ln w="9525">
            <a:noFill/>
            <a:miter lim="800000"/>
            <a:headEnd/>
            <a:tailEnd/>
          </a:ln>
        </p:spPr>
        <p:txBody>
          <a:bodyPr anchor="ctr"/>
          <a:lstStyle/>
          <a:p>
            <a:pPr algn="r">
              <a:defRPr/>
            </a:pPr>
            <a:r>
              <a:rPr lang="hr-HR" sz="3200" dirty="0">
                <a:solidFill>
                  <a:srgbClr val="25AFC9"/>
                </a:solidFill>
                <a:latin typeface="+mn-lt"/>
                <a:cs typeface="+mn-cs"/>
              </a:rPr>
              <a:t>Što je Grundtvig?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928938" y="44450"/>
            <a:ext cx="5964237" cy="1143000"/>
          </a:xfrm>
        </p:spPr>
        <p:txBody>
          <a:bodyPr/>
          <a:lstStyle/>
          <a:p>
            <a:r>
              <a:rPr sz="2800" smtClean="0">
                <a:latin typeface="Calibri" pitchFamily="34" charset="0"/>
              </a:rPr>
              <a:t>Financijska potpora za </a:t>
            </a:r>
            <a:br>
              <a:rPr sz="2800" smtClean="0">
                <a:latin typeface="Calibri" pitchFamily="34" charset="0"/>
              </a:rPr>
            </a:br>
            <a:r>
              <a:rPr sz="2800" smtClean="0">
                <a:latin typeface="Calibri" pitchFamily="34" charset="0"/>
              </a:rPr>
              <a:t>Grundtvig radionice</a:t>
            </a:r>
          </a:p>
        </p:txBody>
      </p:sp>
      <p:sp>
        <p:nvSpPr>
          <p:cNvPr id="5" name="Content Placeholder 4"/>
          <p:cNvSpPr>
            <a:spLocks noGrp="1"/>
          </p:cNvSpPr>
          <p:nvPr>
            <p:ph idx="1"/>
          </p:nvPr>
        </p:nvSpPr>
        <p:spPr>
          <a:xfrm>
            <a:off x="457200" y="1196975"/>
            <a:ext cx="8229600" cy="4525963"/>
          </a:xfrm>
        </p:spPr>
        <p:txBody>
          <a:bodyPr/>
          <a:lstStyle/>
          <a:p>
            <a:pPr>
              <a:defRPr/>
            </a:pPr>
            <a:r>
              <a:rPr sz="2000" b="1" u="sng" dirty="0" smtClean="0">
                <a:solidFill>
                  <a:srgbClr val="D6570E"/>
                </a:solidFill>
              </a:rPr>
              <a:t>Troškovi organizacije (paušal): </a:t>
            </a:r>
            <a:r>
              <a:rPr lang="en-GB" sz="2000" b="1" u="sng" dirty="0" smtClean="0">
                <a:solidFill>
                  <a:srgbClr val="D6570E"/>
                </a:solidFill>
              </a:rPr>
              <a:t> </a:t>
            </a:r>
            <a:endParaRPr sz="2000" u="sng" dirty="0" smtClean="0">
              <a:solidFill>
                <a:srgbClr val="D6570E"/>
              </a:solidFill>
            </a:endParaRPr>
          </a:p>
          <a:p>
            <a:pPr>
              <a:defRPr/>
            </a:pPr>
            <a:r>
              <a:rPr lang="en-GB" sz="2000" b="1" dirty="0" smtClean="0"/>
              <a:t> </a:t>
            </a:r>
            <a:r>
              <a:rPr sz="2000" dirty="0" smtClean="0"/>
              <a:t>6.</a:t>
            </a:r>
            <a:r>
              <a:rPr lang="hr-HR" sz="2000" dirty="0" smtClean="0"/>
              <a:t>630</a:t>
            </a:r>
            <a:r>
              <a:rPr sz="2000" dirty="0" smtClean="0"/>
              <a:t> €</a:t>
            </a:r>
          </a:p>
          <a:p>
            <a:pPr>
              <a:defRPr/>
            </a:pPr>
            <a:r>
              <a:rPr sz="2000" b="1" u="sng" dirty="0" smtClean="0">
                <a:solidFill>
                  <a:srgbClr val="D6570E"/>
                </a:solidFill>
              </a:rPr>
              <a:t>Putni i životni troškovi (paušal):</a:t>
            </a:r>
            <a:r>
              <a:rPr sz="2000" u="sng" dirty="0" smtClean="0">
                <a:solidFill>
                  <a:srgbClr val="D6570E"/>
                </a:solidFill>
              </a:rPr>
              <a:t> </a:t>
            </a:r>
          </a:p>
          <a:p>
            <a:pPr>
              <a:defRPr/>
            </a:pPr>
            <a:r>
              <a:rPr sz="2000" dirty="0" smtClean="0"/>
              <a:t>Putni i životni troškovi za do 20 odraslih polaznika mogu se financirati za sudionike koji nisu iz Republike Hrvatske, prema tablici. </a:t>
            </a:r>
            <a:r>
              <a:rPr lang="pl-PL" sz="2000" b="1" dirty="0" smtClean="0"/>
              <a:t>Dani provedeni na putu: </a:t>
            </a:r>
            <a:r>
              <a:rPr lang="pl-PL" sz="2000" dirty="0" smtClean="0"/>
              <a:t>moguće je financirati do dva dodatna dana na putu ukoliko je zatraženo</a:t>
            </a:r>
          </a:p>
          <a:p>
            <a:pPr>
              <a:defRPr/>
            </a:pPr>
            <a:r>
              <a:rPr sz="2000" b="1" u="sng" dirty="0" smtClean="0">
                <a:solidFill>
                  <a:srgbClr val="D6570E"/>
                </a:solidFill>
              </a:rPr>
              <a:t>Ostali troškovi: </a:t>
            </a:r>
          </a:p>
          <a:p>
            <a:pPr>
              <a:defRPr/>
            </a:pPr>
            <a:r>
              <a:rPr sz="2000" dirty="0" smtClean="0"/>
              <a:t>pedagoška, jezična i kulturna pripremau iznosu od 150 € po sudioniku </a:t>
            </a:r>
            <a:endParaRPr sz="2000" b="1" dirty="0" smtClean="0">
              <a:effectLst>
                <a:outerShdw blurRad="50800" dist="38100" algn="tr" rotWithShape="0">
                  <a:prstClr val="black">
                    <a:alpha val="40000"/>
                  </a:prstClr>
                </a:outerShdw>
              </a:effectLst>
            </a:endParaRPr>
          </a:p>
          <a:p>
            <a:pPr>
              <a:defRPr/>
            </a:pPr>
            <a:endParaRPr sz="2000" dirty="0" smtClean="0"/>
          </a:p>
          <a:p>
            <a:pPr>
              <a:defRPr/>
            </a:pPr>
            <a:r>
              <a:rPr sz="2000" dirty="0" smtClean="0"/>
              <a:t>Ukoliko je broj sudionika manji od najmanjeg broja od deset sudionika, radionica  se mora otkazati, a iznos isplaćen prvom uplatom mora se vratiti.</a:t>
            </a:r>
          </a:p>
          <a:p>
            <a:pPr>
              <a:defRPr/>
            </a:pPr>
            <a:endParaRPr sz="2000" dirty="0" smtClean="0"/>
          </a:p>
          <a:p>
            <a:pPr>
              <a:defRPr/>
            </a:pPr>
            <a:endParaRPr sz="2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00063" y="0"/>
            <a:ext cx="8229600" cy="1143000"/>
          </a:xfrm>
        </p:spPr>
        <p:txBody>
          <a:bodyPr/>
          <a:lstStyle/>
          <a:p>
            <a:pPr eaLnBrk="1" hangingPunct="1"/>
            <a:r>
              <a:rPr sz="2000" b="1" smtClean="0">
                <a:latin typeface="Calibri" pitchFamily="34" charset="0"/>
              </a:rPr>
              <a:t>Transverzalni program- studijski posjeti</a:t>
            </a:r>
            <a:br>
              <a:rPr sz="2000" b="1" smtClean="0">
                <a:latin typeface="Calibri" pitchFamily="34" charset="0"/>
              </a:rPr>
            </a:br>
            <a:r>
              <a:rPr sz="1600" b="1" smtClean="0">
                <a:solidFill>
                  <a:srgbClr val="DE6E46"/>
                </a:solidFill>
                <a:latin typeface="Calibri" pitchFamily="34" charset="0"/>
              </a:rPr>
              <a:t>za stručnjake i donositelje odluka u obrazovanju i osposobljavanju</a:t>
            </a:r>
          </a:p>
        </p:txBody>
      </p:sp>
      <p:sp>
        <p:nvSpPr>
          <p:cNvPr id="24579" name="Content Placeholder 4"/>
          <p:cNvSpPr>
            <a:spLocks noGrp="1"/>
          </p:cNvSpPr>
          <p:nvPr>
            <p:ph idx="1"/>
          </p:nvPr>
        </p:nvSpPr>
        <p:spPr>
          <a:xfrm>
            <a:off x="395288" y="1052513"/>
            <a:ext cx="8229600" cy="4806950"/>
          </a:xfrm>
        </p:spPr>
        <p:txBody>
          <a:bodyPr/>
          <a:lstStyle/>
          <a:p>
            <a:pPr>
              <a:lnSpc>
                <a:spcPct val="150000"/>
              </a:lnSpc>
              <a:buFontTx/>
              <a:buNone/>
              <a:defRPr/>
            </a:pPr>
            <a:r>
              <a:rPr lang="hr-HR" sz="2000" b="1" dirty="0" smtClean="0">
                <a:solidFill>
                  <a:srgbClr val="DE6E46"/>
                </a:solidFill>
              </a:rPr>
              <a:t>Što?</a:t>
            </a:r>
          </a:p>
          <a:p>
            <a:pPr>
              <a:defRPr/>
            </a:pPr>
            <a:r>
              <a:rPr lang="hr-HR" sz="2000" dirty="0">
                <a:cs typeface="Calibri" pitchFamily="34" charset="0"/>
              </a:rPr>
              <a:t>k</a:t>
            </a:r>
            <a:r>
              <a:rPr lang="vi-VN" sz="2000" dirty="0" smtClean="0">
                <a:latin typeface="Calibri" pitchFamily="34" charset="0"/>
                <a:cs typeface="Calibri" pitchFamily="34" charset="0"/>
              </a:rPr>
              <a:t>ratkoročni </a:t>
            </a:r>
            <a:r>
              <a:rPr lang="vi-VN" sz="2000" dirty="0">
                <a:latin typeface="Calibri" pitchFamily="34" charset="0"/>
                <a:cs typeface="Calibri" pitchFamily="34" charset="0"/>
              </a:rPr>
              <a:t>boravak u drugoj državi sudionici </a:t>
            </a:r>
            <a:r>
              <a:rPr lang="hr-HR" sz="2000" dirty="0">
                <a:cs typeface="Calibri" pitchFamily="34" charset="0"/>
              </a:rPr>
              <a:t>LLP-a</a:t>
            </a:r>
            <a:r>
              <a:rPr lang="vi-VN" sz="2000" dirty="0">
                <a:latin typeface="Calibri" pitchFamily="34" charset="0"/>
                <a:cs typeface="Calibri" pitchFamily="34" charset="0"/>
              </a:rPr>
              <a:t> u svrhu proučavanja određenog vida cjeloživotnog učenja </a:t>
            </a:r>
            <a:endParaRPr lang="hr-HR" sz="2000" dirty="0" smtClean="0">
              <a:cs typeface="Calibri" pitchFamily="34" charset="0"/>
            </a:endParaRPr>
          </a:p>
          <a:p>
            <a:pPr>
              <a:defRPr/>
            </a:pPr>
            <a:r>
              <a:rPr lang="vi-VN" sz="2000" dirty="0">
                <a:latin typeface="Calibri" pitchFamily="34" charset="0"/>
                <a:cs typeface="Calibri" pitchFamily="34" charset="0"/>
              </a:rPr>
              <a:t> </a:t>
            </a:r>
            <a:r>
              <a:rPr lang="hr-HR" sz="2000" dirty="0" smtClean="0">
                <a:cs typeface="Calibri" pitchFamily="34" charset="0"/>
              </a:rPr>
              <a:t>m</a:t>
            </a:r>
            <a:r>
              <a:rPr lang="vi-VN" sz="2000" dirty="0" smtClean="0">
                <a:latin typeface="Calibri" pitchFamily="34" charset="0"/>
                <a:cs typeface="Calibri" pitchFamily="34" charset="0"/>
              </a:rPr>
              <a:t>eđunarodna </a:t>
            </a:r>
            <a:r>
              <a:rPr lang="vi-VN" sz="2000" dirty="0">
                <a:latin typeface="Calibri" pitchFamily="34" charset="0"/>
                <a:cs typeface="Calibri" pitchFamily="34" charset="0"/>
              </a:rPr>
              <a:t>diskusija fokusirana na politike obrazovanja i osposobljavanja.</a:t>
            </a:r>
          </a:p>
          <a:p>
            <a:pPr>
              <a:defRPr/>
            </a:pPr>
            <a:r>
              <a:rPr lang="hr-HR" sz="2000" dirty="0" smtClean="0">
                <a:cs typeface="Calibri" pitchFamily="34" charset="0"/>
              </a:rPr>
              <a:t>pruža mogućnost razmjene iskustava, stjecanja novih znanja, upoznavanje uspješnih politika obrazovanja i osposobljavanja te primjera dobre prakse </a:t>
            </a:r>
          </a:p>
          <a:p>
            <a:pPr>
              <a:buFontTx/>
              <a:buNone/>
              <a:defRPr/>
            </a:pPr>
            <a:r>
              <a:rPr lang="hr-HR" sz="2000" b="1" dirty="0" smtClean="0">
                <a:solidFill>
                  <a:srgbClr val="DE6E46"/>
                </a:solidFill>
              </a:rPr>
              <a:t>Za koga? </a:t>
            </a:r>
          </a:p>
          <a:p>
            <a:pPr>
              <a:defRPr/>
            </a:pPr>
            <a:r>
              <a:rPr lang="hr-HR" sz="2000" dirty="0" smtClean="0"/>
              <a:t>za osobe odgovorne za </a:t>
            </a:r>
            <a:r>
              <a:rPr lang="hr-HR" sz="2000" dirty="0"/>
              <a:t>razvoj </a:t>
            </a:r>
            <a:r>
              <a:rPr lang="hr-HR" sz="2000" dirty="0" smtClean="0"/>
              <a:t>i/ili implementaciju politika </a:t>
            </a:r>
            <a:r>
              <a:rPr lang="hr-HR" sz="2000" dirty="0"/>
              <a:t>obrazovanja i osposobljavanja na lokalnoj, regionalnoj ili nacionalnoj razini </a:t>
            </a:r>
            <a:endParaRPr lang="hr-HR" sz="2000" dirty="0" smtClean="0"/>
          </a:p>
          <a:p>
            <a:pPr marL="0" indent="0">
              <a:buFontTx/>
              <a:buNone/>
              <a:defRPr/>
            </a:pPr>
            <a:r>
              <a:rPr lang="hr-HR" sz="2000" b="1" dirty="0" smtClean="0">
                <a:solidFill>
                  <a:srgbClr val="DE6E46"/>
                </a:solidFill>
              </a:rPr>
              <a:t>Koliko traje? </a:t>
            </a:r>
          </a:p>
          <a:p>
            <a:pPr>
              <a:buFontTx/>
              <a:buNone/>
              <a:defRPr/>
            </a:pPr>
            <a:r>
              <a:rPr lang="hr-HR" sz="2000" b="1" dirty="0" smtClean="0">
                <a:solidFill>
                  <a:srgbClr val="DE6E46"/>
                </a:solidFill>
              </a:rPr>
              <a:t>	</a:t>
            </a:r>
            <a:r>
              <a:rPr lang="hr-HR" sz="2000" dirty="0" smtClean="0"/>
              <a:t>od 3 do 5 dana</a:t>
            </a:r>
          </a:p>
          <a:p>
            <a:pPr>
              <a:buFontTx/>
              <a:buNone/>
              <a:defRPr/>
            </a:pPr>
            <a:r>
              <a:rPr lang="hr-HR" sz="2000" b="1" dirty="0" smtClean="0">
                <a:solidFill>
                  <a:srgbClr val="DE6E46"/>
                </a:solidFill>
              </a:rPr>
              <a:t>Rok za prijavu:</a:t>
            </a:r>
            <a:endParaRPr lang="hr-HR" sz="2000" b="1" dirty="0">
              <a:solidFill>
                <a:srgbClr val="DE6E46"/>
              </a:solidFill>
            </a:endParaRPr>
          </a:p>
          <a:p>
            <a:pPr>
              <a:buFontTx/>
              <a:buNone/>
              <a:defRPr/>
            </a:pPr>
            <a:r>
              <a:rPr lang="hr-HR" sz="2000" dirty="0" smtClean="0"/>
              <a:t>      2. rok: 12.10.2012. </a:t>
            </a:r>
            <a:endParaRPr lang="hr-HR" sz="2000" dirty="0"/>
          </a:p>
          <a:p>
            <a:pPr>
              <a:buFontTx/>
              <a:buNone/>
              <a:defRPr/>
            </a:pPr>
            <a:endParaRPr lang="hr-HR" sz="2000" dirty="0"/>
          </a:p>
          <a:p>
            <a:pPr>
              <a:buFontTx/>
              <a:buNone/>
              <a:defRPr/>
            </a:pPr>
            <a:endParaRPr lang="hr-HR" sz="2000" dirty="0" smtClean="0"/>
          </a:p>
        </p:txBody>
      </p:sp>
      <p:sp>
        <p:nvSpPr>
          <p:cNvPr id="31748" name="Pravokutnik 6"/>
          <p:cNvSpPr>
            <a:spLocks noChangeArrowheads="1"/>
          </p:cNvSpPr>
          <p:nvPr/>
        </p:nvSpPr>
        <p:spPr bwMode="auto">
          <a:xfrm>
            <a:off x="2928938" y="1643063"/>
            <a:ext cx="5000625" cy="806450"/>
          </a:xfrm>
          <a:prstGeom prst="rect">
            <a:avLst/>
          </a:prstGeom>
          <a:noFill/>
          <a:ln w="9525">
            <a:noFill/>
            <a:miter lim="800000"/>
            <a:headEnd/>
            <a:tailEnd/>
          </a:ln>
        </p:spPr>
        <p:txBody>
          <a:bodyPr>
            <a:spAutoFit/>
          </a:bodyPr>
          <a:lstStyle/>
          <a:p>
            <a:pPr>
              <a:lnSpc>
                <a:spcPct val="80000"/>
              </a:lnSpc>
            </a:pPr>
            <a:endParaRPr lang="hr-HR">
              <a:solidFill>
                <a:schemeClr val="bg2"/>
              </a:solidFill>
              <a:latin typeface="Calibri" pitchFamily="34" charset="0"/>
            </a:endParaRPr>
          </a:p>
          <a:p>
            <a:pPr>
              <a:lnSpc>
                <a:spcPct val="80000"/>
              </a:lnSpc>
            </a:pPr>
            <a:r>
              <a:rPr lang="hr-HR" sz="1600">
                <a:solidFill>
                  <a:schemeClr val="bg2"/>
                </a:solidFill>
                <a:latin typeface="Calibri" pitchFamily="34" charset="0"/>
              </a:rPr>
              <a:t> </a:t>
            </a:r>
          </a:p>
          <a:p>
            <a:pPr>
              <a:lnSpc>
                <a:spcPct val="80000"/>
              </a:lnSpc>
            </a:pPr>
            <a:endParaRPr lang="hr-HR" sz="1200">
              <a:solidFill>
                <a:schemeClr val="bg2"/>
              </a:solidFill>
              <a:latin typeface="Calibri" pitchFamily="34" charset="0"/>
            </a:endParaRPr>
          </a:p>
          <a:p>
            <a:pPr>
              <a:lnSpc>
                <a:spcPct val="80000"/>
              </a:lnSpc>
            </a:pPr>
            <a:endParaRPr lang="hr-HR" sz="1200">
              <a:solidFill>
                <a:schemeClr val="bg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428875" y="357188"/>
            <a:ext cx="6548438" cy="623887"/>
          </a:xfrm>
          <a:prstGeom prst="rect">
            <a:avLst/>
          </a:prstGeom>
          <a:noFill/>
          <a:ln w="9525">
            <a:noFill/>
            <a:miter lim="800000"/>
            <a:headEnd/>
            <a:tailEnd/>
          </a:ln>
        </p:spPr>
        <p:txBody>
          <a:bodyPr anchor="ctr"/>
          <a:lstStyle/>
          <a:p>
            <a:pPr algn="r" eaLnBrk="0" hangingPunct="0"/>
            <a:r>
              <a:rPr lang="hr-HR" sz="3200">
                <a:solidFill>
                  <a:srgbClr val="25AFC9"/>
                </a:solidFill>
              </a:rPr>
              <a:t>Što nakon aktivnosti?</a:t>
            </a:r>
          </a:p>
        </p:txBody>
      </p:sp>
      <p:sp>
        <p:nvSpPr>
          <p:cNvPr id="21507" name="Rectangle 4"/>
          <p:cNvSpPr>
            <a:spLocks noChangeArrowheads="1"/>
          </p:cNvSpPr>
          <p:nvPr/>
        </p:nvSpPr>
        <p:spPr bwMode="auto">
          <a:xfrm>
            <a:off x="357188" y="1214438"/>
            <a:ext cx="8572500" cy="5013325"/>
          </a:xfrm>
          <a:prstGeom prst="rect">
            <a:avLst/>
          </a:prstGeom>
          <a:noFill/>
          <a:ln w="9525">
            <a:noFill/>
            <a:miter lim="800000"/>
            <a:headEnd/>
            <a:tailEnd/>
          </a:ln>
        </p:spPr>
        <p:txBody>
          <a:bodyPr/>
          <a:lstStyle/>
          <a:p>
            <a:pPr marL="342900" indent="-342900" eaLnBrk="0" hangingPunct="0">
              <a:spcBef>
                <a:spcPct val="20000"/>
              </a:spcBef>
              <a:defRPr/>
            </a:pPr>
            <a:r>
              <a:rPr lang="hr-HR" sz="2000" dirty="0">
                <a:solidFill>
                  <a:srgbClr val="FF6600"/>
                </a:solidFill>
                <a:latin typeface="+mj-lt"/>
                <a:ea typeface="+mj-ea"/>
                <a:cs typeface="+mj-cs"/>
              </a:rPr>
              <a:t>Završno izvješće: </a:t>
            </a:r>
            <a:r>
              <a:rPr lang="hr-HR" dirty="0">
                <a:solidFill>
                  <a:schemeClr val="bg1">
                    <a:lumMod val="50000"/>
                  </a:schemeClr>
                </a:solidFill>
                <a:cs typeface="+mn-cs"/>
              </a:rPr>
              <a:t>svi korisnici obavezni su predati završno izvješće o razini potrošnje </a:t>
            </a:r>
            <a:r>
              <a:rPr lang="hr-HR" sz="2000" dirty="0">
                <a:solidFill>
                  <a:srgbClr val="FF6600"/>
                </a:solidFill>
                <a:latin typeface="+mj-lt"/>
                <a:ea typeface="+mj-ea"/>
                <a:cs typeface="+mj-cs"/>
              </a:rPr>
              <a:t>30/60 dana </a:t>
            </a:r>
            <a:r>
              <a:rPr lang="hr-HR" dirty="0">
                <a:solidFill>
                  <a:schemeClr val="bg1">
                    <a:lumMod val="50000"/>
                  </a:schemeClr>
                </a:solidFill>
                <a:cs typeface="+mn-cs"/>
              </a:rPr>
              <a:t>po završetku aktivnosti</a:t>
            </a:r>
          </a:p>
          <a:p>
            <a:pPr marL="342900" indent="-342900" eaLnBrk="0" hangingPunct="0">
              <a:spcBef>
                <a:spcPct val="20000"/>
              </a:spcBef>
              <a:defRPr/>
            </a:pPr>
            <a:endParaRPr lang="hr-HR" dirty="0">
              <a:solidFill>
                <a:schemeClr val="bg1">
                  <a:lumMod val="50000"/>
                </a:schemeClr>
              </a:solidFill>
              <a:cs typeface="+mn-cs"/>
            </a:endParaRPr>
          </a:p>
          <a:p>
            <a:pPr marL="342900" indent="-342900" eaLnBrk="0" hangingPunct="0">
              <a:spcBef>
                <a:spcPct val="20000"/>
              </a:spcBef>
              <a:defRPr/>
            </a:pPr>
            <a:r>
              <a:rPr lang="hr-HR" dirty="0">
                <a:solidFill>
                  <a:schemeClr val="bg1">
                    <a:lumMod val="50000"/>
                  </a:schemeClr>
                </a:solidFill>
                <a:cs typeface="+mn-cs"/>
              </a:rPr>
              <a:t>Slati: </a:t>
            </a:r>
            <a:r>
              <a:rPr lang="hr-HR" sz="2000" dirty="0">
                <a:solidFill>
                  <a:srgbClr val="FF6600"/>
                </a:solidFill>
                <a:latin typeface="+mj-lt"/>
                <a:ea typeface="+mj-ea"/>
                <a:cs typeface="+mj-cs"/>
              </a:rPr>
              <a:t>e-mail, pošta</a:t>
            </a:r>
          </a:p>
          <a:p>
            <a:pPr marL="342900" indent="-342900" eaLnBrk="0" hangingPunct="0">
              <a:spcBef>
                <a:spcPct val="20000"/>
              </a:spcBef>
              <a:defRPr/>
            </a:pPr>
            <a:endParaRPr lang="hr-HR" dirty="0">
              <a:solidFill>
                <a:schemeClr val="bg1">
                  <a:lumMod val="50000"/>
                </a:schemeClr>
              </a:solidFill>
              <a:cs typeface="+mn-cs"/>
            </a:endParaRPr>
          </a:p>
          <a:p>
            <a:pPr marL="342900" indent="-342900" eaLnBrk="0" hangingPunct="0">
              <a:spcBef>
                <a:spcPct val="20000"/>
              </a:spcBef>
              <a:defRPr/>
            </a:pPr>
            <a:r>
              <a:rPr lang="hr-HR" sz="2000" dirty="0">
                <a:solidFill>
                  <a:srgbClr val="FF6600"/>
                </a:solidFill>
                <a:latin typeface="+mj-lt"/>
                <a:ea typeface="+mj-ea"/>
                <a:cs typeface="+mj-cs"/>
              </a:rPr>
              <a:t>Evaluacija</a:t>
            </a:r>
            <a:r>
              <a:rPr lang="hr-HR" dirty="0">
                <a:solidFill>
                  <a:schemeClr val="bg1">
                    <a:lumMod val="50000"/>
                  </a:schemeClr>
                </a:solidFill>
                <a:cs typeface="+mn-cs"/>
              </a:rPr>
              <a:t>: analiza svih troškova kako bi se odredio završni iznos granta</a:t>
            </a:r>
          </a:p>
          <a:p>
            <a:pPr marL="342900" indent="-342900" eaLnBrk="0" hangingPunct="0">
              <a:spcBef>
                <a:spcPct val="20000"/>
              </a:spcBef>
              <a:defRPr/>
            </a:pPr>
            <a:endParaRPr lang="hr-HR" dirty="0">
              <a:solidFill>
                <a:schemeClr val="bg1">
                  <a:lumMod val="50000"/>
                </a:schemeClr>
              </a:solidFill>
              <a:cs typeface="+mn-cs"/>
            </a:endParaRPr>
          </a:p>
          <a:p>
            <a:pPr marL="342900" indent="-342900" eaLnBrk="0" hangingPunct="0">
              <a:spcBef>
                <a:spcPct val="20000"/>
              </a:spcBef>
              <a:defRPr/>
            </a:pPr>
            <a:r>
              <a:rPr lang="hr-HR" dirty="0">
                <a:solidFill>
                  <a:schemeClr val="bg1">
                    <a:lumMod val="50000"/>
                  </a:schemeClr>
                </a:solidFill>
                <a:cs typeface="+mn-cs"/>
              </a:rPr>
              <a:t>Završno usklađivanje: </a:t>
            </a:r>
            <a:r>
              <a:rPr lang="hr-HR" sz="2000" dirty="0">
                <a:solidFill>
                  <a:srgbClr val="FF6600"/>
                </a:solidFill>
                <a:latin typeface="+mj-lt"/>
                <a:ea typeface="+mj-ea"/>
                <a:cs typeface="+mj-cs"/>
              </a:rPr>
              <a:t>dodatna isplata od strane NA ili povrat sredstava od strane korisnika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313" y="1339850"/>
          <a:ext cx="8572500" cy="4946650"/>
        </p:xfrm>
        <a:graphic>
          <a:graphicData uri="http://schemas.openxmlformats.org/drawingml/2006/table">
            <a:tbl>
              <a:tblPr/>
              <a:tblGrid>
                <a:gridCol w="1598941"/>
                <a:gridCol w="1821847"/>
                <a:gridCol w="1267345"/>
                <a:gridCol w="2003561"/>
                <a:gridCol w="981271"/>
                <a:gridCol w="899536"/>
              </a:tblGrid>
              <a:tr h="663202">
                <a:tc>
                  <a:txBody>
                    <a:bodyPr/>
                    <a:lstStyle/>
                    <a:p>
                      <a:pPr algn="ctr">
                        <a:lnSpc>
                          <a:spcPct val="115000"/>
                        </a:lnSpc>
                        <a:spcAft>
                          <a:spcPts val="0"/>
                        </a:spcAft>
                      </a:pPr>
                      <a:endParaRPr lang="hr-HR" sz="1000" dirty="0">
                        <a:latin typeface="Calibri"/>
                        <a:ea typeface="Calibri"/>
                        <a:cs typeface="Times New Roman"/>
                      </a:endParaRPr>
                    </a:p>
                    <a:p>
                      <a:pPr algn="ctr">
                        <a:lnSpc>
                          <a:spcPct val="115000"/>
                        </a:lnSpc>
                        <a:spcAft>
                          <a:spcPts val="0"/>
                        </a:spcAft>
                      </a:pPr>
                      <a:r>
                        <a:rPr lang="hr-HR" sz="1000" b="1" dirty="0">
                          <a:latin typeface="Arial"/>
                          <a:ea typeface="Calibri"/>
                          <a:cs typeface="Times New Roman"/>
                        </a:rPr>
                        <a:t>Aktivnost</a:t>
                      </a:r>
                      <a:endParaRPr lang="hr-HR" sz="1000" dirty="0">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dirty="0">
                          <a:latin typeface="Arial"/>
                          <a:ea typeface="Calibri"/>
                          <a:cs typeface="Times New Roman"/>
                        </a:rPr>
                        <a:t>Krajnji rok za prijavu</a:t>
                      </a:r>
                      <a:endParaRPr lang="hr-HR" sz="1000" dirty="0">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a:latin typeface="Arial"/>
                          <a:ea typeface="Calibri"/>
                          <a:cs typeface="Times New Roman"/>
                        </a:rPr>
                        <a:t>Planirana objava rezultata natječaja</a:t>
                      </a:r>
                      <a:endParaRPr lang="hr-HR" sz="1000">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a:latin typeface="Arial"/>
                          <a:ea typeface="Calibri"/>
                          <a:cs typeface="Times New Roman"/>
                        </a:rPr>
                        <a:t>Razdoblje u kojem se mogu realizirati aktivnosti</a:t>
                      </a:r>
                      <a:endParaRPr lang="hr-HR" sz="1000">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a:latin typeface="Arial"/>
                          <a:ea typeface="Calibri"/>
                          <a:cs typeface="Times New Roman"/>
                        </a:rPr>
                        <a:t>Najkraće trajanje aktivnosti</a:t>
                      </a:r>
                      <a:endParaRPr lang="hr-HR" sz="1000">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a:latin typeface="Arial"/>
                          <a:ea typeface="Calibri"/>
                          <a:cs typeface="Times New Roman"/>
                        </a:rPr>
                        <a:t>Najduže trajanje aktivnosti</a:t>
                      </a:r>
                      <a:endParaRPr lang="hr-HR" sz="1000">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063581">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Stručna usavršavanja</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16.01.2013.</a:t>
                      </a:r>
                      <a:endParaRPr lang="hr-HR" sz="1000" dirty="0">
                        <a:solidFill>
                          <a:schemeClr val="accent1">
                            <a:lumMod val="50000"/>
                          </a:schemeClr>
                        </a:solidFill>
                        <a:latin typeface="Calibri"/>
                        <a:ea typeface="Calibri"/>
                        <a:cs typeface="Times New Roman"/>
                      </a:endParaRPr>
                    </a:p>
                    <a:p>
                      <a:pPr algn="ctr">
                        <a:lnSpc>
                          <a:spcPct val="115000"/>
                        </a:lnSpc>
                        <a:spcAft>
                          <a:spcPts val="0"/>
                        </a:spcAft>
                      </a:pPr>
                      <a:r>
                        <a:rPr lang="hr-HR" sz="1000" dirty="0" smtClean="0">
                          <a:solidFill>
                            <a:schemeClr val="accent1">
                              <a:lumMod val="50000"/>
                            </a:schemeClr>
                          </a:solidFill>
                          <a:latin typeface="Arial"/>
                          <a:ea typeface="Calibri"/>
                          <a:cs typeface="Times New Roman"/>
                        </a:rPr>
                        <a:t>30.04.2013.</a:t>
                      </a:r>
                      <a:endParaRPr lang="hr-HR" sz="1000" dirty="0">
                        <a:solidFill>
                          <a:schemeClr val="accent1">
                            <a:lumMod val="50000"/>
                          </a:schemeClr>
                        </a:solidFill>
                        <a:latin typeface="Calibri"/>
                        <a:ea typeface="Calibri"/>
                        <a:cs typeface="Times New Roman"/>
                      </a:endParaRPr>
                    </a:p>
                    <a:p>
                      <a:pPr algn="ctr">
                        <a:lnSpc>
                          <a:spcPct val="115000"/>
                        </a:lnSpc>
                        <a:spcAft>
                          <a:spcPts val="0"/>
                        </a:spcAft>
                      </a:pPr>
                      <a:r>
                        <a:rPr lang="hr-HR" sz="1000" dirty="0" smtClean="0">
                          <a:solidFill>
                            <a:schemeClr val="accent1">
                              <a:lumMod val="50000"/>
                            </a:schemeClr>
                          </a:solidFill>
                          <a:latin typeface="Arial"/>
                          <a:ea typeface="Calibri"/>
                          <a:cs typeface="Times New Roman"/>
                        </a:rPr>
                        <a:t>17.09.2013.</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U roku 10 tjedana od završetka roka za prijavu</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1. rok od 1. 5. </a:t>
                      </a:r>
                      <a:r>
                        <a:rPr lang="hr-HR" sz="1000" dirty="0" smtClean="0">
                          <a:solidFill>
                            <a:schemeClr val="accent1">
                              <a:lumMod val="50000"/>
                            </a:schemeClr>
                          </a:solidFill>
                          <a:latin typeface="Arial"/>
                          <a:ea typeface="Calibri"/>
                          <a:cs typeface="Times New Roman"/>
                        </a:rPr>
                        <a:t>2013.</a:t>
                      </a:r>
                      <a:endParaRPr lang="hr-HR" sz="1000" dirty="0">
                        <a:solidFill>
                          <a:schemeClr val="accent1">
                            <a:lumMod val="50000"/>
                          </a:schemeClr>
                        </a:solidFill>
                        <a:latin typeface="Calibri"/>
                        <a:ea typeface="Calibri"/>
                        <a:cs typeface="Times New Roman"/>
                      </a:endParaRPr>
                    </a:p>
                    <a:p>
                      <a:pPr algn="ctr">
                        <a:lnSpc>
                          <a:spcPct val="115000"/>
                        </a:lnSpc>
                        <a:spcAft>
                          <a:spcPts val="0"/>
                        </a:spcAft>
                      </a:pPr>
                      <a:r>
                        <a:rPr lang="hr-HR" sz="1000" dirty="0">
                          <a:solidFill>
                            <a:schemeClr val="accent1">
                              <a:lumMod val="50000"/>
                            </a:schemeClr>
                          </a:solidFill>
                          <a:latin typeface="Arial"/>
                          <a:ea typeface="Calibri"/>
                          <a:cs typeface="Times New Roman"/>
                        </a:rPr>
                        <a:t>2. rok od </a:t>
                      </a:r>
                      <a:r>
                        <a:rPr lang="hr-HR" sz="1000" dirty="0" smtClean="0">
                          <a:solidFill>
                            <a:schemeClr val="accent1">
                              <a:lumMod val="50000"/>
                            </a:schemeClr>
                          </a:solidFill>
                          <a:latin typeface="Arial"/>
                          <a:ea typeface="Calibri"/>
                          <a:cs typeface="Times New Roman"/>
                        </a:rPr>
                        <a:t>1.9.2013.</a:t>
                      </a:r>
                      <a:endParaRPr lang="hr-HR" sz="1000" dirty="0">
                        <a:solidFill>
                          <a:schemeClr val="accent1">
                            <a:lumMod val="50000"/>
                          </a:schemeClr>
                        </a:solidFill>
                        <a:latin typeface="Calibri"/>
                        <a:ea typeface="Calibri"/>
                        <a:cs typeface="Times New Roman"/>
                      </a:endParaRPr>
                    </a:p>
                    <a:p>
                      <a:pPr algn="ctr">
                        <a:lnSpc>
                          <a:spcPct val="115000"/>
                        </a:lnSpc>
                        <a:spcAft>
                          <a:spcPts val="0"/>
                        </a:spcAft>
                      </a:pPr>
                      <a:r>
                        <a:rPr lang="hr-HR" sz="1000" dirty="0">
                          <a:solidFill>
                            <a:schemeClr val="accent1">
                              <a:lumMod val="50000"/>
                            </a:schemeClr>
                          </a:solidFill>
                          <a:latin typeface="Arial"/>
                          <a:ea typeface="Calibri"/>
                          <a:cs typeface="Times New Roman"/>
                        </a:rPr>
                        <a:t>3. rok od 1.1. </a:t>
                      </a:r>
                      <a:r>
                        <a:rPr lang="hr-HR" sz="1000" dirty="0" smtClean="0">
                          <a:solidFill>
                            <a:schemeClr val="accent1">
                              <a:lumMod val="50000"/>
                            </a:schemeClr>
                          </a:solidFill>
                          <a:latin typeface="Arial"/>
                          <a:ea typeface="Calibri"/>
                          <a:cs typeface="Times New Roman"/>
                        </a:rPr>
                        <a:t>2014.</a:t>
                      </a:r>
                      <a:endParaRPr lang="hr-HR" sz="1000" dirty="0">
                        <a:solidFill>
                          <a:schemeClr val="accent1">
                            <a:lumMod val="50000"/>
                          </a:schemeClr>
                        </a:solidFill>
                        <a:latin typeface="Calibri"/>
                        <a:ea typeface="Calibri"/>
                        <a:cs typeface="Times New Roman"/>
                      </a:endParaRPr>
                    </a:p>
                    <a:p>
                      <a:pPr algn="ctr">
                        <a:lnSpc>
                          <a:spcPct val="115000"/>
                        </a:lnSpc>
                        <a:spcAft>
                          <a:spcPts val="0"/>
                        </a:spcAft>
                      </a:pPr>
                      <a:r>
                        <a:rPr lang="hr-HR" sz="1000" dirty="0">
                          <a:solidFill>
                            <a:schemeClr val="accent1">
                              <a:lumMod val="50000"/>
                            </a:schemeClr>
                          </a:solidFill>
                          <a:latin typeface="Arial"/>
                          <a:ea typeface="Calibri"/>
                          <a:cs typeface="Times New Roman"/>
                        </a:rPr>
                        <a:t>Sve aktivnosti moraju započeti najkasnije 30. 4. </a:t>
                      </a:r>
                      <a:r>
                        <a:rPr lang="hr-HR" sz="1000" dirty="0" smtClean="0">
                          <a:solidFill>
                            <a:schemeClr val="accent1">
                              <a:lumMod val="50000"/>
                            </a:schemeClr>
                          </a:solidFill>
                          <a:latin typeface="Arial"/>
                          <a:ea typeface="Calibri"/>
                          <a:cs typeface="Times New Roman"/>
                        </a:rPr>
                        <a:t>2014.</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5 dana</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a:solidFill>
                            <a:schemeClr val="accent1">
                              <a:lumMod val="50000"/>
                            </a:schemeClr>
                          </a:solidFill>
                          <a:latin typeface="Arial"/>
                          <a:ea typeface="Calibri"/>
                          <a:cs typeface="Times New Roman"/>
                        </a:rPr>
                        <a:t>6 tjedana</a:t>
                      </a:r>
                      <a:endParaRPr lang="hr-HR" sz="100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468">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Posjeti i razmjene</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16.01.2013.</a:t>
                      </a:r>
                      <a:endParaRPr lang="hr-HR" sz="1000" dirty="0" smtClean="0">
                        <a:solidFill>
                          <a:schemeClr val="accent1">
                            <a:lumMod val="50000"/>
                          </a:schemeClr>
                        </a:solidFill>
                        <a:latin typeface="+mn-lt"/>
                        <a:ea typeface="Calibri"/>
                        <a:cs typeface="Times New Roman"/>
                      </a:endParaRPr>
                    </a:p>
                    <a:p>
                      <a:pPr algn="ctr">
                        <a:lnSpc>
                          <a:spcPct val="115000"/>
                        </a:lnSpc>
                        <a:spcAft>
                          <a:spcPts val="0"/>
                        </a:spcAft>
                      </a:pPr>
                      <a:r>
                        <a:rPr lang="hr-HR" sz="1000" dirty="0" smtClean="0">
                          <a:solidFill>
                            <a:schemeClr val="accent1">
                              <a:lumMod val="50000"/>
                            </a:schemeClr>
                          </a:solidFill>
                          <a:latin typeface="Arial"/>
                          <a:ea typeface="Calibri"/>
                          <a:cs typeface="Times New Roman"/>
                        </a:rPr>
                        <a:t>30.04.2013.</a:t>
                      </a:r>
                      <a:endParaRPr lang="hr-HR" sz="1000" dirty="0" smtClean="0">
                        <a:solidFill>
                          <a:schemeClr val="accent1">
                            <a:lumMod val="50000"/>
                          </a:schemeClr>
                        </a:solidFill>
                        <a:latin typeface="+mn-lt"/>
                        <a:ea typeface="Calibri"/>
                        <a:cs typeface="Times New Roman"/>
                      </a:endParaRPr>
                    </a:p>
                    <a:p>
                      <a:pPr algn="ctr">
                        <a:lnSpc>
                          <a:spcPct val="115000"/>
                        </a:lnSpc>
                        <a:spcAft>
                          <a:spcPts val="0"/>
                        </a:spcAft>
                      </a:pPr>
                      <a:r>
                        <a:rPr lang="hr-HR" sz="1000" dirty="0" smtClean="0">
                          <a:solidFill>
                            <a:schemeClr val="accent1">
                              <a:lumMod val="50000"/>
                            </a:schemeClr>
                          </a:solidFill>
                          <a:latin typeface="Arial"/>
                          <a:ea typeface="Calibri"/>
                          <a:cs typeface="Times New Roman"/>
                        </a:rPr>
                        <a:t>17.09.2013.</a:t>
                      </a:r>
                      <a:endParaRPr lang="hr-HR" sz="1000" dirty="0">
                        <a:solidFill>
                          <a:schemeClr val="accent1">
                            <a:lumMod val="50000"/>
                          </a:schemeClr>
                        </a:solidFill>
                        <a:latin typeface="+mn-lt"/>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U roku 10 tjedana od završetka roka za prijavu</a:t>
                      </a:r>
                      <a:endParaRPr lang="hr-HR" sz="1000" dirty="0">
                        <a:solidFill>
                          <a:schemeClr val="accent1">
                            <a:lumMod val="50000"/>
                          </a:schemeClr>
                        </a:solidFill>
                        <a:latin typeface="+mn-lt"/>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1.1</a:t>
                      </a:r>
                      <a:r>
                        <a:rPr lang="hr-HR" sz="1000" dirty="0">
                          <a:solidFill>
                            <a:schemeClr val="accent1">
                              <a:lumMod val="50000"/>
                            </a:schemeClr>
                          </a:solidFill>
                          <a:latin typeface="Arial"/>
                          <a:ea typeface="Calibri"/>
                          <a:cs typeface="Times New Roman"/>
                        </a:rPr>
                        <a:t>. </a:t>
                      </a:r>
                      <a:r>
                        <a:rPr lang="hr-HR" sz="1000" dirty="0" smtClean="0">
                          <a:solidFill>
                            <a:schemeClr val="accent1">
                              <a:lumMod val="50000"/>
                            </a:schemeClr>
                          </a:solidFill>
                          <a:latin typeface="Arial"/>
                          <a:ea typeface="Calibri"/>
                          <a:cs typeface="Times New Roman"/>
                        </a:rPr>
                        <a:t>2013. </a:t>
                      </a:r>
                      <a:endParaRPr lang="hr-HR" sz="1000" dirty="0">
                        <a:solidFill>
                          <a:schemeClr val="accent1">
                            <a:lumMod val="50000"/>
                          </a:schemeClr>
                        </a:solidFill>
                        <a:latin typeface="Calibri"/>
                        <a:ea typeface="Calibri"/>
                        <a:cs typeface="Times New Roman"/>
                      </a:endParaRPr>
                    </a:p>
                    <a:p>
                      <a:pPr algn="ctr">
                        <a:lnSpc>
                          <a:spcPct val="115000"/>
                        </a:lnSpc>
                        <a:spcAft>
                          <a:spcPts val="0"/>
                        </a:spcAft>
                      </a:pPr>
                      <a:r>
                        <a:rPr lang="hr-HR" sz="1000" dirty="0">
                          <a:solidFill>
                            <a:schemeClr val="accent1">
                              <a:lumMod val="50000"/>
                            </a:schemeClr>
                          </a:solidFill>
                          <a:latin typeface="Arial"/>
                          <a:ea typeface="Calibri"/>
                          <a:cs typeface="Times New Roman"/>
                        </a:rPr>
                        <a:t>Sve aktivnosti moraju započeti najkasnije 30. 4. </a:t>
                      </a:r>
                      <a:r>
                        <a:rPr lang="hr-HR" sz="1000" dirty="0" smtClean="0">
                          <a:solidFill>
                            <a:schemeClr val="accent1">
                              <a:lumMod val="50000"/>
                            </a:schemeClr>
                          </a:solidFill>
                          <a:latin typeface="Arial"/>
                          <a:ea typeface="Calibri"/>
                          <a:cs typeface="Times New Roman"/>
                        </a:rPr>
                        <a:t>2014.</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1 dan</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12 tjedana</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43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hr-HR" sz="1000" dirty="0" smtClean="0">
                          <a:solidFill>
                            <a:schemeClr val="accent1">
                              <a:lumMod val="50000"/>
                            </a:schemeClr>
                          </a:solidFill>
                          <a:latin typeface="Calibri"/>
                          <a:ea typeface="Calibri"/>
                          <a:cs typeface="Times New Roman"/>
                        </a:rPr>
                        <a:t>Pripremni posjeti</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000" dirty="0" smtClean="0">
                          <a:solidFill>
                            <a:schemeClr val="accent1">
                              <a:lumMod val="50000"/>
                            </a:schemeClr>
                          </a:solidFill>
                          <a:latin typeface="+mn-lt"/>
                          <a:ea typeface="Calibri"/>
                          <a:cs typeface="Times New Roman"/>
                        </a:rPr>
                        <a:t>11.01.2013.</a:t>
                      </a:r>
                    </a:p>
                    <a:p>
                      <a:pPr marL="0" marR="0" indent="0" algn="ctr" defTabSz="914400" rtl="0" eaLnBrk="1" fontAlgn="auto" latinLnBrk="0" hangingPunct="1">
                        <a:lnSpc>
                          <a:spcPct val="115000"/>
                        </a:lnSpc>
                        <a:spcBef>
                          <a:spcPts val="0"/>
                        </a:spcBef>
                        <a:spcAft>
                          <a:spcPts val="0"/>
                        </a:spcAft>
                        <a:buClrTx/>
                        <a:buSzTx/>
                        <a:buFontTx/>
                        <a:buNone/>
                        <a:tabLst/>
                        <a:defRPr/>
                      </a:pPr>
                      <a:r>
                        <a:rPr lang="pl-PL" sz="1000" dirty="0" smtClean="0">
                          <a:solidFill>
                            <a:schemeClr val="accent1">
                              <a:lumMod val="50000"/>
                            </a:schemeClr>
                          </a:solidFill>
                          <a:latin typeface="+mn-lt"/>
                          <a:ea typeface="Calibri"/>
                          <a:cs typeface="Times New Roman"/>
                        </a:rPr>
                        <a:t>19.04.2013.</a:t>
                      </a:r>
                    </a:p>
                    <a:p>
                      <a:pPr marL="0" marR="0" indent="0" algn="ctr" defTabSz="914400" rtl="0" eaLnBrk="1" fontAlgn="auto" latinLnBrk="0" hangingPunct="1">
                        <a:lnSpc>
                          <a:spcPct val="115000"/>
                        </a:lnSpc>
                        <a:spcBef>
                          <a:spcPts val="0"/>
                        </a:spcBef>
                        <a:spcAft>
                          <a:spcPts val="0"/>
                        </a:spcAft>
                        <a:buClrTx/>
                        <a:buSzTx/>
                        <a:buFontTx/>
                        <a:buNone/>
                        <a:tabLst/>
                        <a:defRPr/>
                      </a:pPr>
                      <a:r>
                        <a:rPr lang="pl-PL" sz="1000" dirty="0" smtClean="0">
                          <a:solidFill>
                            <a:schemeClr val="accent1">
                              <a:lumMod val="50000"/>
                            </a:schemeClr>
                          </a:solidFill>
                          <a:latin typeface="+mn-lt"/>
                          <a:ea typeface="Calibri"/>
                          <a:cs typeface="Times New Roman"/>
                        </a:rPr>
                        <a:t>26.07.2013.</a:t>
                      </a:r>
                    </a:p>
                    <a:p>
                      <a:pPr marL="0" marR="0" indent="0" algn="ctr" defTabSz="914400" rtl="0" eaLnBrk="1" fontAlgn="auto" latinLnBrk="0" hangingPunct="1">
                        <a:lnSpc>
                          <a:spcPct val="115000"/>
                        </a:lnSpc>
                        <a:spcBef>
                          <a:spcPts val="0"/>
                        </a:spcBef>
                        <a:spcAft>
                          <a:spcPts val="0"/>
                        </a:spcAft>
                        <a:buClrTx/>
                        <a:buSzTx/>
                        <a:buFontTx/>
                        <a:buNone/>
                        <a:tabLst/>
                        <a:defRPr/>
                      </a:pPr>
                      <a:r>
                        <a:rPr lang="pl-PL" sz="1000" dirty="0" smtClean="0">
                          <a:solidFill>
                            <a:schemeClr val="accent1">
                              <a:lumMod val="50000"/>
                            </a:schemeClr>
                          </a:solidFill>
                          <a:latin typeface="+mn-lt"/>
                          <a:ea typeface="Calibri"/>
                          <a:cs typeface="Times New Roman"/>
                        </a:rPr>
                        <a:t>04.11.2013.</a:t>
                      </a:r>
                      <a:endParaRPr lang="pl-PL" sz="1000" dirty="0" smtClean="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000" dirty="0" smtClean="0">
                          <a:solidFill>
                            <a:schemeClr val="accent1">
                              <a:lumMod val="50000"/>
                            </a:schemeClr>
                          </a:solidFill>
                          <a:latin typeface="Calibri"/>
                          <a:ea typeface="Calibri"/>
                          <a:cs typeface="Times New Roman"/>
                        </a:rPr>
                        <a:t>U roku 6</a:t>
                      </a:r>
                    </a:p>
                    <a:p>
                      <a:pPr marL="0" marR="0" indent="0" algn="ctr" defTabSz="914400" rtl="0" eaLnBrk="1" fontAlgn="auto" latinLnBrk="0" hangingPunct="1">
                        <a:lnSpc>
                          <a:spcPct val="115000"/>
                        </a:lnSpc>
                        <a:spcBef>
                          <a:spcPts val="0"/>
                        </a:spcBef>
                        <a:spcAft>
                          <a:spcPts val="0"/>
                        </a:spcAft>
                        <a:buClrTx/>
                        <a:buSzTx/>
                        <a:buFontTx/>
                        <a:buNone/>
                        <a:tabLst/>
                        <a:defRPr/>
                      </a:pPr>
                      <a:r>
                        <a:rPr lang="pl-PL" sz="1000" dirty="0" smtClean="0">
                          <a:solidFill>
                            <a:schemeClr val="accent1">
                              <a:lumMod val="50000"/>
                            </a:schemeClr>
                          </a:solidFill>
                          <a:latin typeface="Calibri"/>
                          <a:ea typeface="Calibri"/>
                          <a:cs typeface="Times New Roman"/>
                        </a:rPr>
                        <a:t>tjedana nakon</a:t>
                      </a:r>
                    </a:p>
                    <a:p>
                      <a:pPr marL="0" marR="0" indent="0" algn="ctr" defTabSz="914400" rtl="0" eaLnBrk="1" fontAlgn="auto" latinLnBrk="0" hangingPunct="1">
                        <a:lnSpc>
                          <a:spcPct val="115000"/>
                        </a:lnSpc>
                        <a:spcBef>
                          <a:spcPts val="0"/>
                        </a:spcBef>
                        <a:spcAft>
                          <a:spcPts val="0"/>
                        </a:spcAft>
                        <a:buClrTx/>
                        <a:buSzTx/>
                        <a:buFontTx/>
                        <a:buNone/>
                        <a:tabLst/>
                        <a:defRPr/>
                      </a:pPr>
                      <a:r>
                        <a:rPr lang="pl-PL" sz="1000" dirty="0" smtClean="0">
                          <a:solidFill>
                            <a:schemeClr val="accent1">
                              <a:lumMod val="50000"/>
                            </a:schemeClr>
                          </a:solidFill>
                          <a:latin typeface="Calibri"/>
                          <a:ea typeface="Calibri"/>
                          <a:cs typeface="Times New Roman"/>
                        </a:rPr>
                        <a:t>krajnjeg roka</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hr-HR" sz="1000" dirty="0" smtClean="0">
                          <a:solidFill>
                            <a:schemeClr val="accent1">
                              <a:lumMod val="50000"/>
                            </a:schemeClr>
                          </a:solidFill>
                          <a:latin typeface="+mn-lt"/>
                          <a:ea typeface="Calibri"/>
                          <a:cs typeface="Times New Roman"/>
                        </a:rPr>
                        <a:t>Sve aktivnosti moraju završiti najkasnije 30. 4. 2014.</a:t>
                      </a:r>
                      <a:endParaRPr lang="hr-HR" sz="1000" dirty="0" smtClean="0">
                        <a:solidFill>
                          <a:schemeClr val="accent1">
                            <a:lumMod val="50000"/>
                          </a:schemeClr>
                        </a:solidFill>
                        <a:latin typeface="Calibri"/>
                        <a:ea typeface="Calibri"/>
                        <a:cs typeface="Times New Roman"/>
                      </a:endParaRPr>
                    </a:p>
                    <a:p>
                      <a:pPr algn="ctr">
                        <a:lnSpc>
                          <a:spcPct val="115000"/>
                        </a:lnSpc>
                        <a:spcAft>
                          <a:spcPts val="0"/>
                        </a:spcAft>
                      </a:pP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hr-HR" sz="1000" dirty="0" smtClean="0">
                          <a:solidFill>
                            <a:schemeClr val="accent1">
                              <a:lumMod val="50000"/>
                            </a:schemeClr>
                          </a:solidFill>
                          <a:latin typeface="Calibri"/>
                          <a:ea typeface="Calibri"/>
                          <a:cs typeface="Times New Roman"/>
                        </a:rPr>
                        <a:t>1 dan</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hr-HR" sz="1000" dirty="0" smtClean="0">
                          <a:solidFill>
                            <a:schemeClr val="accent1">
                              <a:lumMod val="50000"/>
                            </a:schemeClr>
                          </a:solidFill>
                          <a:latin typeface="Calibri"/>
                          <a:ea typeface="Calibri"/>
                          <a:cs typeface="Times New Roman"/>
                        </a:rPr>
                        <a:t>5 dana</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8">
                <a:tc>
                  <a:txBody>
                    <a:bodyPr/>
                    <a:lstStyle/>
                    <a:p>
                      <a:pPr algn="ctr">
                        <a:lnSpc>
                          <a:spcPct val="115000"/>
                        </a:lnSpc>
                        <a:spcAft>
                          <a:spcPts val="0"/>
                        </a:spcAft>
                      </a:pPr>
                      <a:r>
                        <a:rPr lang="hr-HR" sz="1000">
                          <a:solidFill>
                            <a:schemeClr val="accent1">
                              <a:lumMod val="50000"/>
                            </a:schemeClr>
                          </a:solidFill>
                          <a:latin typeface="Arial"/>
                          <a:ea typeface="Calibri"/>
                          <a:cs typeface="Times New Roman"/>
                        </a:rPr>
                        <a:t>Partnerstva</a:t>
                      </a:r>
                      <a:endParaRPr lang="hr-HR" sz="100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21.02.2013.</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Srpanj </a:t>
                      </a:r>
                      <a:r>
                        <a:rPr lang="hr-HR" sz="1000" dirty="0" smtClean="0">
                          <a:solidFill>
                            <a:schemeClr val="accent1">
                              <a:lumMod val="50000"/>
                            </a:schemeClr>
                          </a:solidFill>
                          <a:latin typeface="Arial"/>
                          <a:ea typeface="Calibri"/>
                          <a:cs typeface="Times New Roman"/>
                        </a:rPr>
                        <a:t>2013.</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01.08.2013. - 31.07.2015.</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a:solidFill>
                            <a:schemeClr val="accent1">
                              <a:lumMod val="50000"/>
                            </a:schemeClr>
                          </a:solidFill>
                          <a:latin typeface="Arial"/>
                          <a:ea typeface="Calibri"/>
                          <a:cs typeface="Times New Roman"/>
                        </a:rPr>
                        <a:t>2 godine</a:t>
                      </a:r>
                      <a:endParaRPr lang="hr-HR" sz="100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2 godine</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35">
                <a:tc>
                  <a:txBody>
                    <a:bodyPr/>
                    <a:lstStyle/>
                    <a:p>
                      <a:pPr algn="ctr">
                        <a:lnSpc>
                          <a:spcPct val="115000"/>
                        </a:lnSpc>
                        <a:spcAft>
                          <a:spcPts val="0"/>
                        </a:spcAft>
                      </a:pPr>
                      <a:r>
                        <a:rPr lang="hr-HR" sz="1000">
                          <a:solidFill>
                            <a:schemeClr val="accent1">
                              <a:lumMod val="50000"/>
                            </a:schemeClr>
                          </a:solidFill>
                          <a:latin typeface="Arial"/>
                          <a:ea typeface="Calibri"/>
                          <a:cs typeface="Times New Roman"/>
                        </a:rPr>
                        <a:t>Volonterski projekti za starije</a:t>
                      </a:r>
                      <a:endParaRPr lang="hr-HR" sz="100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28.03.2013.</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Lipanj </a:t>
                      </a:r>
                      <a:r>
                        <a:rPr lang="hr-HR" sz="1000" dirty="0" smtClean="0">
                          <a:solidFill>
                            <a:schemeClr val="accent1">
                              <a:lumMod val="50000"/>
                            </a:schemeClr>
                          </a:solidFill>
                          <a:latin typeface="Arial"/>
                          <a:ea typeface="Calibri"/>
                          <a:cs typeface="Times New Roman"/>
                        </a:rPr>
                        <a:t>2013.</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01.08.2013. - 31.07.2015.</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2 godine</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2 godine</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35">
                <a:tc>
                  <a:txBody>
                    <a:bodyPr/>
                    <a:lstStyle/>
                    <a:p>
                      <a:pPr algn="ctr">
                        <a:lnSpc>
                          <a:spcPct val="115000"/>
                        </a:lnSpc>
                        <a:spcAft>
                          <a:spcPts val="0"/>
                        </a:spcAft>
                      </a:pPr>
                      <a:r>
                        <a:rPr lang="hr-HR" sz="1000">
                          <a:solidFill>
                            <a:schemeClr val="accent1">
                              <a:lumMod val="50000"/>
                            </a:schemeClr>
                          </a:solidFill>
                          <a:latin typeface="Arial"/>
                          <a:ea typeface="Calibri"/>
                          <a:cs typeface="Times New Roman"/>
                        </a:rPr>
                        <a:t>Radionice</a:t>
                      </a:r>
                      <a:endParaRPr lang="hr-HR" sz="100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21.02.2013.</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Travanj </a:t>
                      </a:r>
                      <a:r>
                        <a:rPr lang="hr-HR" sz="1000" dirty="0" smtClean="0">
                          <a:solidFill>
                            <a:schemeClr val="accent1">
                              <a:lumMod val="50000"/>
                            </a:schemeClr>
                          </a:solidFill>
                          <a:latin typeface="Arial"/>
                          <a:ea typeface="Calibri"/>
                          <a:cs typeface="Times New Roman"/>
                        </a:rPr>
                        <a:t>2013.</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01.09 </a:t>
                      </a:r>
                      <a:r>
                        <a:rPr lang="hr-HR" sz="1000" dirty="0" smtClean="0">
                          <a:solidFill>
                            <a:schemeClr val="accent1">
                              <a:lumMod val="50000"/>
                            </a:schemeClr>
                          </a:solidFill>
                          <a:latin typeface="Arial"/>
                          <a:ea typeface="Calibri"/>
                          <a:cs typeface="Times New Roman"/>
                        </a:rPr>
                        <a:t>2013. </a:t>
                      </a:r>
                      <a:r>
                        <a:rPr lang="hr-HR" sz="1000" dirty="0">
                          <a:solidFill>
                            <a:schemeClr val="accent1">
                              <a:lumMod val="50000"/>
                            </a:schemeClr>
                          </a:solidFill>
                          <a:latin typeface="Arial"/>
                          <a:ea typeface="Calibri"/>
                          <a:cs typeface="Times New Roman"/>
                        </a:rPr>
                        <a:t>- </a:t>
                      </a:r>
                      <a:r>
                        <a:rPr lang="hr-HR" sz="1000" dirty="0" smtClean="0">
                          <a:solidFill>
                            <a:schemeClr val="accent1">
                              <a:lumMod val="50000"/>
                            </a:schemeClr>
                          </a:solidFill>
                          <a:latin typeface="Arial"/>
                          <a:ea typeface="Calibri"/>
                          <a:cs typeface="Times New Roman"/>
                        </a:rPr>
                        <a:t>31.08.2014.</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5 dana</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10 dana</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851">
                <a:tc>
                  <a:txBody>
                    <a:bodyPr/>
                    <a:lstStyle/>
                    <a:p>
                      <a:pPr algn="ctr">
                        <a:lnSpc>
                          <a:spcPct val="115000"/>
                        </a:lnSpc>
                        <a:spcAft>
                          <a:spcPts val="0"/>
                        </a:spcAft>
                      </a:pPr>
                      <a:r>
                        <a:rPr lang="hr-HR" sz="1000">
                          <a:solidFill>
                            <a:schemeClr val="accent1">
                              <a:lumMod val="50000"/>
                            </a:schemeClr>
                          </a:solidFill>
                          <a:latin typeface="Arial"/>
                          <a:ea typeface="Calibri"/>
                          <a:cs typeface="Times New Roman"/>
                        </a:rPr>
                        <a:t>Asistenti</a:t>
                      </a:r>
                      <a:endParaRPr lang="hr-HR" sz="100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28.03.2013.</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Lipanj </a:t>
                      </a:r>
                      <a:r>
                        <a:rPr lang="hr-HR" sz="1000" dirty="0" smtClean="0">
                          <a:solidFill>
                            <a:schemeClr val="accent1">
                              <a:lumMod val="50000"/>
                            </a:schemeClr>
                          </a:solidFill>
                          <a:latin typeface="Arial"/>
                          <a:ea typeface="Calibri"/>
                          <a:cs typeface="Times New Roman"/>
                        </a:rPr>
                        <a:t>2013.</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01.08. </a:t>
                      </a:r>
                      <a:r>
                        <a:rPr lang="hr-HR" sz="1000" dirty="0" smtClean="0">
                          <a:solidFill>
                            <a:schemeClr val="accent1">
                              <a:lumMod val="50000"/>
                            </a:schemeClr>
                          </a:solidFill>
                          <a:latin typeface="Arial"/>
                          <a:ea typeface="Calibri"/>
                          <a:cs typeface="Times New Roman"/>
                        </a:rPr>
                        <a:t>2013. </a:t>
                      </a:r>
                      <a:r>
                        <a:rPr lang="hr-HR" sz="1000" dirty="0">
                          <a:solidFill>
                            <a:schemeClr val="accent1">
                              <a:lumMod val="50000"/>
                            </a:schemeClr>
                          </a:solidFill>
                          <a:latin typeface="Arial"/>
                          <a:ea typeface="Calibri"/>
                          <a:cs typeface="Times New Roman"/>
                        </a:rPr>
                        <a:t>- 31. 07. </a:t>
                      </a:r>
                      <a:r>
                        <a:rPr lang="hr-HR" sz="1000" dirty="0" smtClean="0">
                          <a:solidFill>
                            <a:schemeClr val="accent1">
                              <a:lumMod val="50000"/>
                            </a:schemeClr>
                          </a:solidFill>
                          <a:latin typeface="Arial"/>
                          <a:ea typeface="Calibri"/>
                          <a:cs typeface="Times New Roman"/>
                        </a:rPr>
                        <a:t>2014.</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smtClean="0">
                          <a:solidFill>
                            <a:schemeClr val="accent1">
                              <a:lumMod val="50000"/>
                            </a:schemeClr>
                          </a:solidFill>
                          <a:latin typeface="Arial"/>
                          <a:ea typeface="Calibri"/>
                          <a:cs typeface="Times New Roman"/>
                        </a:rPr>
                        <a:t>13 tjedana</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dirty="0">
                          <a:solidFill>
                            <a:schemeClr val="accent1">
                              <a:lumMod val="50000"/>
                            </a:schemeClr>
                          </a:solidFill>
                          <a:latin typeface="Arial"/>
                          <a:ea typeface="Calibri"/>
                          <a:cs typeface="Times New Roman"/>
                        </a:rPr>
                        <a:t>45 tjedana</a:t>
                      </a:r>
                      <a:endParaRPr lang="hr-HR" sz="1000" dirty="0">
                        <a:solidFill>
                          <a:schemeClr val="accent1">
                            <a:lumMod val="50000"/>
                          </a:schemeClr>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83"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r>
              <a:rPr lang="hr-HR"/>
              <a:t/>
            </a:r>
            <a:br>
              <a:rPr lang="hr-HR"/>
            </a:br>
            <a:endParaRPr lang="hr-H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395288" y="1052513"/>
            <a:ext cx="8072437" cy="3889375"/>
          </a:xfrm>
        </p:spPr>
        <p:txBody>
          <a:bodyPr/>
          <a:lstStyle/>
          <a:p>
            <a:pPr eaLnBrk="1" hangingPunct="1"/>
            <a:r>
              <a:rPr sz="3600" smtClean="0">
                <a:latin typeface="Calibri" pitchFamily="34" charset="0"/>
              </a:rPr>
              <a:t/>
            </a:r>
            <a:br>
              <a:rPr sz="3600" smtClean="0">
                <a:latin typeface="Calibri" pitchFamily="34" charset="0"/>
              </a:rPr>
            </a:br>
            <a:r>
              <a:rPr sz="3600" smtClean="0">
                <a:latin typeface="Calibri" pitchFamily="34" charset="0"/>
              </a:rPr>
              <a:t/>
            </a:r>
            <a:br>
              <a:rPr sz="3600" smtClean="0">
                <a:latin typeface="Calibri" pitchFamily="34" charset="0"/>
              </a:rPr>
            </a:br>
            <a:r>
              <a:rPr sz="3600" smtClean="0">
                <a:latin typeface="Calibri" pitchFamily="34" charset="0"/>
              </a:rPr>
              <a:t/>
            </a:r>
            <a:br>
              <a:rPr sz="3600" smtClean="0">
                <a:latin typeface="Calibri" pitchFamily="34" charset="0"/>
              </a:rPr>
            </a:br>
            <a:r>
              <a:rPr sz="3600" smtClean="0">
                <a:latin typeface="Calibri" pitchFamily="34" charset="0"/>
              </a:rPr>
              <a:t/>
            </a:r>
            <a:br>
              <a:rPr sz="3600" smtClean="0">
                <a:latin typeface="Calibri" pitchFamily="34" charset="0"/>
              </a:rPr>
            </a:br>
            <a:r>
              <a:rPr sz="3600" smtClean="0">
                <a:latin typeface="Calibri" pitchFamily="34" charset="0"/>
              </a:rPr>
              <a:t>Novosti u programima EU za unapređivanje obrazovanja odraslih </a:t>
            </a:r>
            <a:br>
              <a:rPr sz="3600" smtClean="0">
                <a:latin typeface="Calibri" pitchFamily="34" charset="0"/>
              </a:rPr>
            </a:br>
            <a:r>
              <a:rPr sz="3600" smtClean="0">
                <a:latin typeface="Calibri" pitchFamily="34" charset="0"/>
              </a:rPr>
              <a:t/>
            </a:r>
            <a:br>
              <a:rPr sz="3600" smtClean="0">
                <a:latin typeface="Calibri" pitchFamily="34" charset="0"/>
              </a:rPr>
            </a:br>
            <a:r>
              <a:rPr sz="3600" b="1" smtClean="0">
                <a:latin typeface="Calibri" pitchFamily="34" charset="0"/>
              </a:rPr>
              <a:t>Program Erasmus for all</a:t>
            </a:r>
            <a:br>
              <a:rPr sz="3600" b="1" smtClean="0">
                <a:latin typeface="Calibri" pitchFamily="34" charset="0"/>
              </a:rPr>
            </a:br>
            <a:r>
              <a:rPr sz="3600" b="1" smtClean="0">
                <a:latin typeface="Calibri" pitchFamily="34" charset="0"/>
              </a:rPr>
              <a:t/>
            </a:r>
            <a:br>
              <a:rPr sz="3600" b="1" smtClean="0">
                <a:latin typeface="Calibri" pitchFamily="34" charset="0"/>
              </a:rPr>
            </a:br>
            <a:endParaRPr sz="1600" b="1" smtClean="0">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6867" name="Rectangle 7"/>
          <p:cNvSpPr>
            <a:spLocks noGrp="1" noChangeArrowheads="1"/>
          </p:cNvSpPr>
          <p:nvPr>
            <p:ph type="ctrTitle"/>
          </p:nvPr>
        </p:nvSpPr>
        <p:spPr>
          <a:xfrm>
            <a:off x="214313" y="1285875"/>
            <a:ext cx="7772400" cy="668338"/>
          </a:xfrm>
        </p:spPr>
        <p:txBody>
          <a:bodyPr anchor="t"/>
          <a:lstStyle/>
          <a:p>
            <a:pPr algn="l" eaLnBrk="1" hangingPunct="1"/>
            <a:r>
              <a:rPr lang="hr-HR" sz="2800" b="0" smtClean="0">
                <a:solidFill>
                  <a:srgbClr val="D6570E"/>
                </a:solidFill>
                <a:latin typeface="Calibri" pitchFamily="34" charset="0"/>
              </a:rPr>
              <a:t>Erasmus for all</a:t>
            </a:r>
            <a:r>
              <a:rPr lang="hr-HR" sz="3600" smtClean="0">
                <a:solidFill>
                  <a:srgbClr val="FF6600"/>
                </a:solidFill>
                <a:latin typeface="Calibri" pitchFamily="34" charset="0"/>
              </a:rPr>
              <a:t/>
            </a:r>
            <a:br>
              <a:rPr lang="hr-HR" sz="3600" smtClean="0">
                <a:solidFill>
                  <a:srgbClr val="FF6600"/>
                </a:solidFill>
                <a:latin typeface="Calibri" pitchFamily="34" charset="0"/>
              </a:rPr>
            </a:br>
            <a:r>
              <a:rPr lang="hr-HR" sz="3600" smtClean="0">
                <a:solidFill>
                  <a:srgbClr val="E1590D"/>
                </a:solidFill>
                <a:latin typeface="Calibri" pitchFamily="34" charset="0"/>
              </a:rPr>
              <a:t>  </a:t>
            </a:r>
            <a:endParaRPr sz="3600" smtClean="0">
              <a:solidFill>
                <a:srgbClr val="968880"/>
              </a:solidFill>
              <a:latin typeface="Calibri" pitchFamily="34" charset="0"/>
            </a:endParaRPr>
          </a:p>
        </p:txBody>
      </p:sp>
      <p:sp>
        <p:nvSpPr>
          <p:cNvPr id="4120" name="Rectangle 45"/>
          <p:cNvSpPr>
            <a:spLocks noChangeArrowheads="1"/>
          </p:cNvSpPr>
          <p:nvPr/>
        </p:nvSpPr>
        <p:spPr bwMode="auto">
          <a:xfrm>
            <a:off x="214313" y="1714500"/>
            <a:ext cx="8353425" cy="4248150"/>
          </a:xfrm>
          <a:prstGeom prst="rect">
            <a:avLst/>
          </a:prstGeom>
          <a:noFill/>
          <a:ln w="9525">
            <a:noFill/>
            <a:miter lim="800000"/>
            <a:headEnd/>
            <a:tailEnd/>
          </a:ln>
        </p:spPr>
        <p:txBody>
          <a:bodyPr>
            <a:spAutoFit/>
          </a:bodyPr>
          <a:lstStyle/>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Period: 2014. – 2020.</a:t>
            </a: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sz="1600" dirty="0">
                <a:solidFill>
                  <a:schemeClr val="bg1">
                    <a:lumMod val="50000"/>
                  </a:schemeClr>
                </a:solidFill>
                <a:latin typeface="Arial" pitchFamily="34" charset="0"/>
                <a:cs typeface="Arial" pitchFamily="34" charset="0"/>
              </a:rPr>
              <a:t>Erasmus </a:t>
            </a:r>
            <a:r>
              <a:rPr lang="hr-HR" sz="1600" dirty="0">
                <a:solidFill>
                  <a:schemeClr val="bg1">
                    <a:lumMod val="50000"/>
                  </a:schemeClr>
                </a:solidFill>
                <a:latin typeface="Arial" pitchFamily="34" charset="0"/>
                <a:cs typeface="Arial" pitchFamily="34" charset="0"/>
              </a:rPr>
              <a:t>for all  (Erasmus za sve) </a:t>
            </a:r>
            <a:r>
              <a:rPr lang="vi-VN" sz="1600" dirty="0">
                <a:solidFill>
                  <a:schemeClr val="bg1">
                    <a:lumMod val="50000"/>
                  </a:schemeClr>
                </a:solidFill>
                <a:latin typeface="Arial" pitchFamily="34" charset="0"/>
                <a:cs typeface="Arial" pitchFamily="34" charset="0"/>
              </a:rPr>
              <a:t>će zamijeniti Program za cjeloživotno učenje (Erasmus, Leonardo, Comenius, Grundtvig, Transver</a:t>
            </a:r>
            <a:r>
              <a:rPr lang="hr-HR" sz="1600" dirty="0">
                <a:solidFill>
                  <a:schemeClr val="bg1">
                    <a:lumMod val="50000"/>
                  </a:schemeClr>
                </a:solidFill>
                <a:latin typeface="Arial" pitchFamily="34" charset="0"/>
                <a:cs typeface="Arial" pitchFamily="34" charset="0"/>
              </a:rPr>
              <a:t>za</a:t>
            </a:r>
            <a:r>
              <a:rPr lang="vi-VN" sz="1600" dirty="0">
                <a:solidFill>
                  <a:schemeClr val="bg1">
                    <a:lumMod val="50000"/>
                  </a:schemeClr>
                </a:solidFill>
                <a:latin typeface="Arial" pitchFamily="34" charset="0"/>
                <a:cs typeface="Arial" pitchFamily="34" charset="0"/>
              </a:rPr>
              <a:t>l</a:t>
            </a:r>
            <a:r>
              <a:rPr lang="hr-HR" sz="1600" dirty="0">
                <a:solidFill>
                  <a:schemeClr val="bg1">
                    <a:lumMod val="50000"/>
                  </a:schemeClr>
                </a:solidFill>
                <a:latin typeface="Arial" pitchFamily="34" charset="0"/>
                <a:cs typeface="Arial" pitchFamily="34" charset="0"/>
              </a:rPr>
              <a:t>ni program</a:t>
            </a:r>
            <a:r>
              <a:rPr lang="vi-VN" sz="1600" dirty="0">
                <a:solidFill>
                  <a:schemeClr val="bg1">
                    <a:lumMod val="50000"/>
                  </a:schemeClr>
                </a:solidFill>
                <a:latin typeface="Arial" pitchFamily="34" charset="0"/>
                <a:cs typeface="Arial" pitchFamily="34" charset="0"/>
              </a:rPr>
              <a:t>), program Mladi na djelu</a:t>
            </a:r>
            <a:r>
              <a:rPr lang="hr-HR" sz="1600" dirty="0">
                <a:solidFill>
                  <a:schemeClr val="bg1">
                    <a:lumMod val="50000"/>
                  </a:schemeClr>
                </a:solidFill>
                <a:latin typeface="Arial" pitchFamily="34" charset="0"/>
                <a:cs typeface="Arial" pitchFamily="34" charset="0"/>
              </a:rPr>
              <a:t> te</a:t>
            </a:r>
            <a:r>
              <a:rPr lang="vi-VN" sz="1600" dirty="0">
                <a:solidFill>
                  <a:schemeClr val="bg1">
                    <a:lumMod val="50000"/>
                  </a:schemeClr>
                </a:solidFill>
                <a:latin typeface="Arial" pitchFamily="34" charset="0"/>
                <a:cs typeface="Arial" pitchFamily="34" charset="0"/>
              </a:rPr>
              <a:t> pet </a:t>
            </a:r>
            <a:r>
              <a:rPr lang="hr-HR" sz="1600" dirty="0">
                <a:solidFill>
                  <a:schemeClr val="bg1">
                    <a:lumMod val="50000"/>
                  </a:schemeClr>
                </a:solidFill>
                <a:latin typeface="Arial" pitchFamily="34" charset="0"/>
                <a:cs typeface="Arial" pitchFamily="34" charset="0"/>
              </a:rPr>
              <a:t>programa </a:t>
            </a:r>
            <a:r>
              <a:rPr lang="vi-VN" sz="1600" dirty="0">
                <a:solidFill>
                  <a:schemeClr val="bg1">
                    <a:lumMod val="50000"/>
                  </a:schemeClr>
                </a:solidFill>
                <a:latin typeface="Arial" pitchFamily="34" charset="0"/>
                <a:cs typeface="Arial" pitchFamily="34" charset="0"/>
              </a:rPr>
              <a:t>međunarodne suradnje (Erasmus Mundus, Tempus, Alfa, Edulink i Program za suradnju s razvijenim zemljama)</a:t>
            </a:r>
            <a:endParaRPr lang="hr-HR" sz="1600" dirty="0">
              <a:solidFill>
                <a:schemeClr val="bg1">
                  <a:lumMod val="50000"/>
                </a:schemeClr>
              </a:solidFill>
              <a:latin typeface="Arial" pitchFamily="34" charset="0"/>
              <a:cs typeface="Arial" pitchFamily="34" charset="0"/>
            </a:endParaRP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pt-BR" sz="1600" dirty="0">
                <a:solidFill>
                  <a:schemeClr val="bg1">
                    <a:lumMod val="50000"/>
                  </a:schemeClr>
                </a:solidFill>
                <a:latin typeface="Arial" pitchFamily="34" charset="0"/>
                <a:cs typeface="Arial" pitchFamily="34" charset="0"/>
              </a:rPr>
              <a:t>Jed</a:t>
            </a:r>
            <a:r>
              <a:rPr lang="hr-HR" sz="1600" dirty="0">
                <a:solidFill>
                  <a:schemeClr val="bg1">
                    <a:lumMod val="50000"/>
                  </a:schemeClr>
                </a:solidFill>
                <a:latin typeface="Arial" pitchFamily="34" charset="0"/>
                <a:cs typeface="Arial" pitchFamily="34" charset="0"/>
              </a:rPr>
              <a:t>instveni</a:t>
            </a:r>
            <a:r>
              <a:rPr lang="pt-BR" sz="1600" dirty="0">
                <a:solidFill>
                  <a:schemeClr val="bg1">
                    <a:lumMod val="50000"/>
                  </a:schemeClr>
                </a:solidFill>
                <a:latin typeface="Arial" pitchFamily="34" charset="0"/>
                <a:cs typeface="Arial" pitchFamily="34" charset="0"/>
              </a:rPr>
              <a:t> </a:t>
            </a:r>
            <a:r>
              <a:rPr lang="hr-HR" sz="1600" dirty="0">
                <a:solidFill>
                  <a:schemeClr val="bg1">
                    <a:lumMod val="50000"/>
                  </a:schemeClr>
                </a:solidFill>
                <a:latin typeface="Arial" pitchFamily="34" charset="0"/>
                <a:cs typeface="Arial" pitchFamily="34" charset="0"/>
              </a:rPr>
              <a:t>način </a:t>
            </a:r>
            <a:r>
              <a:rPr lang="pt-BR" sz="1600" dirty="0">
                <a:solidFill>
                  <a:schemeClr val="bg1">
                    <a:lumMod val="50000"/>
                  </a:schemeClr>
                </a:solidFill>
                <a:latin typeface="Arial" pitchFamily="34" charset="0"/>
                <a:cs typeface="Arial" pitchFamily="34" charset="0"/>
              </a:rPr>
              <a:t>financiranja - novi pristup</a:t>
            </a:r>
            <a:endParaRPr lang="hr-HR" sz="1600" dirty="0">
              <a:solidFill>
                <a:schemeClr val="bg1">
                  <a:lumMod val="50000"/>
                </a:schemeClr>
              </a:solidFill>
              <a:latin typeface="Arial" pitchFamily="34" charset="0"/>
              <a:cs typeface="Arial" pitchFamily="34" charset="0"/>
            </a:endParaRP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Pojednostavljenje i veća učinkovitost, unificiranje mnoštva propisa i pristupa</a:t>
            </a: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Povećanje budžeta 70%, </a:t>
            </a:r>
            <a:r>
              <a:rPr lang="en-US" sz="1600" dirty="0">
                <a:solidFill>
                  <a:schemeClr val="bg1">
                    <a:lumMod val="50000"/>
                  </a:schemeClr>
                </a:solidFill>
                <a:latin typeface="Arial" pitchFamily="34" charset="0"/>
                <a:cs typeface="Arial" pitchFamily="34" charset="0"/>
              </a:rPr>
              <a:t>€19 </a:t>
            </a:r>
            <a:r>
              <a:rPr lang="hr-HR" sz="1600" dirty="0">
                <a:solidFill>
                  <a:schemeClr val="bg1">
                    <a:lumMod val="50000"/>
                  </a:schemeClr>
                </a:solidFill>
                <a:latin typeface="Arial" pitchFamily="34" charset="0"/>
                <a:cs typeface="Arial" pitchFamily="34" charset="0"/>
              </a:rPr>
              <a:t>milijardi</a:t>
            </a:r>
            <a:r>
              <a:rPr lang="en-US" sz="1600" dirty="0">
                <a:solidFill>
                  <a:schemeClr val="bg1">
                    <a:lumMod val="50000"/>
                  </a:schemeClr>
                </a:solidFill>
                <a:latin typeface="Arial" pitchFamily="34" charset="0"/>
                <a:cs typeface="Arial" pitchFamily="34" charset="0"/>
              </a:rPr>
              <a:t> (€1.8 </a:t>
            </a:r>
            <a:r>
              <a:rPr lang="hr-HR" sz="1600" dirty="0">
                <a:solidFill>
                  <a:schemeClr val="bg1">
                    <a:lumMod val="50000"/>
                  </a:schemeClr>
                </a:solidFill>
                <a:latin typeface="Arial" pitchFamily="34" charset="0"/>
                <a:cs typeface="Arial" pitchFamily="34" charset="0"/>
              </a:rPr>
              <a:t>milijardi za međunarodnu suradnju</a:t>
            </a:r>
            <a:r>
              <a:rPr lang="en-US" sz="1600" dirty="0">
                <a:solidFill>
                  <a:schemeClr val="bg1">
                    <a:lumMod val="50000"/>
                  </a:schemeClr>
                </a:solidFill>
                <a:latin typeface="Arial" pitchFamily="34" charset="0"/>
                <a:cs typeface="Arial" pitchFamily="34" charset="0"/>
              </a:rPr>
              <a:t>) </a:t>
            </a:r>
            <a:endParaRPr lang="hr-HR" sz="1600" dirty="0">
              <a:solidFill>
                <a:schemeClr val="bg1">
                  <a:lumMod val="50000"/>
                </a:schemeClr>
              </a:solidFill>
              <a:latin typeface="Arial" pitchFamily="34" charset="0"/>
              <a:cs typeface="Arial" pitchFamily="34" charset="0"/>
            </a:endParaRP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Novi program, otvoren za organizacije uključene u sve faze cjeloživotnog učenja - škole, sveučilišta, ustanove za obrazovanje odraslih i organizacije mladih</a:t>
            </a: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Prijedlog podložan promjenama</a:t>
            </a:r>
          </a:p>
        </p:txBody>
      </p:sp>
      <p:sp>
        <p:nvSpPr>
          <p:cNvPr id="11" name="Title 1"/>
          <p:cNvSpPr txBox="1">
            <a:spLocks/>
          </p:cNvSpPr>
          <p:nvPr/>
        </p:nvSpPr>
        <p:spPr bwMode="auto">
          <a:xfrm>
            <a:off x="2500313" y="285750"/>
            <a:ext cx="6286500" cy="857250"/>
          </a:xfrm>
          <a:prstGeom prst="rect">
            <a:avLst/>
          </a:prstGeom>
          <a:noFill/>
          <a:ln w="9525">
            <a:noFill/>
            <a:miter lim="800000"/>
            <a:headEnd/>
            <a:tailEnd/>
          </a:ln>
        </p:spPr>
        <p:txBody>
          <a:bodyPr anchor="ctr"/>
          <a:lstStyle/>
          <a:p>
            <a:pPr algn="r">
              <a:defRPr/>
            </a:pPr>
            <a:r>
              <a:rPr lang="hr-HR" sz="3200" dirty="0">
                <a:solidFill>
                  <a:srgbClr val="25AFC9"/>
                </a:solidFill>
                <a:latin typeface="+mn-lt"/>
                <a:cs typeface="+mn-cs"/>
              </a:rPr>
              <a:t>Program Erasmus for all</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7891" name="Rectangle 7"/>
          <p:cNvSpPr>
            <a:spLocks noGrp="1" noChangeArrowheads="1"/>
          </p:cNvSpPr>
          <p:nvPr>
            <p:ph type="ctrTitle"/>
          </p:nvPr>
        </p:nvSpPr>
        <p:spPr>
          <a:xfrm>
            <a:off x="214313" y="1285875"/>
            <a:ext cx="7772400" cy="668338"/>
          </a:xfrm>
        </p:spPr>
        <p:txBody>
          <a:bodyPr anchor="t"/>
          <a:lstStyle/>
          <a:p>
            <a:pPr algn="l" eaLnBrk="1" hangingPunct="1"/>
            <a:r>
              <a:rPr lang="hr-HR" sz="2800" b="0" smtClean="0">
                <a:solidFill>
                  <a:srgbClr val="D6570E"/>
                </a:solidFill>
                <a:latin typeface="Calibri" pitchFamily="34" charset="0"/>
              </a:rPr>
              <a:t>Erasmus for all</a:t>
            </a:r>
            <a:r>
              <a:rPr lang="hr-HR" sz="3600" smtClean="0">
                <a:solidFill>
                  <a:srgbClr val="FF6600"/>
                </a:solidFill>
                <a:latin typeface="Calibri" pitchFamily="34" charset="0"/>
              </a:rPr>
              <a:t/>
            </a:r>
            <a:br>
              <a:rPr lang="hr-HR" sz="3600" smtClean="0">
                <a:solidFill>
                  <a:srgbClr val="FF6600"/>
                </a:solidFill>
                <a:latin typeface="Calibri" pitchFamily="34" charset="0"/>
              </a:rPr>
            </a:br>
            <a:r>
              <a:rPr lang="hr-HR" sz="3600" smtClean="0">
                <a:solidFill>
                  <a:srgbClr val="E1590D"/>
                </a:solidFill>
                <a:latin typeface="Calibri" pitchFamily="34" charset="0"/>
              </a:rPr>
              <a:t>  </a:t>
            </a:r>
            <a:endParaRPr sz="3600" smtClean="0">
              <a:solidFill>
                <a:srgbClr val="968880"/>
              </a:solidFill>
              <a:latin typeface="Calibri" pitchFamily="34" charset="0"/>
            </a:endParaRPr>
          </a:p>
        </p:txBody>
      </p:sp>
      <p:sp>
        <p:nvSpPr>
          <p:cNvPr id="4120" name="Rectangle 45"/>
          <p:cNvSpPr>
            <a:spLocks noChangeArrowheads="1"/>
          </p:cNvSpPr>
          <p:nvPr/>
        </p:nvSpPr>
        <p:spPr bwMode="auto">
          <a:xfrm>
            <a:off x="214313" y="1714500"/>
            <a:ext cx="8353425" cy="3662363"/>
          </a:xfrm>
          <a:prstGeom prst="rect">
            <a:avLst/>
          </a:prstGeom>
          <a:noFill/>
          <a:ln w="9525">
            <a:noFill/>
            <a:miter lim="800000"/>
            <a:headEnd/>
            <a:tailEnd/>
          </a:ln>
        </p:spPr>
        <p:txBody>
          <a:bodyPr>
            <a:spAutoFit/>
          </a:bodyPr>
          <a:lstStyle/>
          <a:p>
            <a:pPr>
              <a:defRPr/>
            </a:pPr>
            <a:r>
              <a:rPr lang="hr-HR" dirty="0">
                <a:solidFill>
                  <a:schemeClr val="bg1">
                    <a:lumMod val="50000"/>
                  </a:schemeClr>
                </a:solidFill>
                <a:latin typeface="Arial" pitchFamily="34" charset="0"/>
                <a:cs typeface="Arial" pitchFamily="34" charset="0"/>
              </a:rPr>
              <a:t>Tri aktivnosti:</a:t>
            </a:r>
          </a:p>
          <a:p>
            <a:pPr>
              <a:defRPr/>
            </a:pPr>
            <a:endParaRPr lang="hr-HR" dirty="0">
              <a:solidFill>
                <a:schemeClr val="bg1">
                  <a:lumMod val="50000"/>
                </a:schemeClr>
              </a:solidFill>
              <a:latin typeface="Arial" pitchFamily="34" charset="0"/>
              <a:cs typeface="Arial" pitchFamily="34" charset="0"/>
            </a:endParaRPr>
          </a:p>
          <a:p>
            <a:pPr>
              <a:defRPr/>
            </a:pPr>
            <a:r>
              <a:rPr lang="en-US" dirty="0">
                <a:solidFill>
                  <a:schemeClr val="bg1">
                    <a:lumMod val="50000"/>
                  </a:schemeClr>
                </a:solidFill>
                <a:latin typeface="Arial" pitchFamily="34" charset="0"/>
                <a:cs typeface="Arial" pitchFamily="34" charset="0"/>
              </a:rPr>
              <a:t>1. Learning Mobility of Individuals </a:t>
            </a:r>
            <a:r>
              <a:rPr lang="hr-HR" dirty="0">
                <a:solidFill>
                  <a:schemeClr val="bg1">
                    <a:lumMod val="50000"/>
                  </a:schemeClr>
                </a:solidFill>
                <a:latin typeface="Arial" pitchFamily="34" charset="0"/>
                <a:cs typeface="Arial" pitchFamily="34" charset="0"/>
              </a:rPr>
              <a:t>(Individualna mobilnost) </a:t>
            </a:r>
            <a:endParaRPr lang="en-US"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a:defRPr/>
            </a:pPr>
            <a:r>
              <a:rPr lang="en-US" dirty="0">
                <a:solidFill>
                  <a:schemeClr val="bg1">
                    <a:lumMod val="50000"/>
                  </a:schemeClr>
                </a:solidFill>
                <a:latin typeface="Arial" pitchFamily="34" charset="0"/>
                <a:cs typeface="Arial" pitchFamily="34" charset="0"/>
              </a:rPr>
              <a:t>2. Co-operation for Innovation</a:t>
            </a:r>
            <a:r>
              <a:rPr lang="hr-HR" dirty="0">
                <a:solidFill>
                  <a:schemeClr val="bg1">
                    <a:lumMod val="50000"/>
                  </a:schemeClr>
                </a:solidFill>
                <a:latin typeface="Arial" pitchFamily="34" charset="0"/>
                <a:cs typeface="Arial" pitchFamily="34" charset="0"/>
              </a:rPr>
              <a:t> a</a:t>
            </a:r>
            <a:r>
              <a:rPr lang="en-US" dirty="0" err="1">
                <a:solidFill>
                  <a:schemeClr val="bg1">
                    <a:lumMod val="50000"/>
                  </a:schemeClr>
                </a:solidFill>
                <a:latin typeface="Arial" pitchFamily="34" charset="0"/>
                <a:cs typeface="Arial" pitchFamily="34" charset="0"/>
              </a:rPr>
              <a:t>nd</a:t>
            </a:r>
            <a:r>
              <a:rPr lang="en-US" dirty="0">
                <a:solidFill>
                  <a:schemeClr val="bg1">
                    <a:lumMod val="50000"/>
                  </a:schemeClr>
                </a:solidFill>
                <a:latin typeface="Arial" pitchFamily="34" charset="0"/>
                <a:cs typeface="Arial" pitchFamily="34" charset="0"/>
              </a:rPr>
              <a:t> Good Practices </a:t>
            </a:r>
            <a:r>
              <a:rPr lang="hr-HR" dirty="0">
                <a:solidFill>
                  <a:schemeClr val="bg1">
                    <a:lumMod val="50000"/>
                  </a:schemeClr>
                </a:solidFill>
                <a:latin typeface="Arial" pitchFamily="34" charset="0"/>
                <a:cs typeface="Arial" pitchFamily="34" charset="0"/>
              </a:rPr>
              <a:t>(Suradnja za inovacije i dobre prakse)</a:t>
            </a:r>
            <a:endParaRPr lang="en-US"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a:defRPr/>
            </a:pPr>
            <a:r>
              <a:rPr lang="en-US" dirty="0">
                <a:solidFill>
                  <a:schemeClr val="bg1">
                    <a:lumMod val="50000"/>
                  </a:schemeClr>
                </a:solidFill>
                <a:latin typeface="Arial" pitchFamily="34" charset="0"/>
                <a:cs typeface="Arial" pitchFamily="34" charset="0"/>
              </a:rPr>
              <a:t>3. Support for Policy Reform </a:t>
            </a:r>
            <a:r>
              <a:rPr lang="hr-HR" dirty="0">
                <a:solidFill>
                  <a:schemeClr val="bg1">
                    <a:lumMod val="50000"/>
                  </a:schemeClr>
                </a:solidFill>
                <a:latin typeface="Arial" pitchFamily="34" charset="0"/>
                <a:cs typeface="Arial" pitchFamily="34" charset="0"/>
              </a:rPr>
              <a:t>(Podrška reformama politika)</a:t>
            </a: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dirty="0">
                <a:solidFill>
                  <a:schemeClr val="bg1">
                    <a:lumMod val="50000"/>
                  </a:schemeClr>
                </a:solidFill>
                <a:latin typeface="Arial" pitchFamily="34" charset="0"/>
                <a:cs typeface="Arial" pitchFamily="34" charset="0"/>
              </a:rPr>
              <a:t>Zasebna aktivnost za mlade također će slijediti strukturu od tri ključn</a:t>
            </a:r>
            <a:r>
              <a:rPr lang="hr-HR" dirty="0">
                <a:solidFill>
                  <a:schemeClr val="bg1">
                    <a:lumMod val="50000"/>
                  </a:schemeClr>
                </a:solidFill>
                <a:latin typeface="Arial" pitchFamily="34" charset="0"/>
                <a:cs typeface="Arial" pitchFamily="34" charset="0"/>
              </a:rPr>
              <a:t>e</a:t>
            </a:r>
            <a:r>
              <a:rPr lang="vi-VN" dirty="0">
                <a:solidFill>
                  <a:schemeClr val="bg1">
                    <a:lumMod val="50000"/>
                  </a:schemeClr>
                </a:solidFill>
                <a:latin typeface="Arial" pitchFamily="34" charset="0"/>
                <a:cs typeface="Arial" pitchFamily="34" charset="0"/>
              </a:rPr>
              <a:t> akcij</a:t>
            </a:r>
            <a:r>
              <a:rPr lang="hr-HR" dirty="0">
                <a:solidFill>
                  <a:schemeClr val="bg1">
                    <a:lumMod val="50000"/>
                  </a:schemeClr>
                </a:solidFill>
                <a:latin typeface="Arial" pitchFamily="34" charset="0"/>
                <a:cs typeface="Arial" pitchFamily="34" charset="0"/>
              </a:rPr>
              <a:t>e</a:t>
            </a:r>
            <a:r>
              <a:rPr lang="vi-VN" dirty="0">
                <a:solidFill>
                  <a:schemeClr val="bg1">
                    <a:lumMod val="50000"/>
                  </a:schemeClr>
                </a:solidFill>
                <a:latin typeface="Arial" pitchFamily="34" charset="0"/>
                <a:cs typeface="Arial" pitchFamily="34" charset="0"/>
              </a:rPr>
              <a:t>.</a:t>
            </a: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dirty="0">
                <a:solidFill>
                  <a:schemeClr val="bg1">
                    <a:lumMod val="50000"/>
                  </a:schemeClr>
                </a:solidFill>
                <a:latin typeface="Arial" pitchFamily="34" charset="0"/>
                <a:cs typeface="Arial" pitchFamily="34" charset="0"/>
              </a:rPr>
              <a:t>Države sudionice: Države članice EU, Države kandidati i potencijalni kandidati, EEA / EFTA države (Island, Lihtenštajn, Norveška i Švicarska)</a:t>
            </a:r>
          </a:p>
        </p:txBody>
      </p:sp>
      <p:sp>
        <p:nvSpPr>
          <p:cNvPr id="11" name="Title 1"/>
          <p:cNvSpPr txBox="1">
            <a:spLocks/>
          </p:cNvSpPr>
          <p:nvPr/>
        </p:nvSpPr>
        <p:spPr bwMode="auto">
          <a:xfrm>
            <a:off x="2500313" y="285750"/>
            <a:ext cx="6286500" cy="857250"/>
          </a:xfrm>
          <a:prstGeom prst="rect">
            <a:avLst/>
          </a:prstGeom>
          <a:noFill/>
          <a:ln w="9525">
            <a:noFill/>
            <a:miter lim="800000"/>
            <a:headEnd/>
            <a:tailEnd/>
          </a:ln>
        </p:spPr>
        <p:txBody>
          <a:bodyPr anchor="ctr"/>
          <a:lstStyle/>
          <a:p>
            <a:pPr algn="r">
              <a:defRPr/>
            </a:pPr>
            <a:r>
              <a:rPr lang="hr-HR" sz="3200" dirty="0">
                <a:solidFill>
                  <a:srgbClr val="25AFC9"/>
                </a:solidFill>
                <a:latin typeface="+mn-lt"/>
                <a:cs typeface="+mn-cs"/>
              </a:rPr>
              <a:t>Struktura programa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8915" name="Rectangle 7"/>
          <p:cNvSpPr>
            <a:spLocks noGrp="1" noChangeArrowheads="1"/>
          </p:cNvSpPr>
          <p:nvPr>
            <p:ph type="ctrTitle"/>
          </p:nvPr>
        </p:nvSpPr>
        <p:spPr>
          <a:xfrm>
            <a:off x="214313" y="1285875"/>
            <a:ext cx="7772400" cy="4879975"/>
          </a:xfrm>
        </p:spPr>
        <p:txBody>
          <a:bodyPr anchor="t"/>
          <a:lstStyle/>
          <a:p>
            <a:pPr algn="l" eaLnBrk="1" hangingPunct="1"/>
            <a:r>
              <a:rPr lang="hr-HR" sz="3600" smtClean="0">
                <a:solidFill>
                  <a:srgbClr val="E1590D"/>
                </a:solidFill>
                <a:latin typeface="Calibri" pitchFamily="34" charset="0"/>
              </a:rPr>
              <a:t>  </a:t>
            </a:r>
            <a:endParaRPr sz="3600" smtClean="0">
              <a:solidFill>
                <a:srgbClr val="968880"/>
              </a:solidFill>
              <a:latin typeface="Calibri" pitchFamily="34" charset="0"/>
            </a:endParaRPr>
          </a:p>
        </p:txBody>
      </p:sp>
      <p:sp>
        <p:nvSpPr>
          <p:cNvPr id="4120" name="Rectangle 45"/>
          <p:cNvSpPr>
            <a:spLocks noChangeArrowheads="1"/>
          </p:cNvSpPr>
          <p:nvPr/>
        </p:nvSpPr>
        <p:spPr bwMode="auto">
          <a:xfrm>
            <a:off x="214313" y="1714500"/>
            <a:ext cx="8353425" cy="3387725"/>
          </a:xfrm>
          <a:prstGeom prst="rect">
            <a:avLst/>
          </a:prstGeom>
          <a:noFill/>
          <a:ln w="9525">
            <a:noFill/>
            <a:miter lim="800000"/>
            <a:headEnd/>
            <a:tailEnd/>
          </a:ln>
        </p:spPr>
        <p:txBody>
          <a:bodyPr>
            <a:spAutoFit/>
          </a:bodyPr>
          <a:lstStyle/>
          <a:p>
            <a:pPr>
              <a:defRPr/>
            </a:pPr>
            <a:r>
              <a:rPr lang="hr-HR" dirty="0">
                <a:solidFill>
                  <a:schemeClr val="bg1">
                    <a:lumMod val="50000"/>
                  </a:schemeClr>
                </a:solidFill>
                <a:latin typeface="Arial" pitchFamily="34" charset="0"/>
                <a:cs typeface="Arial" pitchFamily="34" charset="0"/>
              </a:rPr>
              <a:t>Međunarodna </a:t>
            </a:r>
            <a:r>
              <a:rPr lang="vi-VN" dirty="0">
                <a:solidFill>
                  <a:schemeClr val="bg1">
                    <a:lumMod val="50000"/>
                  </a:schemeClr>
                </a:solidFill>
                <a:latin typeface="Arial" pitchFamily="34" charset="0"/>
                <a:cs typeface="Arial" pitchFamily="34" charset="0"/>
              </a:rPr>
              <a:t>mobilnost </a:t>
            </a:r>
            <a:r>
              <a:rPr lang="hr-HR" dirty="0">
                <a:solidFill>
                  <a:schemeClr val="bg1">
                    <a:lumMod val="50000"/>
                  </a:schemeClr>
                </a:solidFill>
                <a:latin typeface="Arial" pitchFamily="34" charset="0"/>
                <a:cs typeface="Arial" pitchFamily="34" charset="0"/>
              </a:rPr>
              <a:t>može </a:t>
            </a:r>
            <a:r>
              <a:rPr lang="vi-VN" dirty="0">
                <a:solidFill>
                  <a:schemeClr val="bg1">
                    <a:lumMod val="50000"/>
                  </a:schemeClr>
                </a:solidFill>
                <a:latin typeface="Arial" pitchFamily="34" charset="0"/>
                <a:cs typeface="Arial" pitchFamily="34" charset="0"/>
              </a:rPr>
              <a:t>poboljša</a:t>
            </a:r>
            <a:r>
              <a:rPr lang="hr-HR" dirty="0">
                <a:solidFill>
                  <a:schemeClr val="bg1">
                    <a:lumMod val="50000"/>
                  </a:schemeClr>
                </a:solidFill>
                <a:latin typeface="Arial" pitchFamily="34" charset="0"/>
                <a:cs typeface="Arial" pitchFamily="34" charset="0"/>
              </a:rPr>
              <a:t>ti</a:t>
            </a:r>
            <a:r>
              <a:rPr lang="vi-VN" dirty="0">
                <a:solidFill>
                  <a:schemeClr val="bg1">
                    <a:lumMod val="50000"/>
                  </a:schemeClr>
                </a:solidFill>
                <a:latin typeface="Arial" pitchFamily="34" charset="0"/>
                <a:cs typeface="Arial" pitchFamily="34" charset="0"/>
              </a:rPr>
              <a:t> </a:t>
            </a:r>
            <a:r>
              <a:rPr lang="hr-HR" dirty="0">
                <a:solidFill>
                  <a:schemeClr val="bg1">
                    <a:lumMod val="50000"/>
                  </a:schemeClr>
                </a:solidFill>
                <a:latin typeface="Arial" pitchFamily="34" charset="0"/>
                <a:cs typeface="Arial" pitchFamily="34" charset="0"/>
              </a:rPr>
              <a:t>profesionalne i osobne kompetencije i </a:t>
            </a:r>
            <a:r>
              <a:rPr lang="vi-VN" dirty="0">
                <a:solidFill>
                  <a:schemeClr val="bg1">
                    <a:lumMod val="50000"/>
                  </a:schemeClr>
                </a:solidFill>
                <a:latin typeface="Arial" pitchFamily="34" charset="0"/>
                <a:cs typeface="Arial" pitchFamily="34" charset="0"/>
              </a:rPr>
              <a:t>vještine </a:t>
            </a:r>
            <a:r>
              <a:rPr lang="hr-HR" dirty="0">
                <a:solidFill>
                  <a:schemeClr val="bg1">
                    <a:lumMod val="50000"/>
                  </a:schemeClr>
                </a:solidFill>
                <a:latin typeface="Arial" pitchFamily="34" charset="0"/>
                <a:cs typeface="Arial" pitchFamily="34" charset="0"/>
              </a:rPr>
              <a:t>te utjecati na zapošljivost. Želi se povećati </a:t>
            </a:r>
            <a:r>
              <a:rPr lang="vi-VN" dirty="0">
                <a:solidFill>
                  <a:schemeClr val="bg1">
                    <a:lumMod val="50000"/>
                  </a:schemeClr>
                </a:solidFill>
                <a:latin typeface="Arial" pitchFamily="34" charset="0"/>
                <a:cs typeface="Arial" pitchFamily="34" charset="0"/>
              </a:rPr>
              <a:t>mobilnost</a:t>
            </a:r>
            <a:r>
              <a:rPr lang="hr-HR" dirty="0">
                <a:solidFill>
                  <a:schemeClr val="bg1">
                    <a:lumMod val="50000"/>
                  </a:schemeClr>
                </a:solidFill>
                <a:latin typeface="Arial" pitchFamily="34" charset="0"/>
                <a:cs typeface="Arial" pitchFamily="34" charset="0"/>
              </a:rPr>
              <a:t> između</a:t>
            </a:r>
            <a:r>
              <a:rPr lang="vi-VN" dirty="0">
                <a:solidFill>
                  <a:schemeClr val="bg1">
                    <a:lumMod val="50000"/>
                  </a:schemeClr>
                </a:solidFill>
                <a:latin typeface="Arial" pitchFamily="34" charset="0"/>
                <a:cs typeface="Arial" pitchFamily="34" charset="0"/>
              </a:rPr>
              <a:t> zemalja sudionica</a:t>
            </a:r>
            <a:r>
              <a:rPr lang="hr-HR" dirty="0">
                <a:solidFill>
                  <a:schemeClr val="bg1">
                    <a:lumMod val="50000"/>
                  </a:schemeClr>
                </a:solidFill>
                <a:latin typeface="Arial" pitchFamily="34" charset="0"/>
                <a:cs typeface="Arial" pitchFamily="34" charset="0"/>
              </a:rPr>
              <a:t> programa</a:t>
            </a:r>
            <a:r>
              <a:rPr lang="vi-VN" dirty="0">
                <a:solidFill>
                  <a:schemeClr val="bg1">
                    <a:lumMod val="50000"/>
                  </a:schemeClr>
                </a:solidFill>
                <a:latin typeface="Arial" pitchFamily="34" charset="0"/>
                <a:cs typeface="Arial" pitchFamily="34" charset="0"/>
              </a:rPr>
              <a:t>. </a:t>
            </a:r>
            <a:endParaRPr lang="hr-HR" dirty="0">
              <a:solidFill>
                <a:schemeClr val="bg1">
                  <a:lumMod val="50000"/>
                </a:schemeClr>
              </a:solidFill>
              <a:latin typeface="Arial" pitchFamily="34" charset="0"/>
              <a:cs typeface="Arial" pitchFamily="34" charset="0"/>
            </a:endParaRP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b="1" i="1" dirty="0">
                <a:solidFill>
                  <a:schemeClr val="bg1">
                    <a:lumMod val="50000"/>
                  </a:schemeClr>
                </a:solidFill>
                <a:latin typeface="Arial" pitchFamily="34" charset="0"/>
                <a:cs typeface="Arial" pitchFamily="34" charset="0"/>
              </a:rPr>
              <a:t>M</a:t>
            </a:r>
            <a:r>
              <a:rPr lang="en-US" b="1" i="1" dirty="0" err="1">
                <a:solidFill>
                  <a:schemeClr val="bg1">
                    <a:lumMod val="50000"/>
                  </a:schemeClr>
                </a:solidFill>
                <a:latin typeface="Arial" pitchFamily="34" charset="0"/>
                <a:cs typeface="Arial" pitchFamily="34" charset="0"/>
              </a:rPr>
              <a:t>obilnost</a:t>
            </a:r>
            <a:r>
              <a:rPr lang="en-US" b="1" i="1" dirty="0">
                <a:solidFill>
                  <a:schemeClr val="bg1">
                    <a:lumMod val="50000"/>
                  </a:schemeClr>
                </a:solidFill>
                <a:latin typeface="Arial" pitchFamily="34" charset="0"/>
                <a:cs typeface="Arial" pitchFamily="34" charset="0"/>
              </a:rPr>
              <a:t> </a:t>
            </a:r>
            <a:r>
              <a:rPr lang="hr-HR" b="1" i="1" dirty="0">
                <a:solidFill>
                  <a:schemeClr val="bg1">
                    <a:lumMod val="50000"/>
                  </a:schemeClr>
                </a:solidFill>
                <a:latin typeface="Arial" pitchFamily="34" charset="0"/>
                <a:cs typeface="Arial" pitchFamily="34" charset="0"/>
              </a:rPr>
              <a:t>osoblja </a:t>
            </a:r>
            <a:r>
              <a:rPr lang="en-US" b="1" i="1" dirty="0">
                <a:solidFill>
                  <a:schemeClr val="bg1">
                    <a:lumMod val="50000"/>
                  </a:schemeClr>
                </a:solidFill>
                <a:latin typeface="Arial" pitchFamily="34" charset="0"/>
                <a:cs typeface="Arial" pitchFamily="34" charset="0"/>
              </a:rPr>
              <a:t>(</a:t>
            </a:r>
            <a:r>
              <a:rPr lang="en-US" b="1" i="1" dirty="0" err="1">
                <a:solidFill>
                  <a:schemeClr val="bg1">
                    <a:lumMod val="50000"/>
                  </a:schemeClr>
                </a:solidFill>
                <a:latin typeface="Arial" pitchFamily="34" charset="0"/>
                <a:cs typeface="Arial" pitchFamily="34" charset="0"/>
              </a:rPr>
              <a:t>svi</a:t>
            </a:r>
            <a:r>
              <a:rPr lang="en-US" b="1" i="1" dirty="0">
                <a:solidFill>
                  <a:schemeClr val="bg1">
                    <a:lumMod val="50000"/>
                  </a:schemeClr>
                </a:solidFill>
                <a:latin typeface="Arial" pitchFamily="34" charset="0"/>
                <a:cs typeface="Arial" pitchFamily="34" charset="0"/>
              </a:rPr>
              <a:t> </a:t>
            </a:r>
            <a:r>
              <a:rPr lang="en-US" b="1" i="1" dirty="0" err="1">
                <a:solidFill>
                  <a:schemeClr val="bg1">
                    <a:lumMod val="50000"/>
                  </a:schemeClr>
                </a:solidFill>
                <a:latin typeface="Arial" pitchFamily="34" charset="0"/>
                <a:cs typeface="Arial" pitchFamily="34" charset="0"/>
              </a:rPr>
              <a:t>sektori</a:t>
            </a:r>
            <a:r>
              <a:rPr lang="en-US" b="1" i="1" dirty="0">
                <a:solidFill>
                  <a:schemeClr val="bg1">
                    <a:lumMod val="50000"/>
                  </a:schemeClr>
                </a:solidFill>
                <a:latin typeface="Arial" pitchFamily="34" charset="0"/>
                <a:cs typeface="Arial" pitchFamily="34" charset="0"/>
              </a:rPr>
              <a:t> </a:t>
            </a:r>
            <a:r>
              <a:rPr lang="en-US" b="1" i="1" dirty="0" err="1">
                <a:solidFill>
                  <a:schemeClr val="bg1">
                    <a:lumMod val="50000"/>
                  </a:schemeClr>
                </a:solidFill>
                <a:latin typeface="Arial" pitchFamily="34" charset="0"/>
                <a:cs typeface="Arial" pitchFamily="34" charset="0"/>
              </a:rPr>
              <a:t>cjeloživotnog</a:t>
            </a:r>
            <a:r>
              <a:rPr lang="en-US" b="1" i="1" dirty="0">
                <a:solidFill>
                  <a:schemeClr val="bg1">
                    <a:lumMod val="50000"/>
                  </a:schemeClr>
                </a:solidFill>
                <a:latin typeface="Arial" pitchFamily="34" charset="0"/>
                <a:cs typeface="Arial" pitchFamily="34" charset="0"/>
              </a:rPr>
              <a:t> </a:t>
            </a:r>
            <a:r>
              <a:rPr lang="en-US" b="1" i="1" dirty="0" err="1">
                <a:solidFill>
                  <a:schemeClr val="bg1">
                    <a:lumMod val="50000"/>
                  </a:schemeClr>
                </a:solidFill>
                <a:latin typeface="Arial" pitchFamily="34" charset="0"/>
                <a:cs typeface="Arial" pitchFamily="34" charset="0"/>
              </a:rPr>
              <a:t>učenja</a:t>
            </a:r>
            <a:r>
              <a:rPr lang="en-US" b="1" i="1" dirty="0">
                <a:solidFill>
                  <a:schemeClr val="bg1">
                    <a:lumMod val="50000"/>
                  </a:schemeClr>
                </a:solidFill>
                <a:latin typeface="Arial" pitchFamily="34" charset="0"/>
                <a:cs typeface="Arial" pitchFamily="34" charset="0"/>
              </a:rPr>
              <a:t>; </a:t>
            </a:r>
            <a:r>
              <a:rPr lang="hr-HR" b="1" i="1" dirty="0">
                <a:solidFill>
                  <a:schemeClr val="bg1">
                    <a:lumMod val="50000"/>
                  </a:schemeClr>
                </a:solidFill>
                <a:latin typeface="Arial" pitchFamily="34" charset="0"/>
                <a:cs typeface="Arial" pitchFamily="34" charset="0"/>
              </a:rPr>
              <a:t>profesionalci u </a:t>
            </a:r>
            <a:r>
              <a:rPr lang="en-US" b="1" i="1" dirty="0" err="1">
                <a:solidFill>
                  <a:schemeClr val="bg1">
                    <a:lumMod val="50000"/>
                  </a:schemeClr>
                </a:solidFill>
                <a:latin typeface="Arial" pitchFamily="34" charset="0"/>
                <a:cs typeface="Arial" pitchFamily="34" charset="0"/>
              </a:rPr>
              <a:t>obrazovanj</a:t>
            </a:r>
            <a:r>
              <a:rPr lang="hr-HR" b="1" i="1" dirty="0">
                <a:solidFill>
                  <a:schemeClr val="bg1">
                    <a:lumMod val="50000"/>
                  </a:schemeClr>
                </a:solidFill>
                <a:latin typeface="Arial" pitchFamily="34" charset="0"/>
                <a:cs typeface="Arial" pitchFamily="34" charset="0"/>
              </a:rPr>
              <a:t>u</a:t>
            </a:r>
            <a:r>
              <a:rPr lang="en-US" b="1" i="1" dirty="0">
                <a:solidFill>
                  <a:schemeClr val="bg1">
                    <a:lumMod val="50000"/>
                  </a:schemeClr>
                </a:solidFill>
                <a:latin typeface="Arial" pitchFamily="34" charset="0"/>
                <a:cs typeface="Arial" pitchFamily="34" charset="0"/>
              </a:rPr>
              <a:t> i </a:t>
            </a:r>
            <a:r>
              <a:rPr lang="en-US" b="1" i="1" dirty="0" err="1">
                <a:solidFill>
                  <a:schemeClr val="bg1">
                    <a:lumMod val="50000"/>
                  </a:schemeClr>
                </a:solidFill>
                <a:latin typeface="Arial" pitchFamily="34" charset="0"/>
                <a:cs typeface="Arial" pitchFamily="34" charset="0"/>
              </a:rPr>
              <a:t>usavršavanj</a:t>
            </a:r>
            <a:r>
              <a:rPr lang="hr-HR" b="1" i="1" dirty="0">
                <a:solidFill>
                  <a:schemeClr val="bg1">
                    <a:lumMod val="50000"/>
                  </a:schemeClr>
                </a:solidFill>
                <a:latin typeface="Arial" pitchFamily="34" charset="0"/>
                <a:cs typeface="Arial" pitchFamily="34" charset="0"/>
              </a:rPr>
              <a:t>u</a:t>
            </a:r>
            <a:r>
              <a:rPr lang="en-US" b="1" i="1" dirty="0">
                <a:solidFill>
                  <a:schemeClr val="bg1">
                    <a:lumMod val="50000"/>
                  </a:schemeClr>
                </a:solidFill>
                <a:latin typeface="Arial" pitchFamily="34" charset="0"/>
                <a:cs typeface="Arial" pitchFamily="34" charset="0"/>
              </a:rPr>
              <a:t>)</a:t>
            </a:r>
            <a:r>
              <a:rPr lang="hr-HR" b="1" i="1" dirty="0">
                <a:solidFill>
                  <a:schemeClr val="bg1">
                    <a:lumMod val="50000"/>
                  </a:schemeClr>
                </a:solidFill>
                <a:latin typeface="Arial" pitchFamily="34" charset="0"/>
                <a:cs typeface="Arial" pitchFamily="34" charset="0"/>
              </a:rPr>
              <a:t> – 2 tjedna – 12 mjeseci</a:t>
            </a:r>
            <a:endParaRPr lang="en-US" b="1" i="1"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en-US" dirty="0" err="1">
                <a:solidFill>
                  <a:schemeClr val="bg1">
                    <a:lumMod val="50000"/>
                  </a:schemeClr>
                </a:solidFill>
                <a:latin typeface="Arial" pitchFamily="34" charset="0"/>
                <a:cs typeface="Arial" pitchFamily="34" charset="0"/>
              </a:rPr>
              <a:t>Mobilnost</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studenata</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studijsk</a:t>
            </a:r>
            <a:r>
              <a:rPr lang="hr-HR" dirty="0">
                <a:solidFill>
                  <a:schemeClr val="bg1">
                    <a:lumMod val="50000"/>
                  </a:schemeClr>
                </a:solidFill>
                <a:latin typeface="Arial" pitchFamily="34" charset="0"/>
                <a:cs typeface="Arial" pitchFamily="34" charset="0"/>
              </a:rPr>
              <a:t>i boravak</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pripravništvo</a:t>
            </a:r>
            <a:r>
              <a:rPr lang="en-US" dirty="0">
                <a:solidFill>
                  <a:schemeClr val="bg1">
                    <a:lumMod val="50000"/>
                  </a:schemeClr>
                </a:solidFill>
                <a:latin typeface="Arial" pitchFamily="34" charset="0"/>
                <a:cs typeface="Arial" pitchFamily="34" charset="0"/>
              </a:rPr>
              <a:t>)</a:t>
            </a:r>
          </a:p>
          <a:p>
            <a:pPr>
              <a:defRPr/>
            </a:pPr>
            <a:endParaRPr lang="en-US"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en-US" dirty="0" err="1">
                <a:solidFill>
                  <a:schemeClr val="bg1">
                    <a:lumMod val="50000"/>
                  </a:schemeClr>
                </a:solidFill>
                <a:latin typeface="Arial" pitchFamily="34" charset="0"/>
                <a:cs typeface="Arial" pitchFamily="34" charset="0"/>
              </a:rPr>
              <a:t>Mobilnost</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studenata</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studentski</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kredit</a:t>
            </a:r>
            <a:r>
              <a:rPr lang="hr-HR" dirty="0">
                <a:solidFill>
                  <a:schemeClr val="bg1">
                    <a:lumMod val="50000"/>
                  </a:schemeClr>
                </a:solidFill>
                <a:latin typeface="Arial" pitchFamily="34" charset="0"/>
                <a:cs typeface="Arial" pitchFamily="34" charset="0"/>
              </a:rPr>
              <a:t>i)</a:t>
            </a:r>
            <a:endParaRPr lang="en-US" dirty="0">
              <a:solidFill>
                <a:schemeClr val="bg1">
                  <a:lumMod val="50000"/>
                </a:schemeClr>
              </a:solidFill>
              <a:latin typeface="Arial" pitchFamily="34" charset="0"/>
              <a:cs typeface="Arial" pitchFamily="34" charset="0"/>
            </a:endParaRPr>
          </a:p>
        </p:txBody>
      </p:sp>
      <p:sp>
        <p:nvSpPr>
          <p:cNvPr id="11" name="Title 1"/>
          <p:cNvSpPr txBox="1">
            <a:spLocks/>
          </p:cNvSpPr>
          <p:nvPr/>
        </p:nvSpPr>
        <p:spPr bwMode="auto">
          <a:xfrm>
            <a:off x="2700338" y="228600"/>
            <a:ext cx="6443662" cy="857250"/>
          </a:xfrm>
          <a:prstGeom prst="rect">
            <a:avLst/>
          </a:prstGeom>
          <a:noFill/>
          <a:ln w="9525">
            <a:noFill/>
            <a:miter lim="800000"/>
            <a:headEnd/>
            <a:tailEnd/>
          </a:ln>
        </p:spPr>
        <p:txBody>
          <a:bodyPr anchor="ctr"/>
          <a:lstStyle/>
          <a:p>
            <a:pPr algn="r">
              <a:defRPr/>
            </a:pPr>
            <a:r>
              <a:rPr lang="en-US" sz="2000" dirty="0">
                <a:solidFill>
                  <a:srgbClr val="25AFC9"/>
                </a:solidFill>
                <a:latin typeface="+mn-lt"/>
                <a:cs typeface="+mn-cs"/>
              </a:rPr>
              <a:t>Learning Mobility of Individuals (</a:t>
            </a:r>
            <a:r>
              <a:rPr lang="en-US" sz="2000" dirty="0" err="1">
                <a:solidFill>
                  <a:srgbClr val="25AFC9"/>
                </a:solidFill>
                <a:latin typeface="+mn-lt"/>
                <a:cs typeface="+mn-cs"/>
              </a:rPr>
              <a:t>Individualna</a:t>
            </a:r>
            <a:r>
              <a:rPr lang="en-US" sz="2000" dirty="0">
                <a:solidFill>
                  <a:srgbClr val="25AFC9"/>
                </a:solidFill>
                <a:latin typeface="+mn-lt"/>
                <a:cs typeface="+mn-cs"/>
              </a:rPr>
              <a:t> </a:t>
            </a:r>
            <a:r>
              <a:rPr lang="en-US" sz="2000" dirty="0" err="1">
                <a:solidFill>
                  <a:srgbClr val="25AFC9"/>
                </a:solidFill>
                <a:latin typeface="+mn-lt"/>
                <a:cs typeface="+mn-cs"/>
              </a:rPr>
              <a:t>mobilnost</a:t>
            </a:r>
            <a:r>
              <a:rPr lang="en-US" sz="2000" dirty="0">
                <a:solidFill>
                  <a:srgbClr val="25AFC9"/>
                </a:solidFill>
                <a:latin typeface="+mn-lt"/>
                <a:cs typeface="+mn-cs"/>
              </a:rPr>
              <a:t>) </a:t>
            </a:r>
          </a:p>
          <a:p>
            <a:pPr algn="r">
              <a:defRPr/>
            </a:pPr>
            <a:endParaRPr lang="hr-HR" sz="3200" dirty="0">
              <a:solidFill>
                <a:srgbClr val="25AFC9"/>
              </a:solidFill>
              <a:latin typeface="+mn-lt"/>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9939" name="Rectangle 7"/>
          <p:cNvSpPr>
            <a:spLocks noGrp="1" noChangeArrowheads="1"/>
          </p:cNvSpPr>
          <p:nvPr>
            <p:ph type="ctrTitle"/>
          </p:nvPr>
        </p:nvSpPr>
        <p:spPr>
          <a:xfrm>
            <a:off x="214313" y="1285875"/>
            <a:ext cx="7772400" cy="4879975"/>
          </a:xfrm>
        </p:spPr>
        <p:txBody>
          <a:bodyPr anchor="t"/>
          <a:lstStyle/>
          <a:p>
            <a:pPr algn="l" eaLnBrk="1" hangingPunct="1"/>
            <a:r>
              <a:rPr lang="hr-HR" sz="3600" smtClean="0">
                <a:solidFill>
                  <a:srgbClr val="E1590D"/>
                </a:solidFill>
                <a:latin typeface="Calibri" pitchFamily="34" charset="0"/>
              </a:rPr>
              <a:t>  </a:t>
            </a:r>
            <a:endParaRPr sz="3600" smtClean="0">
              <a:solidFill>
                <a:srgbClr val="968880"/>
              </a:solidFill>
              <a:latin typeface="Calibri" pitchFamily="34" charset="0"/>
            </a:endParaRPr>
          </a:p>
        </p:txBody>
      </p:sp>
      <p:sp>
        <p:nvSpPr>
          <p:cNvPr id="4120" name="Rectangle 45"/>
          <p:cNvSpPr>
            <a:spLocks noChangeArrowheads="1"/>
          </p:cNvSpPr>
          <p:nvPr/>
        </p:nvSpPr>
        <p:spPr bwMode="auto">
          <a:xfrm>
            <a:off x="179388" y="1714500"/>
            <a:ext cx="8353425" cy="3970338"/>
          </a:xfrm>
          <a:prstGeom prst="rect">
            <a:avLst/>
          </a:prstGeom>
          <a:noFill/>
          <a:ln w="9525">
            <a:noFill/>
            <a:miter lim="800000"/>
            <a:headEnd/>
            <a:tailEnd/>
          </a:ln>
        </p:spPr>
        <p:txBody>
          <a:bodyPr>
            <a:spAutoFit/>
          </a:bodyPr>
          <a:lstStyle/>
          <a:p>
            <a:pPr>
              <a:defRPr/>
            </a:pPr>
            <a:r>
              <a:rPr lang="hr-HR" dirty="0">
                <a:solidFill>
                  <a:schemeClr val="bg1">
                    <a:lumMod val="50000"/>
                  </a:schemeClr>
                </a:solidFill>
                <a:latin typeface="Arial" pitchFamily="34" charset="0"/>
                <a:cs typeface="Arial" pitchFamily="34" charset="0"/>
              </a:rPr>
              <a:t>Projekti međunarodne suradnje potiču transparentnost, inovacije i razmjene dobrih praksi u Europi.</a:t>
            </a: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b="1" i="1" dirty="0">
                <a:solidFill>
                  <a:schemeClr val="bg1">
                    <a:lumMod val="50000"/>
                  </a:schemeClr>
                </a:solidFill>
                <a:latin typeface="Arial" pitchFamily="34" charset="0"/>
                <a:cs typeface="Arial" pitchFamily="34" charset="0"/>
              </a:rPr>
              <a:t>Strateška partnerstva (partnerstva i veliki transnacionalni projek</a:t>
            </a:r>
            <a:r>
              <a:rPr lang="hr-HR" b="1" i="1" dirty="0">
                <a:solidFill>
                  <a:schemeClr val="bg1">
                    <a:lumMod val="50000"/>
                  </a:schemeClr>
                </a:solidFill>
                <a:latin typeface="Arial" pitchFamily="34" charset="0"/>
                <a:cs typeface="Arial" pitchFamily="34" charset="0"/>
              </a:rPr>
              <a:t>ti</a:t>
            </a:r>
            <a:r>
              <a:rPr lang="vi-VN" b="1" i="1" dirty="0">
                <a:solidFill>
                  <a:schemeClr val="bg1">
                    <a:lumMod val="50000"/>
                  </a:schemeClr>
                </a:solidFill>
                <a:latin typeface="Arial" pitchFamily="34" charset="0"/>
                <a:cs typeface="Arial" pitchFamily="34" charset="0"/>
              </a:rPr>
              <a:t>)</a:t>
            </a:r>
          </a:p>
          <a:p>
            <a:pPr>
              <a:defRPr/>
            </a:pPr>
            <a:endParaRPr lang="vi-VN" dirty="0">
              <a:solidFill>
                <a:schemeClr val="bg1">
                  <a:lumMod val="50000"/>
                </a:schemeClr>
              </a:solidFill>
              <a:latin typeface="Arial" pitchFamily="34" charset="0"/>
              <a:cs typeface="Arial" pitchFamily="34" charset="0"/>
            </a:endParaRPr>
          </a:p>
          <a:p>
            <a:pPr>
              <a:defRPr/>
            </a:pPr>
            <a:endParaRPr lang="vi-VN"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dirty="0">
                <a:solidFill>
                  <a:schemeClr val="bg1">
                    <a:lumMod val="50000"/>
                  </a:schemeClr>
                </a:solidFill>
                <a:latin typeface="Arial" pitchFamily="34" charset="0"/>
                <a:cs typeface="Arial" pitchFamily="34" charset="0"/>
              </a:rPr>
              <a:t>S</a:t>
            </a:r>
            <a:r>
              <a:rPr lang="vi-VN" dirty="0">
                <a:solidFill>
                  <a:schemeClr val="bg1">
                    <a:lumMod val="50000"/>
                  </a:schemeClr>
                </a:solidFill>
                <a:latin typeface="Arial" pitchFamily="34" charset="0"/>
                <a:cs typeface="Arial" pitchFamily="34" charset="0"/>
              </a:rPr>
              <a:t>trukturiran</a:t>
            </a:r>
            <a:r>
              <a:rPr lang="hr-HR" dirty="0">
                <a:solidFill>
                  <a:schemeClr val="bg1">
                    <a:lumMod val="50000"/>
                  </a:schemeClr>
                </a:solidFill>
                <a:latin typeface="Arial" pitchFamily="34" charset="0"/>
                <a:cs typeface="Arial" pitchFamily="34" charset="0"/>
              </a:rPr>
              <a:t>a</a:t>
            </a:r>
            <a:r>
              <a:rPr lang="vi-VN" dirty="0">
                <a:solidFill>
                  <a:schemeClr val="bg1">
                    <a:lumMod val="50000"/>
                  </a:schemeClr>
                </a:solidFill>
                <a:latin typeface="Arial" pitchFamily="34" charset="0"/>
                <a:cs typeface="Arial" pitchFamily="34" charset="0"/>
              </a:rPr>
              <a:t> partnerstva između </a:t>
            </a:r>
            <a:r>
              <a:rPr lang="hr-HR" dirty="0">
                <a:solidFill>
                  <a:schemeClr val="bg1">
                    <a:lumMod val="50000"/>
                  </a:schemeClr>
                </a:solidFill>
                <a:latin typeface="Arial" pitchFamily="34" charset="0"/>
                <a:cs typeface="Arial" pitchFamily="34" charset="0"/>
              </a:rPr>
              <a:t>visokih učilišta i tržišta rada te strukovnog obrazovanja i tržišta rada</a:t>
            </a:r>
            <a:endParaRPr lang="vi-VN" dirty="0">
              <a:solidFill>
                <a:schemeClr val="bg1">
                  <a:lumMod val="50000"/>
                </a:schemeClr>
              </a:solidFill>
              <a:latin typeface="Arial" pitchFamily="34" charset="0"/>
              <a:cs typeface="Arial" pitchFamily="34" charset="0"/>
            </a:endParaRPr>
          </a:p>
          <a:p>
            <a:pPr>
              <a:defRPr/>
            </a:pPr>
            <a:endParaRPr lang="vi-VN" dirty="0">
              <a:solidFill>
                <a:schemeClr val="bg1">
                  <a:lumMod val="50000"/>
                </a:schemeClr>
              </a:solidFill>
              <a:latin typeface="Arial" pitchFamily="34" charset="0"/>
              <a:cs typeface="Arial" pitchFamily="34" charset="0"/>
            </a:endParaRPr>
          </a:p>
          <a:p>
            <a:pPr>
              <a:defRPr/>
            </a:pPr>
            <a:endParaRPr lang="vi-VN" b="1"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b="1" dirty="0">
                <a:solidFill>
                  <a:schemeClr val="bg1">
                    <a:lumMod val="50000"/>
                  </a:schemeClr>
                </a:solidFill>
                <a:latin typeface="Arial" pitchFamily="34" charset="0"/>
                <a:cs typeface="Arial" pitchFamily="34" charset="0"/>
              </a:rPr>
              <a:t>IT platforme (platforme izgrađen</a:t>
            </a:r>
            <a:r>
              <a:rPr lang="hr-HR" b="1" dirty="0">
                <a:solidFill>
                  <a:schemeClr val="bg1">
                    <a:lumMod val="50000"/>
                  </a:schemeClr>
                </a:solidFill>
                <a:latin typeface="Arial" pitchFamily="34" charset="0"/>
                <a:cs typeface="Arial" pitchFamily="34" charset="0"/>
              </a:rPr>
              <a:t>e</a:t>
            </a:r>
            <a:r>
              <a:rPr lang="vi-VN" b="1" dirty="0">
                <a:solidFill>
                  <a:schemeClr val="bg1">
                    <a:lumMod val="50000"/>
                  </a:schemeClr>
                </a:solidFill>
                <a:latin typeface="Arial" pitchFamily="34" charset="0"/>
                <a:cs typeface="Arial" pitchFamily="34" charset="0"/>
              </a:rPr>
              <a:t> na e-Twinning modelu)</a:t>
            </a:r>
          </a:p>
          <a:p>
            <a:pPr>
              <a:defRPr/>
            </a:pPr>
            <a:endParaRPr lang="vi-VN" dirty="0">
              <a:solidFill>
                <a:schemeClr val="bg1">
                  <a:lumMod val="50000"/>
                </a:schemeClr>
              </a:solidFill>
              <a:latin typeface="Arial" pitchFamily="34" charset="0"/>
              <a:cs typeface="Arial" pitchFamily="34" charset="0"/>
            </a:endParaRPr>
          </a:p>
          <a:p>
            <a:pPr>
              <a:defRPr/>
            </a:pPr>
            <a:endParaRPr lang="vi-VN"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dirty="0">
                <a:solidFill>
                  <a:schemeClr val="bg1">
                    <a:lumMod val="50000"/>
                  </a:schemeClr>
                </a:solidFill>
                <a:latin typeface="Arial" pitchFamily="34" charset="0"/>
                <a:cs typeface="Arial" pitchFamily="34" charset="0"/>
              </a:rPr>
              <a:t>Izgradnja kapaciteta (projekti </a:t>
            </a:r>
            <a:r>
              <a:rPr lang="hr-HR" dirty="0">
                <a:solidFill>
                  <a:schemeClr val="bg1">
                    <a:lumMod val="50000"/>
                  </a:schemeClr>
                </a:solidFill>
                <a:latin typeface="Arial" pitchFamily="34" charset="0"/>
                <a:cs typeface="Arial" pitchFamily="34" charset="0"/>
              </a:rPr>
              <a:t>visokog školstva </a:t>
            </a:r>
            <a:r>
              <a:rPr lang="vi-VN" dirty="0">
                <a:solidFill>
                  <a:schemeClr val="bg1">
                    <a:lumMod val="50000"/>
                  </a:schemeClr>
                </a:solidFill>
                <a:latin typeface="Arial" pitchFamily="34" charset="0"/>
                <a:cs typeface="Arial" pitchFamily="34" charset="0"/>
              </a:rPr>
              <a:t>s trećim zemljama)</a:t>
            </a:r>
            <a:endParaRPr lang="en-US" dirty="0">
              <a:solidFill>
                <a:schemeClr val="bg1">
                  <a:lumMod val="50000"/>
                </a:schemeClr>
              </a:solidFill>
              <a:latin typeface="Arial" pitchFamily="34" charset="0"/>
              <a:cs typeface="Arial" pitchFamily="34" charset="0"/>
            </a:endParaRPr>
          </a:p>
        </p:txBody>
      </p:sp>
      <p:sp>
        <p:nvSpPr>
          <p:cNvPr id="11" name="Title 1"/>
          <p:cNvSpPr txBox="1">
            <a:spLocks/>
          </p:cNvSpPr>
          <p:nvPr/>
        </p:nvSpPr>
        <p:spPr bwMode="auto">
          <a:xfrm>
            <a:off x="2700338" y="228600"/>
            <a:ext cx="6443662" cy="857250"/>
          </a:xfrm>
          <a:prstGeom prst="rect">
            <a:avLst/>
          </a:prstGeom>
          <a:noFill/>
          <a:ln w="9525">
            <a:noFill/>
            <a:miter lim="800000"/>
            <a:headEnd/>
            <a:tailEnd/>
          </a:ln>
        </p:spPr>
        <p:txBody>
          <a:bodyPr anchor="ctr"/>
          <a:lstStyle/>
          <a:p>
            <a:pPr algn="r">
              <a:defRPr/>
            </a:pPr>
            <a:r>
              <a:rPr lang="en-US" sz="2000" dirty="0">
                <a:solidFill>
                  <a:srgbClr val="25AFC9"/>
                </a:solidFill>
                <a:latin typeface="+mn-lt"/>
                <a:cs typeface="+mn-cs"/>
              </a:rPr>
              <a:t>Co-operation for Innovation and Good Practices (</a:t>
            </a:r>
            <a:r>
              <a:rPr lang="en-US" sz="2000" dirty="0" err="1">
                <a:solidFill>
                  <a:srgbClr val="25AFC9"/>
                </a:solidFill>
                <a:latin typeface="+mn-lt"/>
                <a:cs typeface="+mn-cs"/>
              </a:rPr>
              <a:t>Suradnja</a:t>
            </a:r>
            <a:r>
              <a:rPr lang="en-US" sz="2000" dirty="0">
                <a:solidFill>
                  <a:srgbClr val="25AFC9"/>
                </a:solidFill>
                <a:latin typeface="+mn-lt"/>
                <a:cs typeface="+mn-cs"/>
              </a:rPr>
              <a:t> za </a:t>
            </a:r>
            <a:r>
              <a:rPr lang="en-US" sz="2000" dirty="0" err="1">
                <a:solidFill>
                  <a:srgbClr val="25AFC9"/>
                </a:solidFill>
                <a:latin typeface="+mn-lt"/>
                <a:cs typeface="+mn-cs"/>
              </a:rPr>
              <a:t>inovacije</a:t>
            </a:r>
            <a:r>
              <a:rPr lang="en-US" sz="2000" dirty="0">
                <a:solidFill>
                  <a:srgbClr val="25AFC9"/>
                </a:solidFill>
                <a:latin typeface="+mn-lt"/>
                <a:cs typeface="+mn-cs"/>
              </a:rPr>
              <a:t> i </a:t>
            </a:r>
            <a:r>
              <a:rPr lang="en-US" sz="2000" dirty="0" err="1">
                <a:solidFill>
                  <a:srgbClr val="25AFC9"/>
                </a:solidFill>
                <a:latin typeface="+mn-lt"/>
                <a:cs typeface="+mn-cs"/>
              </a:rPr>
              <a:t>dobre</a:t>
            </a:r>
            <a:r>
              <a:rPr lang="en-US" sz="2000" dirty="0">
                <a:solidFill>
                  <a:srgbClr val="25AFC9"/>
                </a:solidFill>
                <a:latin typeface="+mn-lt"/>
                <a:cs typeface="+mn-cs"/>
              </a:rPr>
              <a:t> </a:t>
            </a:r>
            <a:r>
              <a:rPr lang="en-US" sz="2000" dirty="0" err="1">
                <a:solidFill>
                  <a:srgbClr val="25AFC9"/>
                </a:solidFill>
                <a:latin typeface="+mn-lt"/>
                <a:cs typeface="+mn-cs"/>
              </a:rPr>
              <a:t>prakse</a:t>
            </a:r>
            <a:r>
              <a:rPr lang="en-US" sz="2000" dirty="0">
                <a:solidFill>
                  <a:srgbClr val="25AFC9"/>
                </a:solidFill>
                <a:latin typeface="+mn-lt"/>
                <a:cs typeface="+mn-cs"/>
              </a:rPr>
              <a:t>)</a:t>
            </a:r>
          </a:p>
          <a:p>
            <a:pPr algn="r">
              <a:defRPr/>
            </a:pPr>
            <a:endParaRPr lang="hr-HR" sz="3200" dirty="0">
              <a:solidFill>
                <a:srgbClr val="25AFC9"/>
              </a:solidFill>
              <a:latin typeface="+mn-lt"/>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40963" name="Rectangle 7"/>
          <p:cNvSpPr>
            <a:spLocks noGrp="1" noChangeArrowheads="1"/>
          </p:cNvSpPr>
          <p:nvPr>
            <p:ph type="ctrTitle"/>
          </p:nvPr>
        </p:nvSpPr>
        <p:spPr>
          <a:xfrm>
            <a:off x="214313" y="1285875"/>
            <a:ext cx="7772400" cy="4879975"/>
          </a:xfrm>
        </p:spPr>
        <p:txBody>
          <a:bodyPr anchor="t"/>
          <a:lstStyle/>
          <a:p>
            <a:pPr algn="l" eaLnBrk="1" hangingPunct="1"/>
            <a:r>
              <a:rPr lang="hr-HR" sz="3600" smtClean="0">
                <a:solidFill>
                  <a:srgbClr val="E1590D"/>
                </a:solidFill>
                <a:latin typeface="Calibri" pitchFamily="34" charset="0"/>
              </a:rPr>
              <a:t>  </a:t>
            </a:r>
            <a:endParaRPr sz="3600" smtClean="0">
              <a:solidFill>
                <a:srgbClr val="968880"/>
              </a:solidFill>
              <a:latin typeface="Calibri" pitchFamily="34" charset="0"/>
            </a:endParaRPr>
          </a:p>
        </p:txBody>
      </p:sp>
      <p:sp>
        <p:nvSpPr>
          <p:cNvPr id="4120" name="Rectangle 45"/>
          <p:cNvSpPr>
            <a:spLocks noChangeArrowheads="1"/>
          </p:cNvSpPr>
          <p:nvPr/>
        </p:nvSpPr>
        <p:spPr bwMode="auto">
          <a:xfrm>
            <a:off x="179388" y="1714500"/>
            <a:ext cx="8353425" cy="3143250"/>
          </a:xfrm>
          <a:prstGeom prst="rect">
            <a:avLst/>
          </a:prstGeom>
          <a:noFill/>
          <a:ln w="9525">
            <a:noFill/>
            <a:miter lim="800000"/>
            <a:headEnd/>
            <a:tailEnd/>
          </a:ln>
        </p:spPr>
        <p:txBody>
          <a:bodyPr>
            <a:spAutoFit/>
          </a:bodyPr>
          <a:lstStyle/>
          <a:p>
            <a:pPr>
              <a:defRPr/>
            </a:pPr>
            <a:r>
              <a:rPr lang="vi-VN" dirty="0">
                <a:solidFill>
                  <a:schemeClr val="bg1">
                    <a:lumMod val="50000"/>
                  </a:schemeClr>
                </a:solidFill>
                <a:latin typeface="Arial" pitchFamily="34" charset="0"/>
                <a:cs typeface="Arial" pitchFamily="34" charset="0"/>
              </a:rPr>
              <a:t>Cilj ove ak</a:t>
            </a:r>
            <a:r>
              <a:rPr lang="hr-HR" dirty="0">
                <a:solidFill>
                  <a:schemeClr val="bg1">
                    <a:lumMod val="50000"/>
                  </a:schemeClr>
                </a:solidFill>
                <a:latin typeface="Arial" pitchFamily="34" charset="0"/>
                <a:cs typeface="Arial" pitchFamily="34" charset="0"/>
              </a:rPr>
              <a:t>tivnosti</a:t>
            </a:r>
            <a:r>
              <a:rPr lang="vi-VN" dirty="0">
                <a:solidFill>
                  <a:schemeClr val="bg1">
                    <a:lumMod val="50000"/>
                  </a:schemeClr>
                </a:solidFill>
                <a:latin typeface="Arial" pitchFamily="34" charset="0"/>
                <a:cs typeface="Arial" pitchFamily="34" charset="0"/>
              </a:rPr>
              <a:t> je </a:t>
            </a:r>
            <a:r>
              <a:rPr lang="hr-HR" dirty="0">
                <a:solidFill>
                  <a:schemeClr val="bg1">
                    <a:lumMod val="50000"/>
                  </a:schemeClr>
                </a:solidFill>
                <a:latin typeface="Arial" pitchFamily="34" charset="0"/>
                <a:cs typeface="Arial" pitchFamily="34" charset="0"/>
              </a:rPr>
              <a:t>jačanje </a:t>
            </a:r>
            <a:r>
              <a:rPr lang="vi-VN" dirty="0">
                <a:solidFill>
                  <a:schemeClr val="bg1">
                    <a:lumMod val="50000"/>
                  </a:schemeClr>
                </a:solidFill>
                <a:latin typeface="Arial" pitchFamily="34" charset="0"/>
                <a:cs typeface="Arial" pitchFamily="34" charset="0"/>
              </a:rPr>
              <a:t>potpor</a:t>
            </a:r>
            <a:r>
              <a:rPr lang="hr-HR" dirty="0">
                <a:solidFill>
                  <a:schemeClr val="bg1">
                    <a:lumMod val="50000"/>
                  </a:schemeClr>
                </a:solidFill>
                <a:latin typeface="Arial" pitchFamily="34" charset="0"/>
                <a:cs typeface="Arial" pitchFamily="34" charset="0"/>
              </a:rPr>
              <a:t>e</a:t>
            </a:r>
            <a:r>
              <a:rPr lang="vi-VN" dirty="0">
                <a:solidFill>
                  <a:schemeClr val="bg1">
                    <a:lumMod val="50000"/>
                  </a:schemeClr>
                </a:solidFill>
                <a:latin typeface="Arial" pitchFamily="34" charset="0"/>
                <a:cs typeface="Arial" pitchFamily="34" charset="0"/>
              </a:rPr>
              <a:t> aktivnostima koje pomažu EU </a:t>
            </a:r>
            <a:r>
              <a:rPr lang="hr-HR" dirty="0">
                <a:solidFill>
                  <a:schemeClr val="bg1">
                    <a:lumMod val="50000"/>
                  </a:schemeClr>
                </a:solidFill>
                <a:latin typeface="Arial" pitchFamily="34" charset="0"/>
                <a:cs typeface="Arial" pitchFamily="34" charset="0"/>
              </a:rPr>
              <a:t>politikama za </a:t>
            </a:r>
            <a:r>
              <a:rPr lang="vi-VN" dirty="0">
                <a:solidFill>
                  <a:schemeClr val="bg1">
                    <a:lumMod val="50000"/>
                  </a:schemeClr>
                </a:solidFill>
                <a:latin typeface="Arial" pitchFamily="34" charset="0"/>
                <a:cs typeface="Arial" pitchFamily="34" charset="0"/>
              </a:rPr>
              <a:t>obrazovanje i osposobljavanje.</a:t>
            </a:r>
            <a:endParaRPr lang="hr-HR" dirty="0">
              <a:solidFill>
                <a:schemeClr val="bg1">
                  <a:lumMod val="50000"/>
                </a:schemeClr>
              </a:solidFill>
              <a:latin typeface="Arial" pitchFamily="34" charset="0"/>
              <a:cs typeface="Arial" pitchFamily="34" charset="0"/>
            </a:endParaRP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b="1" dirty="0">
                <a:solidFill>
                  <a:schemeClr val="bg1">
                    <a:lumMod val="50000"/>
                  </a:schemeClr>
                </a:solidFill>
                <a:latin typeface="Arial" pitchFamily="34" charset="0"/>
                <a:cs typeface="Arial" pitchFamily="34" charset="0"/>
              </a:rPr>
              <a:t>Otvorena metoda koordinacije i Europski semestar</a:t>
            </a:r>
            <a:r>
              <a:rPr lang="hr-HR" b="1" dirty="0">
                <a:solidFill>
                  <a:schemeClr val="bg1">
                    <a:lumMod val="50000"/>
                  </a:schemeClr>
                </a:solidFill>
                <a:latin typeface="Arial" pitchFamily="34" charset="0"/>
                <a:cs typeface="Arial" pitchFamily="34" charset="0"/>
              </a:rPr>
              <a:t> (potpora strateškim dokumentima) </a:t>
            </a:r>
          </a:p>
          <a:p>
            <a:pPr>
              <a:defRPr/>
            </a:pPr>
            <a:endParaRPr lang="vi-VN" b="1"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b="1" dirty="0">
                <a:solidFill>
                  <a:schemeClr val="bg1">
                    <a:lumMod val="50000"/>
                  </a:schemeClr>
                </a:solidFill>
                <a:latin typeface="Arial" pitchFamily="34" charset="0"/>
                <a:cs typeface="Arial" pitchFamily="34" charset="0"/>
              </a:rPr>
              <a:t>EU Alati (</a:t>
            </a:r>
            <a:r>
              <a:rPr lang="hr-HR" b="1" dirty="0">
                <a:solidFill>
                  <a:schemeClr val="bg1">
                    <a:lumMod val="50000"/>
                  </a:schemeClr>
                </a:solidFill>
                <a:latin typeface="Arial" pitchFamily="34" charset="0"/>
                <a:cs typeface="Arial" pitchFamily="34" charset="0"/>
              </a:rPr>
              <a:t>alati za </a:t>
            </a:r>
            <a:r>
              <a:rPr lang="vi-VN" b="1" dirty="0">
                <a:solidFill>
                  <a:schemeClr val="bg1">
                    <a:lumMod val="50000"/>
                  </a:schemeClr>
                </a:solidFill>
                <a:latin typeface="Arial" pitchFamily="34" charset="0"/>
                <a:cs typeface="Arial" pitchFamily="34" charset="0"/>
              </a:rPr>
              <a:t>valorizacij</a:t>
            </a:r>
            <a:r>
              <a:rPr lang="hr-HR" b="1" dirty="0">
                <a:solidFill>
                  <a:schemeClr val="bg1">
                    <a:lumMod val="50000"/>
                  </a:schemeClr>
                </a:solidFill>
                <a:latin typeface="Arial" pitchFamily="34" charset="0"/>
                <a:cs typeface="Arial" pitchFamily="34" charset="0"/>
              </a:rPr>
              <a:t>u</a:t>
            </a:r>
            <a:r>
              <a:rPr lang="vi-VN" b="1" dirty="0">
                <a:solidFill>
                  <a:schemeClr val="bg1">
                    <a:lumMod val="50000"/>
                  </a:schemeClr>
                </a:solidFill>
                <a:latin typeface="Arial" pitchFamily="34" charset="0"/>
                <a:cs typeface="Arial" pitchFamily="34" charset="0"/>
              </a:rPr>
              <a:t> i implementacij</a:t>
            </a:r>
            <a:r>
              <a:rPr lang="hr-HR" b="1" dirty="0">
                <a:solidFill>
                  <a:schemeClr val="bg1">
                    <a:lumMod val="50000"/>
                  </a:schemeClr>
                </a:solidFill>
                <a:latin typeface="Arial" pitchFamily="34" charset="0"/>
                <a:cs typeface="Arial" pitchFamily="34" charset="0"/>
              </a:rPr>
              <a:t>u</a:t>
            </a:r>
            <a:r>
              <a:rPr lang="vi-VN" b="1" dirty="0">
                <a:solidFill>
                  <a:schemeClr val="bg1">
                    <a:lumMod val="50000"/>
                  </a:schemeClr>
                </a:solidFill>
                <a:latin typeface="Arial" pitchFamily="34" charset="0"/>
                <a:cs typeface="Arial" pitchFamily="34" charset="0"/>
              </a:rPr>
              <a:t>)</a:t>
            </a:r>
          </a:p>
          <a:p>
            <a:pPr>
              <a:defRPr/>
            </a:pPr>
            <a:endParaRPr lang="vi-VN" b="1"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b="1" dirty="0">
                <a:solidFill>
                  <a:schemeClr val="bg1">
                    <a:lumMod val="50000"/>
                  </a:schemeClr>
                </a:solidFill>
                <a:latin typeface="Arial" pitchFamily="34" charset="0"/>
                <a:cs typeface="Arial" pitchFamily="34" charset="0"/>
              </a:rPr>
              <a:t>Dijalog politika </a:t>
            </a:r>
            <a:r>
              <a:rPr lang="vi-VN" b="1" dirty="0">
                <a:solidFill>
                  <a:schemeClr val="bg1">
                    <a:lumMod val="50000"/>
                  </a:schemeClr>
                </a:solidFill>
                <a:latin typeface="Arial" pitchFamily="34" charset="0"/>
                <a:cs typeface="Arial" pitchFamily="34" charset="0"/>
              </a:rPr>
              <a:t>(s dionicima, trećim zemljama i međunarodnim organizacijama)</a:t>
            </a:r>
          </a:p>
          <a:p>
            <a:pPr>
              <a:defRPr/>
            </a:pPr>
            <a:endParaRPr lang="vi-VN" sz="2000" b="1" dirty="0">
              <a:solidFill>
                <a:schemeClr val="bg1">
                  <a:lumMod val="50000"/>
                </a:schemeClr>
              </a:solidFill>
              <a:latin typeface="Arial" pitchFamily="34" charset="0"/>
              <a:cs typeface="Arial" pitchFamily="34" charset="0"/>
            </a:endParaRPr>
          </a:p>
        </p:txBody>
      </p:sp>
      <p:sp>
        <p:nvSpPr>
          <p:cNvPr id="11" name="Title 1"/>
          <p:cNvSpPr txBox="1">
            <a:spLocks/>
          </p:cNvSpPr>
          <p:nvPr/>
        </p:nvSpPr>
        <p:spPr bwMode="auto">
          <a:xfrm>
            <a:off x="2700338" y="228600"/>
            <a:ext cx="6443662" cy="857250"/>
          </a:xfrm>
          <a:prstGeom prst="rect">
            <a:avLst/>
          </a:prstGeom>
          <a:noFill/>
          <a:ln w="9525">
            <a:noFill/>
            <a:miter lim="800000"/>
            <a:headEnd/>
            <a:tailEnd/>
          </a:ln>
        </p:spPr>
        <p:txBody>
          <a:bodyPr anchor="ctr"/>
          <a:lstStyle/>
          <a:p>
            <a:pPr algn="r">
              <a:defRPr/>
            </a:pPr>
            <a:r>
              <a:rPr lang="en-US" sz="2000" dirty="0">
                <a:solidFill>
                  <a:srgbClr val="25AFC9"/>
                </a:solidFill>
                <a:latin typeface="+mn-lt"/>
                <a:cs typeface="+mn-cs"/>
              </a:rPr>
              <a:t>Support for Policy Reform (</a:t>
            </a:r>
            <a:r>
              <a:rPr lang="en-US" sz="2000" dirty="0" err="1">
                <a:solidFill>
                  <a:srgbClr val="25AFC9"/>
                </a:solidFill>
                <a:latin typeface="+mn-lt"/>
                <a:cs typeface="+mn-cs"/>
              </a:rPr>
              <a:t>Podrška</a:t>
            </a:r>
            <a:r>
              <a:rPr lang="en-US" sz="2000" dirty="0">
                <a:solidFill>
                  <a:srgbClr val="25AFC9"/>
                </a:solidFill>
                <a:latin typeface="+mn-lt"/>
                <a:cs typeface="+mn-cs"/>
              </a:rPr>
              <a:t> </a:t>
            </a:r>
            <a:r>
              <a:rPr lang="en-US" sz="2000" dirty="0" err="1">
                <a:solidFill>
                  <a:srgbClr val="25AFC9"/>
                </a:solidFill>
                <a:latin typeface="+mn-lt"/>
                <a:cs typeface="+mn-cs"/>
              </a:rPr>
              <a:t>reformama</a:t>
            </a:r>
            <a:r>
              <a:rPr lang="en-US" sz="2000" dirty="0">
                <a:solidFill>
                  <a:srgbClr val="25AFC9"/>
                </a:solidFill>
                <a:latin typeface="+mn-lt"/>
                <a:cs typeface="+mn-cs"/>
              </a:rPr>
              <a:t> </a:t>
            </a:r>
            <a:r>
              <a:rPr lang="en-US" sz="2000" dirty="0" err="1">
                <a:solidFill>
                  <a:srgbClr val="25AFC9"/>
                </a:solidFill>
                <a:latin typeface="+mn-lt"/>
                <a:cs typeface="+mn-cs"/>
              </a:rPr>
              <a:t>politika</a:t>
            </a:r>
            <a:r>
              <a:rPr lang="en-US" sz="2000" dirty="0">
                <a:solidFill>
                  <a:srgbClr val="25AFC9"/>
                </a:solidFill>
                <a:latin typeface="+mn-lt"/>
                <a:cs typeface="+mn-cs"/>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3315" name="Rectangle 3"/>
          <p:cNvSpPr>
            <a:spLocks noGrp="1" noChangeArrowheads="1"/>
          </p:cNvSpPr>
          <p:nvPr>
            <p:ph type="ctrTitle"/>
          </p:nvPr>
        </p:nvSpPr>
        <p:spPr>
          <a:xfrm>
            <a:off x="1371600" y="428625"/>
            <a:ext cx="7558088" cy="647700"/>
          </a:xfrm>
        </p:spPr>
        <p:txBody>
          <a:bodyPr anchor="t"/>
          <a:lstStyle/>
          <a:p>
            <a:pPr eaLnBrk="1" hangingPunct="1"/>
            <a:r>
              <a:rPr lang="hr-HR" sz="3200" b="0" smtClean="0">
                <a:latin typeface="Calibri" pitchFamily="34" charset="0"/>
              </a:rPr>
              <a:t>Grundtvig - aktivnosti</a:t>
            </a:r>
            <a:r>
              <a:rPr lang="hr-HR" sz="3200" smtClean="0">
                <a:latin typeface="Calibri" pitchFamily="34" charset="0"/>
              </a:rPr>
              <a:t/>
            </a:r>
            <a:br>
              <a:rPr lang="hr-HR" sz="3200" smtClean="0">
                <a:latin typeface="Calibri" pitchFamily="34" charset="0"/>
              </a:rPr>
            </a:br>
            <a:endParaRPr sz="3200" smtClean="0">
              <a:latin typeface="Calibri" pitchFamily="34" charset="0"/>
            </a:endParaRPr>
          </a:p>
        </p:txBody>
      </p:sp>
      <p:sp>
        <p:nvSpPr>
          <p:cNvPr id="12292" name="Rectangle 4"/>
          <p:cNvSpPr>
            <a:spLocks noGrp="1" noChangeArrowheads="1"/>
          </p:cNvSpPr>
          <p:nvPr>
            <p:ph type="subTitle" idx="1"/>
          </p:nvPr>
        </p:nvSpPr>
        <p:spPr>
          <a:xfrm>
            <a:off x="285750" y="1285875"/>
            <a:ext cx="8501063" cy="5357813"/>
          </a:xfrm>
        </p:spPr>
        <p:txBody>
          <a:bodyPr/>
          <a:lstStyle/>
          <a:p>
            <a:pPr lvl="1" algn="l" eaLnBrk="1" hangingPunct="1">
              <a:lnSpc>
                <a:spcPct val="80000"/>
              </a:lnSpc>
              <a:defRPr/>
            </a:pPr>
            <a:r>
              <a:rPr b="1" dirty="0" smtClean="0">
                <a:solidFill>
                  <a:srgbClr val="D6570E"/>
                </a:solidFill>
                <a:latin typeface="+mj-lt"/>
                <a:ea typeface="+mj-ea"/>
                <a:cs typeface="+mj-cs"/>
              </a:rPr>
              <a:t>Aktivnosti koje provodi NA:</a:t>
            </a:r>
          </a:p>
          <a:p>
            <a:pPr lvl="1" algn="l" eaLnBrk="1" hangingPunct="1">
              <a:lnSpc>
                <a:spcPct val="80000"/>
              </a:lnSpc>
              <a:defRPr/>
            </a:pPr>
            <a:endParaRPr b="1" dirty="0" smtClean="0">
              <a:solidFill>
                <a:srgbClr val="25AFC9"/>
              </a:solidFill>
              <a:latin typeface="+mj-lt"/>
              <a:ea typeface="+mj-ea"/>
              <a:cs typeface="+mj-cs"/>
            </a:endParaRPr>
          </a:p>
          <a:p>
            <a:pPr algn="l" eaLnBrk="1" hangingPunct="1">
              <a:lnSpc>
                <a:spcPct val="80000"/>
              </a:lnSpc>
              <a:defRPr/>
            </a:pPr>
            <a:r>
              <a:rPr lang="hr-HR" sz="2000" b="1" dirty="0" smtClean="0">
                <a:solidFill>
                  <a:schemeClr val="accent3">
                    <a:lumMod val="50000"/>
                  </a:schemeClr>
                </a:solidFill>
              </a:rPr>
              <a:t>Mobilnost</a:t>
            </a:r>
          </a:p>
          <a:p>
            <a:pPr algn="l" eaLnBrk="1" hangingPunct="1">
              <a:lnSpc>
                <a:spcPct val="80000"/>
              </a:lnSpc>
              <a:defRPr/>
            </a:pPr>
            <a:endParaRPr lang="hr-HR" sz="2000" b="1" dirty="0" smtClean="0">
              <a:solidFill>
                <a:schemeClr val="hlink"/>
              </a:solidFill>
            </a:endParaRPr>
          </a:p>
          <a:p>
            <a:pPr lvl="1" algn="l" eaLnBrk="1" hangingPunct="1">
              <a:lnSpc>
                <a:spcPct val="80000"/>
              </a:lnSpc>
              <a:defRPr/>
            </a:pPr>
            <a:r>
              <a:rPr sz="2000" dirty="0" smtClean="0">
                <a:solidFill>
                  <a:schemeClr val="accent5">
                    <a:lumMod val="50000"/>
                  </a:schemeClr>
                </a:solidFill>
                <a:latin typeface="+mj-lt"/>
                <a:ea typeface="+mj-ea"/>
                <a:cs typeface="+mj-cs"/>
              </a:rPr>
              <a:t>Stručno usavršavanje (IST) </a:t>
            </a:r>
          </a:p>
          <a:p>
            <a:pPr lvl="1" algn="l" eaLnBrk="1" hangingPunct="1">
              <a:lnSpc>
                <a:spcPct val="80000"/>
              </a:lnSpc>
              <a:defRPr/>
            </a:pPr>
            <a:r>
              <a:rPr sz="2000" dirty="0" smtClean="0">
                <a:solidFill>
                  <a:schemeClr val="accent5">
                    <a:lumMod val="50000"/>
                  </a:schemeClr>
                </a:solidFill>
                <a:latin typeface="+mj-lt"/>
                <a:ea typeface="+mj-ea"/>
                <a:cs typeface="+mj-cs"/>
              </a:rPr>
              <a:t>Posjeti i razmjene (V&amp;E)</a:t>
            </a:r>
          </a:p>
          <a:p>
            <a:pPr lvl="1" algn="l" eaLnBrk="1" hangingPunct="1">
              <a:lnSpc>
                <a:spcPct val="80000"/>
              </a:lnSpc>
              <a:defRPr/>
            </a:pPr>
            <a:r>
              <a:rPr sz="2000" dirty="0" smtClean="0">
                <a:solidFill>
                  <a:schemeClr val="accent5">
                    <a:lumMod val="50000"/>
                  </a:schemeClr>
                </a:solidFill>
                <a:latin typeface="+mj-lt"/>
                <a:ea typeface="+mj-ea"/>
                <a:cs typeface="+mj-cs"/>
              </a:rPr>
              <a:t>Pripremni posjeti i Kontakt seminari (PV)</a:t>
            </a:r>
          </a:p>
          <a:p>
            <a:pPr lvl="1" algn="l" eaLnBrk="1" hangingPunct="1">
              <a:lnSpc>
                <a:spcPct val="80000"/>
              </a:lnSpc>
              <a:defRPr/>
            </a:pPr>
            <a:r>
              <a:rPr sz="2000" dirty="0" smtClean="0">
                <a:solidFill>
                  <a:schemeClr val="accent5">
                    <a:lumMod val="50000"/>
                  </a:schemeClr>
                </a:solidFill>
              </a:rPr>
              <a:t>Grundtvig </a:t>
            </a:r>
            <a:r>
              <a:rPr sz="2000" dirty="0" err="1" smtClean="0">
                <a:solidFill>
                  <a:schemeClr val="accent5">
                    <a:lumMod val="50000"/>
                  </a:schemeClr>
                </a:solidFill>
              </a:rPr>
              <a:t>asistenti</a:t>
            </a:r>
            <a:endParaRPr sz="2000" dirty="0" smtClean="0">
              <a:solidFill>
                <a:schemeClr val="accent5">
                  <a:lumMod val="50000"/>
                </a:schemeClr>
              </a:solidFill>
            </a:endParaRPr>
          </a:p>
          <a:p>
            <a:pPr lvl="1" algn="l" eaLnBrk="1" hangingPunct="1">
              <a:lnSpc>
                <a:spcPct val="80000"/>
              </a:lnSpc>
              <a:defRPr/>
            </a:pPr>
            <a:r>
              <a:rPr sz="2000" dirty="0" smtClean="0">
                <a:solidFill>
                  <a:schemeClr val="accent5">
                    <a:lumMod val="50000"/>
                  </a:schemeClr>
                </a:solidFill>
              </a:rPr>
              <a:t>Grundtvig </a:t>
            </a:r>
            <a:r>
              <a:rPr sz="2000" dirty="0" err="1" smtClean="0">
                <a:solidFill>
                  <a:schemeClr val="accent5">
                    <a:lumMod val="50000"/>
                  </a:schemeClr>
                </a:solidFill>
              </a:rPr>
              <a:t>radionice</a:t>
            </a:r>
            <a:endParaRPr sz="2000" dirty="0" smtClean="0">
              <a:solidFill>
                <a:schemeClr val="accent5">
                  <a:lumMod val="50000"/>
                </a:schemeClr>
              </a:solidFill>
            </a:endParaRPr>
          </a:p>
          <a:p>
            <a:pPr lvl="1" algn="l" eaLnBrk="1" hangingPunct="1">
              <a:lnSpc>
                <a:spcPct val="80000"/>
              </a:lnSpc>
              <a:defRPr/>
            </a:pPr>
            <a:endParaRPr sz="2000" b="1" dirty="0" smtClean="0">
              <a:solidFill>
                <a:schemeClr val="hlink"/>
              </a:solidFill>
            </a:endParaRPr>
          </a:p>
          <a:p>
            <a:pPr algn="l" eaLnBrk="1" hangingPunct="1">
              <a:lnSpc>
                <a:spcPct val="80000"/>
              </a:lnSpc>
              <a:defRPr/>
            </a:pPr>
            <a:r>
              <a:rPr lang="hr-HR" sz="2000" b="1" dirty="0" smtClean="0">
                <a:solidFill>
                  <a:schemeClr val="accent3">
                    <a:lumMod val="50000"/>
                  </a:schemeClr>
                </a:solidFill>
              </a:rPr>
              <a:t>Partnerstva</a:t>
            </a:r>
          </a:p>
          <a:p>
            <a:pPr lvl="1" algn="l" eaLnBrk="1" hangingPunct="1">
              <a:lnSpc>
                <a:spcPct val="80000"/>
              </a:lnSpc>
              <a:defRPr/>
            </a:pPr>
            <a:r>
              <a:rPr sz="2000" dirty="0" smtClean="0">
                <a:solidFill>
                  <a:schemeClr val="accent5">
                    <a:lumMod val="50000"/>
                  </a:schemeClr>
                </a:solidFill>
                <a:latin typeface="+mj-lt"/>
                <a:ea typeface="+mj-ea"/>
                <a:cs typeface="+mj-cs"/>
              </a:rPr>
              <a:t>Grundtvig </a:t>
            </a:r>
            <a:r>
              <a:rPr sz="2000" dirty="0" err="1" smtClean="0">
                <a:solidFill>
                  <a:schemeClr val="accent5">
                    <a:lumMod val="50000"/>
                  </a:schemeClr>
                </a:solidFill>
                <a:latin typeface="+mj-lt"/>
                <a:ea typeface="+mj-ea"/>
                <a:cs typeface="+mj-cs"/>
              </a:rPr>
              <a:t>obrazovna</a:t>
            </a:r>
            <a:r>
              <a:rPr sz="2000" dirty="0" smtClean="0">
                <a:solidFill>
                  <a:schemeClr val="accent5">
                    <a:lumMod val="50000"/>
                  </a:schemeClr>
                </a:solidFill>
                <a:latin typeface="+mj-lt"/>
                <a:ea typeface="+mj-ea"/>
                <a:cs typeface="+mj-cs"/>
              </a:rPr>
              <a:t> </a:t>
            </a:r>
            <a:r>
              <a:rPr sz="2000" dirty="0" err="1" smtClean="0">
                <a:solidFill>
                  <a:schemeClr val="accent5">
                    <a:lumMod val="50000"/>
                  </a:schemeClr>
                </a:solidFill>
                <a:latin typeface="+mj-lt"/>
                <a:ea typeface="+mj-ea"/>
                <a:cs typeface="+mj-cs"/>
              </a:rPr>
              <a:t>partnerstva</a:t>
            </a:r>
            <a:endParaRPr sz="2000" dirty="0" smtClean="0">
              <a:solidFill>
                <a:schemeClr val="accent5">
                  <a:lumMod val="50000"/>
                </a:schemeClr>
              </a:solidFill>
              <a:latin typeface="+mj-lt"/>
              <a:ea typeface="+mj-ea"/>
              <a:cs typeface="+mj-cs"/>
            </a:endParaRPr>
          </a:p>
          <a:p>
            <a:pPr lvl="1" algn="l" eaLnBrk="1" hangingPunct="1">
              <a:lnSpc>
                <a:spcPct val="80000"/>
              </a:lnSpc>
              <a:defRPr/>
            </a:pPr>
            <a:r>
              <a:rPr sz="2000" dirty="0" err="1" smtClean="0">
                <a:solidFill>
                  <a:schemeClr val="accent5">
                    <a:lumMod val="50000"/>
                  </a:schemeClr>
                </a:solidFill>
              </a:rPr>
              <a:t>Volontersk</a:t>
            </a:r>
            <a:r>
              <a:rPr lang="hr-HR" sz="2000" smtClean="0">
                <a:solidFill>
                  <a:schemeClr val="accent5">
                    <a:lumMod val="50000"/>
                  </a:schemeClr>
                </a:solidFill>
              </a:rPr>
              <a:t>i</a:t>
            </a:r>
            <a:r>
              <a:rPr sz="2000" smtClean="0">
                <a:solidFill>
                  <a:schemeClr val="accent5">
                    <a:lumMod val="50000"/>
                  </a:schemeClr>
                </a:solidFill>
              </a:rPr>
              <a:t> </a:t>
            </a:r>
            <a:r>
              <a:rPr lang="hr-HR" sz="2000" dirty="0" smtClean="0">
                <a:solidFill>
                  <a:schemeClr val="accent5">
                    <a:lumMod val="50000"/>
                  </a:schemeClr>
                </a:solidFill>
              </a:rPr>
              <a:t>projekti za starije</a:t>
            </a:r>
            <a:endParaRPr sz="2000" dirty="0" smtClean="0">
              <a:solidFill>
                <a:schemeClr val="accent5">
                  <a:lumMod val="50000"/>
                </a:schemeClr>
              </a:solidFill>
            </a:endParaRPr>
          </a:p>
          <a:p>
            <a:pPr eaLnBrk="1" hangingPunct="1">
              <a:lnSpc>
                <a:spcPct val="80000"/>
              </a:lnSpc>
              <a:defRPr/>
            </a:pPr>
            <a:endParaRPr lang="hr-HR" sz="1800" b="1" dirty="0" smtClean="0">
              <a:solidFill>
                <a:schemeClr val="hlink"/>
              </a:solidFill>
            </a:endParaRPr>
          </a:p>
          <a:p>
            <a:pPr algn="r" eaLnBrk="1" hangingPunct="1">
              <a:lnSpc>
                <a:spcPct val="80000"/>
              </a:lnSpc>
              <a:defRPr/>
            </a:pPr>
            <a:r>
              <a:rPr lang="hr-HR" sz="2000" b="1" dirty="0" smtClean="0">
                <a:solidFill>
                  <a:srgbClr val="FF6600"/>
                </a:solidFill>
              </a:rPr>
              <a:t>Centralizirane aktivnosti (EK):</a:t>
            </a:r>
          </a:p>
          <a:p>
            <a:pPr algn="r" eaLnBrk="1" hangingPunct="1">
              <a:lnSpc>
                <a:spcPct val="80000"/>
              </a:lnSpc>
              <a:defRPr/>
            </a:pPr>
            <a:r>
              <a:rPr lang="hr-HR" sz="2000" b="1" dirty="0" smtClean="0">
                <a:solidFill>
                  <a:schemeClr val="accent3">
                    <a:lumMod val="50000"/>
                  </a:schemeClr>
                </a:solidFill>
              </a:rPr>
              <a:t>Multilateralni projekti</a:t>
            </a:r>
          </a:p>
          <a:p>
            <a:pPr algn="r" eaLnBrk="1" hangingPunct="1">
              <a:lnSpc>
                <a:spcPct val="80000"/>
              </a:lnSpc>
              <a:defRPr/>
            </a:pPr>
            <a:r>
              <a:rPr lang="hr-HR" sz="2000" b="1" dirty="0" smtClean="0">
                <a:solidFill>
                  <a:schemeClr val="accent3">
                    <a:lumMod val="50000"/>
                  </a:schemeClr>
                </a:solidFill>
              </a:rPr>
              <a:t>Tematske mreže</a:t>
            </a:r>
          </a:p>
          <a:p>
            <a:pPr algn="r" eaLnBrk="1" hangingPunct="1">
              <a:lnSpc>
                <a:spcPct val="80000"/>
              </a:lnSpc>
              <a:defRPr/>
            </a:pPr>
            <a:r>
              <a:rPr lang="hr-HR" sz="2000" b="1" dirty="0" smtClean="0">
                <a:solidFill>
                  <a:schemeClr val="accent3">
                    <a:lumMod val="50000"/>
                  </a:schemeClr>
                </a:solidFill>
              </a:rPr>
              <a:t>Prateće mjere</a:t>
            </a:r>
          </a:p>
          <a:p>
            <a:pPr eaLnBrk="1" hangingPunct="1">
              <a:lnSpc>
                <a:spcPct val="80000"/>
              </a:lnSpc>
              <a:defRPr/>
            </a:pPr>
            <a:endParaRPr lang="hr-HR" sz="1600" b="1" dirty="0" smtClean="0">
              <a:solidFill>
                <a:schemeClr val="accent3">
                  <a:lumMod val="50000"/>
                </a:schemeClr>
              </a:solidFill>
            </a:endParaRPr>
          </a:p>
        </p:txBody>
      </p:sp>
      <p:sp>
        <p:nvSpPr>
          <p:cNvPr id="13317" name="Rectangle 5"/>
          <p:cNvSpPr>
            <a:spLocks noChangeArrowheads="1"/>
          </p:cNvSpPr>
          <p:nvPr/>
        </p:nvSpPr>
        <p:spPr bwMode="auto">
          <a:xfrm>
            <a:off x="6629400" y="533400"/>
            <a:ext cx="2286000" cy="533400"/>
          </a:xfrm>
          <a:prstGeom prst="rect">
            <a:avLst/>
          </a:prstGeom>
          <a:noFill/>
          <a:ln w="9525">
            <a:noFill/>
            <a:miter lim="800000"/>
            <a:headEnd/>
            <a:tailEnd/>
          </a:ln>
        </p:spPr>
        <p:txBody>
          <a:bodyPr/>
          <a:lstStyle/>
          <a:p>
            <a:pPr>
              <a:spcBef>
                <a:spcPct val="20000"/>
              </a:spcBef>
            </a:pPr>
            <a:endParaRPr lang="sr-Latn-CS" sz="1000">
              <a:solidFill>
                <a:schemeClr val="bg2"/>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4339" name="Rectangle 7"/>
          <p:cNvSpPr>
            <a:spLocks noGrp="1" noChangeArrowheads="1"/>
          </p:cNvSpPr>
          <p:nvPr>
            <p:ph type="ctrTitle"/>
          </p:nvPr>
        </p:nvSpPr>
        <p:spPr>
          <a:xfrm>
            <a:off x="214313" y="1285875"/>
            <a:ext cx="7772400" cy="4879975"/>
          </a:xfrm>
        </p:spPr>
        <p:txBody>
          <a:bodyPr anchor="t"/>
          <a:lstStyle/>
          <a:p>
            <a:pPr algn="l" eaLnBrk="1" hangingPunct="1">
              <a:defRPr/>
            </a:pPr>
            <a:r>
              <a:rPr lang="hr-HR" sz="1800" dirty="0" smtClean="0">
                <a:solidFill>
                  <a:schemeClr val="accent3">
                    <a:lumMod val="65000"/>
                  </a:schemeClr>
                </a:solidFill>
                <a:latin typeface="Arial" pitchFamily="34" charset="0"/>
                <a:cs typeface="Arial" pitchFamily="34" charset="0"/>
              </a:rPr>
              <a:t>Minimalna raspodjela sredstava:</a:t>
            </a:r>
            <a:br>
              <a:rPr lang="hr-HR" sz="1800" dirty="0" smtClean="0">
                <a:solidFill>
                  <a:schemeClr val="accent3">
                    <a:lumMod val="65000"/>
                  </a:schemeClr>
                </a:solidFill>
                <a:latin typeface="Arial" pitchFamily="34" charset="0"/>
                <a:cs typeface="Arial" pitchFamily="34" charset="0"/>
              </a:rPr>
            </a:br>
            <a:r>
              <a:rPr lang="hr-HR" sz="1800" dirty="0" smtClean="0">
                <a:solidFill>
                  <a:schemeClr val="accent3">
                    <a:lumMod val="65000"/>
                  </a:schemeClr>
                </a:solidFill>
                <a:latin typeface="Arial" pitchFamily="34" charset="0"/>
                <a:cs typeface="Arial" pitchFamily="34" charset="0"/>
              </a:rPr>
              <a:t/>
            </a:r>
            <a:br>
              <a:rPr lang="hr-HR" sz="1800" dirty="0" smtClean="0">
                <a:solidFill>
                  <a:schemeClr val="accent3">
                    <a:lumMod val="65000"/>
                  </a:schemeClr>
                </a:solidFill>
                <a:latin typeface="Arial" pitchFamily="34" charset="0"/>
                <a:cs typeface="Arial" pitchFamily="34" charset="0"/>
              </a:rPr>
            </a:br>
            <a:r>
              <a:rPr lang="hr-HR" sz="1800" dirty="0" smtClean="0">
                <a:solidFill>
                  <a:schemeClr val="accent3">
                    <a:lumMod val="65000"/>
                  </a:schemeClr>
                </a:solidFill>
                <a:latin typeface="Arial" pitchFamily="34" charset="0"/>
                <a:cs typeface="Arial" pitchFamily="34" charset="0"/>
              </a:rPr>
              <a:t>Visoko obrazovanje 25% programskog proračuna</a:t>
            </a:r>
            <a:br>
              <a:rPr lang="hr-HR" sz="1800" dirty="0" smtClean="0">
                <a:solidFill>
                  <a:schemeClr val="accent3">
                    <a:lumMod val="65000"/>
                  </a:schemeClr>
                </a:solidFill>
                <a:latin typeface="Arial" pitchFamily="34" charset="0"/>
                <a:cs typeface="Arial" pitchFamily="34" charset="0"/>
              </a:rPr>
            </a:br>
            <a:r>
              <a:rPr lang="hr-HR" sz="1800" dirty="0" smtClean="0">
                <a:solidFill>
                  <a:schemeClr val="accent3">
                    <a:lumMod val="65000"/>
                  </a:schemeClr>
                </a:solidFill>
                <a:latin typeface="Arial" pitchFamily="34" charset="0"/>
                <a:cs typeface="Arial" pitchFamily="34" charset="0"/>
              </a:rPr>
              <a:t/>
            </a:r>
            <a:br>
              <a:rPr lang="hr-HR" sz="1800" dirty="0" smtClean="0">
                <a:solidFill>
                  <a:schemeClr val="accent3">
                    <a:lumMod val="65000"/>
                  </a:schemeClr>
                </a:solidFill>
                <a:latin typeface="Arial" pitchFamily="34" charset="0"/>
                <a:cs typeface="Arial" pitchFamily="34" charset="0"/>
              </a:rPr>
            </a:br>
            <a:r>
              <a:rPr lang="hr-HR" sz="1800" dirty="0" smtClean="0">
                <a:solidFill>
                  <a:schemeClr val="accent3">
                    <a:lumMod val="65000"/>
                  </a:schemeClr>
                </a:solidFill>
                <a:latin typeface="Arial" pitchFamily="34" charset="0"/>
                <a:cs typeface="Arial" pitchFamily="34" charset="0"/>
              </a:rPr>
              <a:t>VET 15% programskog proračuna</a:t>
            </a:r>
            <a:br>
              <a:rPr lang="hr-HR" sz="1800" dirty="0" smtClean="0">
                <a:solidFill>
                  <a:schemeClr val="accent3">
                    <a:lumMod val="65000"/>
                  </a:schemeClr>
                </a:solidFill>
                <a:latin typeface="Arial" pitchFamily="34" charset="0"/>
                <a:cs typeface="Arial" pitchFamily="34" charset="0"/>
              </a:rPr>
            </a:br>
            <a:r>
              <a:rPr lang="hr-HR" sz="1800" dirty="0" smtClean="0">
                <a:solidFill>
                  <a:schemeClr val="accent3">
                    <a:lumMod val="65000"/>
                  </a:schemeClr>
                </a:solidFill>
                <a:latin typeface="Arial" pitchFamily="34" charset="0"/>
                <a:cs typeface="Arial" pitchFamily="34" charset="0"/>
              </a:rPr>
              <a:t/>
            </a:r>
            <a:br>
              <a:rPr lang="hr-HR" sz="1800" dirty="0" smtClean="0">
                <a:solidFill>
                  <a:schemeClr val="accent3">
                    <a:lumMod val="65000"/>
                  </a:schemeClr>
                </a:solidFill>
                <a:latin typeface="Arial" pitchFamily="34" charset="0"/>
                <a:cs typeface="Arial" pitchFamily="34" charset="0"/>
              </a:rPr>
            </a:br>
            <a:r>
              <a:rPr lang="hr-HR" sz="1800" dirty="0" smtClean="0">
                <a:solidFill>
                  <a:schemeClr val="accent3">
                    <a:lumMod val="65000"/>
                  </a:schemeClr>
                </a:solidFill>
                <a:latin typeface="Arial" pitchFamily="34" charset="0"/>
                <a:cs typeface="Arial" pitchFamily="34" charset="0"/>
              </a:rPr>
              <a:t>Školsko obrazovanje 7%</a:t>
            </a:r>
            <a:br>
              <a:rPr lang="hr-HR" sz="1800" dirty="0" smtClean="0">
                <a:solidFill>
                  <a:schemeClr val="accent3">
                    <a:lumMod val="65000"/>
                  </a:schemeClr>
                </a:solidFill>
                <a:latin typeface="Arial" pitchFamily="34" charset="0"/>
                <a:cs typeface="Arial" pitchFamily="34" charset="0"/>
              </a:rPr>
            </a:br>
            <a:r>
              <a:rPr lang="hr-HR" sz="1800" dirty="0">
                <a:solidFill>
                  <a:srgbClr val="E1590D"/>
                </a:solidFill>
                <a:latin typeface="Arial" pitchFamily="34" charset="0"/>
                <a:cs typeface="Arial" pitchFamily="34" charset="0"/>
              </a:rPr>
              <a:t/>
            </a:r>
            <a:br>
              <a:rPr lang="hr-HR" sz="1800" dirty="0">
                <a:solidFill>
                  <a:srgbClr val="E1590D"/>
                </a:solidFill>
                <a:latin typeface="Arial" pitchFamily="34" charset="0"/>
                <a:cs typeface="Arial" pitchFamily="34" charset="0"/>
              </a:rPr>
            </a:br>
            <a:r>
              <a:rPr lang="hr-HR" sz="1800" dirty="0">
                <a:solidFill>
                  <a:srgbClr val="E1590D"/>
                </a:solidFill>
                <a:latin typeface="Arial" pitchFamily="34" charset="0"/>
                <a:cs typeface="Arial" pitchFamily="34" charset="0"/>
              </a:rPr>
              <a:t>Obrazovanje odraslih 2%</a:t>
            </a:r>
            <a:br>
              <a:rPr lang="hr-HR" sz="1800" dirty="0">
                <a:solidFill>
                  <a:srgbClr val="E1590D"/>
                </a:solidFill>
                <a:latin typeface="Arial" pitchFamily="34" charset="0"/>
                <a:cs typeface="Arial" pitchFamily="34" charset="0"/>
              </a:rPr>
            </a:br>
            <a:r>
              <a:rPr lang="hr-HR" sz="1800" dirty="0">
                <a:solidFill>
                  <a:srgbClr val="E1590D"/>
                </a:solidFill>
                <a:latin typeface="Arial" pitchFamily="34" charset="0"/>
                <a:cs typeface="Arial" pitchFamily="34" charset="0"/>
              </a:rPr>
              <a:t/>
            </a:r>
            <a:br>
              <a:rPr lang="hr-HR" sz="1800" dirty="0">
                <a:solidFill>
                  <a:srgbClr val="E1590D"/>
                </a:solidFill>
                <a:latin typeface="Arial" pitchFamily="34" charset="0"/>
                <a:cs typeface="Arial" pitchFamily="34" charset="0"/>
              </a:rPr>
            </a:br>
            <a:r>
              <a:rPr lang="hr-HR" sz="1800" dirty="0" smtClean="0">
                <a:solidFill>
                  <a:schemeClr val="accent3">
                    <a:lumMod val="65000"/>
                  </a:schemeClr>
                </a:solidFill>
                <a:latin typeface="Arial" pitchFamily="34" charset="0"/>
                <a:cs typeface="Arial" pitchFamily="34" charset="0"/>
              </a:rPr>
              <a:t>U novom programu Obrazovanje </a:t>
            </a:r>
            <a:r>
              <a:rPr lang="hr-HR" sz="1800" dirty="0">
                <a:solidFill>
                  <a:schemeClr val="accent3">
                    <a:lumMod val="65000"/>
                  </a:schemeClr>
                </a:solidFill>
                <a:latin typeface="Arial" pitchFamily="34" charset="0"/>
                <a:cs typeface="Arial" pitchFamily="34" charset="0"/>
              </a:rPr>
              <a:t>odraslih će biti </a:t>
            </a:r>
            <a:r>
              <a:rPr lang="hr-HR" sz="1800" dirty="0" smtClean="0">
                <a:solidFill>
                  <a:schemeClr val="accent3">
                    <a:lumMod val="65000"/>
                  </a:schemeClr>
                </a:solidFill>
                <a:latin typeface="Arial" pitchFamily="34" charset="0"/>
                <a:cs typeface="Arial" pitchFamily="34" charset="0"/>
              </a:rPr>
              <a:t>podržano kroz aktivnosti za osoblje</a:t>
            </a:r>
            <a:r>
              <a:rPr lang="hr-HR" sz="1800" dirty="0">
                <a:solidFill>
                  <a:schemeClr val="accent3">
                    <a:lumMod val="65000"/>
                  </a:schemeClr>
                </a:solidFill>
                <a:latin typeface="Arial" pitchFamily="34" charset="0"/>
                <a:cs typeface="Arial" pitchFamily="34" charset="0"/>
              </a:rPr>
              <a:t>, </a:t>
            </a:r>
            <a:r>
              <a:rPr lang="hr-HR" sz="1800" dirty="0" smtClean="0">
                <a:solidFill>
                  <a:schemeClr val="accent3">
                    <a:lumMod val="65000"/>
                  </a:schemeClr>
                </a:solidFill>
                <a:latin typeface="Arial" pitchFamily="34" charset="0"/>
                <a:cs typeface="Arial" pitchFamily="34" charset="0"/>
              </a:rPr>
              <a:t>učenike </a:t>
            </a:r>
            <a:r>
              <a:rPr lang="hr-HR" sz="1800" dirty="0">
                <a:solidFill>
                  <a:schemeClr val="accent3">
                    <a:lumMod val="65000"/>
                  </a:schemeClr>
                </a:solidFill>
                <a:latin typeface="Arial" pitchFamily="34" charset="0"/>
                <a:cs typeface="Arial" pitchFamily="34" charset="0"/>
              </a:rPr>
              <a:t>i organizacije uključene u obrazovanje </a:t>
            </a:r>
            <a:r>
              <a:rPr lang="hr-HR" sz="1800" dirty="0" smtClean="0">
                <a:solidFill>
                  <a:schemeClr val="accent3">
                    <a:lumMod val="65000"/>
                  </a:schemeClr>
                </a:solidFill>
                <a:latin typeface="Arial" pitchFamily="34" charset="0"/>
                <a:cs typeface="Arial" pitchFamily="34" charset="0"/>
              </a:rPr>
              <a:t>odraslih.</a:t>
            </a:r>
            <a:br>
              <a:rPr lang="hr-HR" sz="1800" dirty="0" smtClean="0">
                <a:solidFill>
                  <a:schemeClr val="accent3">
                    <a:lumMod val="65000"/>
                  </a:schemeClr>
                </a:solidFill>
                <a:latin typeface="Arial" pitchFamily="34" charset="0"/>
                <a:cs typeface="Arial" pitchFamily="34" charset="0"/>
              </a:rPr>
            </a:br>
            <a:r>
              <a:rPr lang="hr-HR" sz="1800" dirty="0">
                <a:solidFill>
                  <a:schemeClr val="accent3">
                    <a:lumMod val="65000"/>
                  </a:schemeClr>
                </a:solidFill>
                <a:latin typeface="Arial" pitchFamily="34" charset="0"/>
                <a:cs typeface="Arial" pitchFamily="34" charset="0"/>
              </a:rPr>
              <a:t/>
            </a:r>
            <a:br>
              <a:rPr lang="hr-HR" sz="1800" dirty="0">
                <a:solidFill>
                  <a:schemeClr val="accent3">
                    <a:lumMod val="65000"/>
                  </a:schemeClr>
                </a:solidFill>
                <a:latin typeface="Arial" pitchFamily="34" charset="0"/>
                <a:cs typeface="Arial" pitchFamily="34" charset="0"/>
              </a:rPr>
            </a:br>
            <a:r>
              <a:rPr lang="hr-HR" sz="1800" dirty="0" smtClean="0">
                <a:solidFill>
                  <a:schemeClr val="accent3">
                    <a:lumMod val="65000"/>
                  </a:schemeClr>
                </a:solidFill>
                <a:latin typeface="Arial" pitchFamily="34" charset="0"/>
                <a:cs typeface="Arial" pitchFamily="34" charset="0"/>
              </a:rPr>
              <a:t>Definicija obrazovanja odraslih ostaje jednaka kao i Grundtvig programu.</a:t>
            </a:r>
            <a:r>
              <a:rPr lang="hr-HR" sz="1800" dirty="0">
                <a:solidFill>
                  <a:schemeClr val="accent3">
                    <a:lumMod val="65000"/>
                  </a:schemeClr>
                </a:solidFill>
                <a:latin typeface="Arial" pitchFamily="34" charset="0"/>
                <a:cs typeface="Arial" pitchFamily="34" charset="0"/>
              </a:rPr>
              <a:t/>
            </a:r>
            <a:br>
              <a:rPr lang="hr-HR" sz="1800" dirty="0">
                <a:solidFill>
                  <a:schemeClr val="accent3">
                    <a:lumMod val="65000"/>
                  </a:schemeClr>
                </a:solidFill>
                <a:latin typeface="Arial" pitchFamily="34" charset="0"/>
                <a:cs typeface="Arial" pitchFamily="34" charset="0"/>
              </a:rPr>
            </a:br>
            <a:endParaRPr sz="1800" dirty="0" smtClean="0">
              <a:solidFill>
                <a:schemeClr val="accent3">
                  <a:lumMod val="65000"/>
                </a:schemeClr>
              </a:solidFill>
              <a:latin typeface="Arial" pitchFamily="34" charset="0"/>
              <a:cs typeface="Arial" pitchFamily="34" charset="0"/>
            </a:endParaRPr>
          </a:p>
        </p:txBody>
      </p:sp>
      <p:sp>
        <p:nvSpPr>
          <p:cNvPr id="4120" name="Rectangle 45"/>
          <p:cNvSpPr>
            <a:spLocks noChangeArrowheads="1"/>
          </p:cNvSpPr>
          <p:nvPr/>
        </p:nvSpPr>
        <p:spPr bwMode="auto">
          <a:xfrm>
            <a:off x="179388" y="1714500"/>
            <a:ext cx="8353425" cy="369888"/>
          </a:xfrm>
          <a:prstGeom prst="rect">
            <a:avLst/>
          </a:prstGeom>
          <a:noFill/>
          <a:ln w="9525">
            <a:noFill/>
            <a:miter lim="800000"/>
            <a:headEnd/>
            <a:tailEnd/>
          </a:ln>
        </p:spPr>
        <p:txBody>
          <a:bodyPr>
            <a:spAutoFit/>
          </a:bodyPr>
          <a:lstStyle/>
          <a:p>
            <a:pPr>
              <a:defRPr/>
            </a:pPr>
            <a:endParaRPr lang="en-US" dirty="0">
              <a:solidFill>
                <a:schemeClr val="bg1">
                  <a:lumMod val="50000"/>
                </a:schemeClr>
              </a:solidFill>
              <a:latin typeface="Arial" pitchFamily="34" charset="0"/>
              <a:cs typeface="Arial" pitchFamily="34" charset="0"/>
            </a:endParaRPr>
          </a:p>
        </p:txBody>
      </p:sp>
      <p:sp>
        <p:nvSpPr>
          <p:cNvPr id="11" name="Title 1"/>
          <p:cNvSpPr txBox="1">
            <a:spLocks/>
          </p:cNvSpPr>
          <p:nvPr/>
        </p:nvSpPr>
        <p:spPr bwMode="auto">
          <a:xfrm>
            <a:off x="2700338" y="228600"/>
            <a:ext cx="6443662" cy="857250"/>
          </a:xfrm>
          <a:prstGeom prst="rect">
            <a:avLst/>
          </a:prstGeom>
          <a:noFill/>
          <a:ln w="9525">
            <a:noFill/>
            <a:miter lim="800000"/>
            <a:headEnd/>
            <a:tailEnd/>
          </a:ln>
        </p:spPr>
        <p:txBody>
          <a:bodyPr anchor="ctr"/>
          <a:lstStyle/>
          <a:p>
            <a:pPr algn="r">
              <a:defRPr/>
            </a:pPr>
            <a:r>
              <a:rPr lang="hr-HR" sz="2000" dirty="0">
                <a:solidFill>
                  <a:srgbClr val="25AFC9"/>
                </a:solidFill>
                <a:latin typeface="+mn-lt"/>
                <a:cs typeface="+mn-cs"/>
              </a:rPr>
              <a:t>Status obrazovanja odraslih u novom programu</a:t>
            </a:r>
            <a:endParaRPr lang="hr-HR" sz="3200" dirty="0">
              <a:solidFill>
                <a:srgbClr val="25AFC9"/>
              </a:solidFill>
              <a:latin typeface="+mn-lt"/>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p:cNvSpPr>
            <a:spLocks noGrp="1"/>
          </p:cNvSpPr>
          <p:nvPr>
            <p:ph type="title"/>
          </p:nvPr>
        </p:nvSpPr>
        <p:spPr>
          <a:xfrm>
            <a:off x="2928938" y="142875"/>
            <a:ext cx="5964237" cy="1143000"/>
          </a:xfrm>
        </p:spPr>
        <p:txBody>
          <a:bodyPr/>
          <a:lstStyle/>
          <a:p>
            <a:pPr eaLnBrk="1" hangingPunct="1">
              <a:lnSpc>
                <a:spcPct val="150000"/>
              </a:lnSpc>
              <a:defRPr/>
            </a:pPr>
            <a:r>
              <a:rPr kern="1200" smtClean="0">
                <a:solidFill>
                  <a:srgbClr val="25AFC9"/>
                </a:solidFill>
                <a:cs typeface="Arial" pitchFamily="34" charset="0"/>
              </a:rPr>
              <a:t>Tu smo za dodatna pitanja</a:t>
            </a:r>
          </a:p>
        </p:txBody>
      </p:sp>
      <p:sp>
        <p:nvSpPr>
          <p:cNvPr id="43011" name="Content Placeholder 2"/>
          <p:cNvSpPr>
            <a:spLocks noGrp="1"/>
          </p:cNvSpPr>
          <p:nvPr>
            <p:ph idx="1"/>
          </p:nvPr>
        </p:nvSpPr>
        <p:spPr>
          <a:xfrm>
            <a:off x="457200" y="1412875"/>
            <a:ext cx="8229600" cy="4525963"/>
          </a:xfrm>
        </p:spPr>
        <p:txBody>
          <a:bodyPr/>
          <a:lstStyle/>
          <a:p>
            <a:pPr>
              <a:lnSpc>
                <a:spcPct val="150000"/>
              </a:lnSpc>
            </a:pPr>
            <a:r>
              <a:rPr lang="pl-PL" b="1" smtClean="0">
                <a:solidFill>
                  <a:srgbClr val="D1530D"/>
                </a:solidFill>
                <a:latin typeface="Calibri" pitchFamily="34" charset="0"/>
              </a:rPr>
              <a:t>Agencija za mobilnost i programe EU </a:t>
            </a:r>
            <a:r>
              <a:rPr lang="pl-PL" b="1" smtClean="0">
                <a:solidFill>
                  <a:srgbClr val="D6570E"/>
                </a:solidFill>
                <a:latin typeface="Calibri" pitchFamily="34" charset="0"/>
              </a:rPr>
              <a:t/>
            </a:r>
            <a:br>
              <a:rPr lang="pl-PL" b="1" smtClean="0">
                <a:solidFill>
                  <a:srgbClr val="D6570E"/>
                </a:solidFill>
                <a:latin typeface="Calibri" pitchFamily="34" charset="0"/>
              </a:rPr>
            </a:br>
            <a:r>
              <a:rPr lang="pl-PL" smtClean="0">
                <a:latin typeface="Calibri" pitchFamily="34" charset="0"/>
              </a:rPr>
              <a:t>Gajeva 22</a:t>
            </a:r>
            <a:br>
              <a:rPr lang="pl-PL" smtClean="0">
                <a:latin typeface="Calibri" pitchFamily="34" charset="0"/>
              </a:rPr>
            </a:br>
            <a:r>
              <a:rPr lang="pl-PL" smtClean="0">
                <a:latin typeface="Calibri" pitchFamily="34" charset="0"/>
              </a:rPr>
              <a:t>10000 Zagreb</a:t>
            </a:r>
            <a:br>
              <a:rPr lang="pl-PL" smtClean="0">
                <a:latin typeface="Calibri" pitchFamily="34" charset="0"/>
              </a:rPr>
            </a:br>
            <a:r>
              <a:rPr lang="pl-PL" smtClean="0">
                <a:solidFill>
                  <a:srgbClr val="D6570E"/>
                </a:solidFill>
                <a:latin typeface="Calibri" pitchFamily="34" charset="0"/>
                <a:hlinkClick r:id="rId3"/>
              </a:rPr>
              <a:t>www.mobilnost.hr</a:t>
            </a:r>
            <a:r>
              <a:rPr lang="pl-PL" smtClean="0">
                <a:solidFill>
                  <a:srgbClr val="D6570E"/>
                </a:solidFill>
                <a:latin typeface="Calibri" pitchFamily="34" charset="0"/>
              </a:rPr>
              <a:t> </a:t>
            </a:r>
            <a:br>
              <a:rPr lang="pl-PL" smtClean="0">
                <a:solidFill>
                  <a:srgbClr val="D6570E"/>
                </a:solidFill>
                <a:latin typeface="Calibri" pitchFamily="34" charset="0"/>
              </a:rPr>
            </a:br>
            <a:r>
              <a:rPr lang="pl-PL" smtClean="0">
                <a:solidFill>
                  <a:srgbClr val="D6570E"/>
                </a:solidFill>
                <a:latin typeface="Calibri" pitchFamily="34" charset="0"/>
                <a:hlinkClick r:id="rId4"/>
              </a:rPr>
              <a:t>grundtvig@mobilnost.hr</a:t>
            </a:r>
            <a:r>
              <a:rPr lang="pl-PL" smtClean="0">
                <a:latin typeface="Calibri" pitchFamily="34" charset="0"/>
              </a:rPr>
              <a:t/>
            </a:r>
            <a:br>
              <a:rPr lang="pl-PL" smtClean="0">
                <a:latin typeface="Calibri" pitchFamily="34" charset="0"/>
              </a:rPr>
            </a:br>
            <a:endParaRPr lang="pl-PL" smtClean="0">
              <a:latin typeface="Calibri" pitchFamily="34" charset="0"/>
            </a:endParaRPr>
          </a:p>
          <a:p>
            <a:endParaRPr lang="sr-Latn-CS" smtClean="0">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4339" name="Rectangle 3"/>
          <p:cNvSpPr>
            <a:spLocks noGrp="1" noChangeArrowheads="1"/>
          </p:cNvSpPr>
          <p:nvPr>
            <p:ph type="ctrTitle"/>
          </p:nvPr>
        </p:nvSpPr>
        <p:spPr>
          <a:xfrm>
            <a:off x="1438275" y="357188"/>
            <a:ext cx="7705725" cy="503237"/>
          </a:xfrm>
        </p:spPr>
        <p:txBody>
          <a:bodyPr anchor="t"/>
          <a:lstStyle/>
          <a:p>
            <a:pPr eaLnBrk="1" hangingPunct="1"/>
            <a:r>
              <a:rPr lang="hr-HR" sz="3200" b="0" smtClean="0">
                <a:latin typeface="Calibri" pitchFamily="34" charset="0"/>
              </a:rPr>
              <a:t>Stručno usavršavanje</a:t>
            </a:r>
            <a:endParaRPr sz="3200" b="0" smtClean="0">
              <a:solidFill>
                <a:schemeClr val="tx1"/>
              </a:solidFill>
              <a:latin typeface="Calibri" pitchFamily="34" charset="0"/>
            </a:endParaRPr>
          </a:p>
        </p:txBody>
      </p:sp>
      <p:sp>
        <p:nvSpPr>
          <p:cNvPr id="14340" name="Rectangle 4"/>
          <p:cNvSpPr>
            <a:spLocks noGrp="1" noChangeArrowheads="1"/>
          </p:cNvSpPr>
          <p:nvPr>
            <p:ph type="subTitle" idx="1"/>
          </p:nvPr>
        </p:nvSpPr>
        <p:spPr>
          <a:xfrm>
            <a:off x="285750" y="1285875"/>
            <a:ext cx="8358188" cy="5429250"/>
          </a:xfrm>
        </p:spPr>
        <p:txBody>
          <a:bodyPr/>
          <a:lstStyle/>
          <a:p>
            <a:pPr algn="l" eaLnBrk="1" hangingPunct="1">
              <a:lnSpc>
                <a:spcPct val="80000"/>
              </a:lnSpc>
              <a:defRPr/>
            </a:pPr>
            <a:r>
              <a:rPr lang="hr-HR" sz="1800" dirty="0" smtClean="0">
                <a:solidFill>
                  <a:schemeClr val="accent3">
                    <a:lumMod val="50000"/>
                  </a:schemeClr>
                </a:solidFill>
              </a:rPr>
              <a:t>Stručno usavršavanje u nekoj zemlji koja sudjeluje u LLP-u, u trajanju od </a:t>
            </a:r>
            <a:r>
              <a:rPr lang="hr-HR" sz="1800" b="1" dirty="0" smtClean="0">
                <a:solidFill>
                  <a:schemeClr val="accent3">
                    <a:lumMod val="50000"/>
                  </a:schemeClr>
                </a:solidFill>
              </a:rPr>
              <a:t>5 radnih dana – 6 tjedana</a:t>
            </a:r>
          </a:p>
          <a:p>
            <a:pPr algn="l" eaLnBrk="1" hangingPunct="1">
              <a:lnSpc>
                <a:spcPct val="80000"/>
              </a:lnSpc>
              <a:defRPr/>
            </a:pPr>
            <a:endParaRPr lang="hr-HR" sz="1800" dirty="0" smtClean="0">
              <a:solidFill>
                <a:schemeClr val="accent3">
                  <a:lumMod val="50000"/>
                </a:schemeClr>
              </a:solidFill>
            </a:endParaRPr>
          </a:p>
          <a:p>
            <a:pPr algn="l" eaLnBrk="1" hangingPunct="1">
              <a:lnSpc>
                <a:spcPct val="80000"/>
              </a:lnSpc>
              <a:defRPr/>
            </a:pPr>
            <a:r>
              <a:rPr lang="hr-HR" sz="1800" dirty="0" smtClean="0">
                <a:solidFill>
                  <a:schemeClr val="accent3">
                    <a:lumMod val="50000"/>
                  </a:schemeClr>
                </a:solidFill>
              </a:rPr>
              <a:t>Cilj je usavršiti nastavne vještine i produbiti znanje i razumijevanje o obrazovanju odraslih u Europi</a:t>
            </a:r>
            <a:endParaRPr lang="hr-HR" sz="1800" u="sng" dirty="0" smtClean="0">
              <a:solidFill>
                <a:schemeClr val="accent3">
                  <a:lumMod val="50000"/>
                </a:schemeClr>
              </a:solidFill>
            </a:endParaRPr>
          </a:p>
          <a:p>
            <a:pPr algn="l" eaLnBrk="1" hangingPunct="1">
              <a:lnSpc>
                <a:spcPct val="80000"/>
              </a:lnSpc>
              <a:defRPr/>
            </a:pPr>
            <a:endParaRPr lang="hr-HR" sz="1800" b="1" dirty="0" smtClean="0">
              <a:solidFill>
                <a:schemeClr val="hlink"/>
              </a:solidFill>
            </a:endParaRPr>
          </a:p>
          <a:p>
            <a:pPr algn="l" eaLnBrk="1" hangingPunct="1">
              <a:lnSpc>
                <a:spcPct val="80000"/>
              </a:lnSpc>
              <a:defRPr/>
            </a:pPr>
            <a:r>
              <a:rPr lang="hr-HR" sz="2000" dirty="0" smtClean="0">
                <a:solidFill>
                  <a:srgbClr val="25AFC9"/>
                </a:solidFill>
              </a:rPr>
              <a:t>Oblik</a:t>
            </a:r>
            <a:r>
              <a:rPr lang="hr-HR" sz="1800" b="1" dirty="0" smtClean="0">
                <a:solidFill>
                  <a:schemeClr val="accent3">
                    <a:lumMod val="50000"/>
                  </a:schemeClr>
                </a:solidFill>
              </a:rPr>
              <a:t>: </a:t>
            </a:r>
            <a:r>
              <a:rPr lang="hr-HR" sz="1800" dirty="0" smtClean="0">
                <a:solidFill>
                  <a:schemeClr val="accent3">
                    <a:lumMod val="50000"/>
                  </a:schemeClr>
                </a:solidFill>
              </a:rPr>
              <a:t>Strukturirani oblici tečajeva</a:t>
            </a:r>
          </a:p>
          <a:p>
            <a:pPr algn="l" eaLnBrk="1" hangingPunct="1">
              <a:lnSpc>
                <a:spcPct val="80000"/>
              </a:lnSpc>
              <a:defRPr/>
            </a:pPr>
            <a:endParaRPr lang="hr-HR" sz="1800" u="sng" dirty="0" smtClean="0">
              <a:solidFill>
                <a:schemeClr val="hlink"/>
              </a:solidFill>
            </a:endParaRPr>
          </a:p>
          <a:p>
            <a:pPr algn="l" eaLnBrk="1" hangingPunct="1">
              <a:lnSpc>
                <a:spcPct val="80000"/>
              </a:lnSpc>
              <a:defRPr/>
            </a:pPr>
            <a:r>
              <a:rPr lang="hr-HR" sz="2000" dirty="0" smtClean="0">
                <a:solidFill>
                  <a:srgbClr val="25AFC9"/>
                </a:solidFill>
              </a:rPr>
              <a:t>Bespovratna sredstva </a:t>
            </a:r>
            <a:r>
              <a:rPr lang="hr-HR" sz="1800" dirty="0" smtClean="0">
                <a:solidFill>
                  <a:schemeClr val="accent3">
                    <a:lumMod val="50000"/>
                  </a:schemeClr>
                </a:solidFill>
              </a:rPr>
              <a:t>(stipendija) doprinose pokrivanju: </a:t>
            </a:r>
          </a:p>
          <a:p>
            <a:pPr algn="l" eaLnBrk="1" hangingPunct="1">
              <a:lnSpc>
                <a:spcPct val="80000"/>
              </a:lnSpc>
              <a:defRPr/>
            </a:pPr>
            <a:endParaRPr lang="hr-HR" sz="1800" dirty="0" smtClean="0">
              <a:solidFill>
                <a:schemeClr val="accent3">
                  <a:lumMod val="50000"/>
                </a:schemeClr>
              </a:solidFill>
            </a:endParaRPr>
          </a:p>
          <a:p>
            <a:pPr algn="l" eaLnBrk="1" hangingPunct="1">
              <a:lnSpc>
                <a:spcPct val="80000"/>
              </a:lnSpc>
              <a:buFont typeface="Arial" pitchFamily="34" charset="0"/>
              <a:buChar char="•"/>
              <a:defRPr/>
            </a:pPr>
            <a:r>
              <a:rPr lang="hr-HR" sz="1800" dirty="0" smtClean="0">
                <a:solidFill>
                  <a:schemeClr val="accent3">
                    <a:lumMod val="50000"/>
                  </a:schemeClr>
                </a:solidFill>
              </a:rPr>
              <a:t>    troškova puta (do 400 €), </a:t>
            </a:r>
          </a:p>
          <a:p>
            <a:pPr algn="l" eaLnBrk="1" hangingPunct="1">
              <a:lnSpc>
                <a:spcPct val="80000"/>
              </a:lnSpc>
              <a:buFont typeface="Arial" pitchFamily="34" charset="0"/>
              <a:buChar char="•"/>
              <a:defRPr/>
            </a:pPr>
            <a:r>
              <a:rPr lang="hr-HR" sz="1800" dirty="0" smtClean="0">
                <a:solidFill>
                  <a:schemeClr val="accent3">
                    <a:lumMod val="50000"/>
                  </a:schemeClr>
                </a:solidFill>
              </a:rPr>
              <a:t>    životnih troškova (vidi tablicu) </a:t>
            </a:r>
          </a:p>
          <a:p>
            <a:pPr algn="l" eaLnBrk="1" hangingPunct="1">
              <a:lnSpc>
                <a:spcPct val="80000"/>
              </a:lnSpc>
              <a:buFont typeface="Arial" pitchFamily="34" charset="0"/>
              <a:buChar char="•"/>
              <a:defRPr/>
            </a:pPr>
            <a:r>
              <a:rPr lang="hr-HR" sz="1800" dirty="0" smtClean="0">
                <a:solidFill>
                  <a:schemeClr val="accent3">
                    <a:lumMod val="50000"/>
                  </a:schemeClr>
                </a:solidFill>
              </a:rPr>
              <a:t>    kotizacije tečaja (700 €), </a:t>
            </a:r>
          </a:p>
          <a:p>
            <a:pPr algn="l" eaLnBrk="1" hangingPunct="1">
              <a:lnSpc>
                <a:spcPct val="80000"/>
              </a:lnSpc>
              <a:buFont typeface="Arial" pitchFamily="34" charset="0"/>
              <a:buChar char="•"/>
              <a:defRPr/>
            </a:pPr>
            <a:r>
              <a:rPr lang="hr-HR" sz="1800" dirty="0" smtClean="0">
                <a:solidFill>
                  <a:schemeClr val="accent3">
                    <a:lumMod val="50000"/>
                  </a:schemeClr>
                </a:solidFill>
              </a:rPr>
              <a:t>    (jezične) pripreme (do 150 €)</a:t>
            </a:r>
          </a:p>
          <a:p>
            <a:pPr eaLnBrk="1" hangingPunct="1">
              <a:lnSpc>
                <a:spcPct val="80000"/>
              </a:lnSpc>
              <a:defRPr/>
            </a:pPr>
            <a:endParaRPr lang="hr-HR" sz="1800" dirty="0" smtClean="0">
              <a:solidFill>
                <a:schemeClr val="accent3">
                  <a:lumMod val="50000"/>
                </a:schemeClr>
              </a:solidFill>
            </a:endParaRPr>
          </a:p>
          <a:p>
            <a:pPr eaLnBrk="1" hangingPunct="1">
              <a:lnSpc>
                <a:spcPct val="80000"/>
              </a:lnSpc>
              <a:defRPr/>
            </a:pPr>
            <a:r>
              <a:rPr lang="hr-HR" sz="2400" b="1" dirty="0" smtClean="0">
                <a:solidFill>
                  <a:srgbClr val="FF6600"/>
                </a:solidFill>
              </a:rPr>
              <a:t>!! Rokovi !!  </a:t>
            </a:r>
          </a:p>
          <a:p>
            <a:pPr eaLnBrk="1" hangingPunct="1">
              <a:lnSpc>
                <a:spcPct val="80000"/>
              </a:lnSpc>
              <a:defRPr/>
            </a:pPr>
            <a:r>
              <a:rPr lang="hr-HR" sz="2400" b="1" dirty="0" smtClean="0">
                <a:solidFill>
                  <a:srgbClr val="FF6600"/>
                </a:solidFill>
              </a:rPr>
              <a:t>16.1. 2013. </a:t>
            </a:r>
            <a:r>
              <a:rPr lang="hr-HR" sz="1800" dirty="0">
                <a:solidFill>
                  <a:schemeClr val="accent3">
                    <a:lumMod val="50000"/>
                  </a:schemeClr>
                </a:solidFill>
              </a:rPr>
              <a:t>(ako želite ići od </a:t>
            </a:r>
            <a:r>
              <a:rPr lang="hr-HR" sz="1800" dirty="0" smtClean="0">
                <a:solidFill>
                  <a:schemeClr val="accent3">
                    <a:lumMod val="50000"/>
                  </a:schemeClr>
                </a:solidFill>
              </a:rPr>
              <a:t>1.5. 2013.) </a:t>
            </a:r>
            <a:endParaRPr lang="hr-HR" sz="1800" b="1" dirty="0" smtClean="0">
              <a:solidFill>
                <a:srgbClr val="FF6600"/>
              </a:solidFill>
            </a:endParaRPr>
          </a:p>
          <a:p>
            <a:pPr eaLnBrk="1" hangingPunct="1">
              <a:lnSpc>
                <a:spcPct val="80000"/>
              </a:lnSpc>
              <a:defRPr/>
            </a:pPr>
            <a:r>
              <a:rPr lang="hr-HR" sz="2400" b="1" dirty="0" smtClean="0">
                <a:solidFill>
                  <a:srgbClr val="FF6600"/>
                </a:solidFill>
              </a:rPr>
              <a:t>30.4.2013. </a:t>
            </a:r>
            <a:r>
              <a:rPr lang="hr-HR" sz="1800" dirty="0" smtClean="0">
                <a:solidFill>
                  <a:schemeClr val="accent3">
                    <a:lumMod val="50000"/>
                  </a:schemeClr>
                </a:solidFill>
              </a:rPr>
              <a:t>(ako želite ići od 1.9. 2013.)   </a:t>
            </a:r>
            <a:r>
              <a:rPr lang="hr-HR" sz="2400" b="1" dirty="0" smtClean="0">
                <a:solidFill>
                  <a:srgbClr val="FF6600"/>
                </a:solidFill>
              </a:rPr>
              <a:t>    </a:t>
            </a:r>
          </a:p>
          <a:p>
            <a:pPr eaLnBrk="1" hangingPunct="1">
              <a:lnSpc>
                <a:spcPct val="80000"/>
              </a:lnSpc>
              <a:defRPr/>
            </a:pPr>
            <a:r>
              <a:rPr lang="hr-HR" sz="2400" b="1" dirty="0" smtClean="0">
                <a:solidFill>
                  <a:srgbClr val="FF6600"/>
                </a:solidFill>
              </a:rPr>
              <a:t>17.9.2013. </a:t>
            </a:r>
            <a:r>
              <a:rPr lang="hr-HR" sz="1800" dirty="0" smtClean="0">
                <a:solidFill>
                  <a:schemeClr val="accent3">
                    <a:lumMod val="50000"/>
                  </a:schemeClr>
                </a:solidFill>
              </a:rPr>
              <a:t>(ako želite ići od 1.1. 2014. god.)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642938" y="571500"/>
            <a:ext cx="8247062" cy="571500"/>
          </a:xfrm>
        </p:spPr>
        <p:txBody>
          <a:bodyPr/>
          <a:lstStyle/>
          <a:p>
            <a:pPr eaLnBrk="1" hangingPunct="1"/>
            <a:r>
              <a:rPr smtClean="0">
                <a:latin typeface="Calibri" pitchFamily="34" charset="0"/>
              </a:rPr>
              <a:t>Stručno usavršavanje</a:t>
            </a:r>
          </a:p>
        </p:txBody>
      </p:sp>
      <p:sp>
        <p:nvSpPr>
          <p:cNvPr id="15363" name="Content Placeholder 2"/>
          <p:cNvSpPr>
            <a:spLocks noGrp="1"/>
          </p:cNvSpPr>
          <p:nvPr>
            <p:ph idx="4294967295"/>
          </p:nvPr>
        </p:nvSpPr>
        <p:spPr>
          <a:xfrm>
            <a:off x="285750" y="1285875"/>
            <a:ext cx="9144000" cy="2014538"/>
          </a:xfrm>
        </p:spPr>
        <p:txBody>
          <a:bodyPr/>
          <a:lstStyle/>
          <a:p>
            <a:pPr eaLnBrk="1" hangingPunct="1">
              <a:lnSpc>
                <a:spcPct val="150000"/>
              </a:lnSpc>
            </a:pPr>
            <a:r>
              <a:rPr lang="sr-Latn-CS" sz="1600" smtClean="0">
                <a:latin typeface="Calibri" pitchFamily="34" charset="0"/>
                <a:ea typeface="ＭＳ Ｐゴシック" pitchFamily="116" charset="-128"/>
              </a:rPr>
              <a:t>Korak 1  </a:t>
            </a:r>
            <a:r>
              <a:rPr lang="sr-Latn-CS" sz="1600" smtClean="0">
                <a:solidFill>
                  <a:srgbClr val="00CCFF"/>
                </a:solidFill>
                <a:latin typeface="Calibri" pitchFamily="34" charset="0"/>
                <a:ea typeface="ＭＳ Ｐゴシック" pitchFamily="116" charset="-128"/>
                <a:hlinkClick r:id="rId3"/>
              </a:rPr>
              <a:t>http://ec.europa.eu/education/trainingdatabase</a:t>
            </a:r>
            <a:r>
              <a:rPr lang="sr-Latn-CS" sz="1600" smtClean="0">
                <a:latin typeface="Calibri" pitchFamily="34" charset="0"/>
                <a:ea typeface="ＭＳ Ｐゴシック" pitchFamily="116" charset="-128"/>
              </a:rPr>
              <a:t>, kontaktirajte organizatora </a:t>
            </a:r>
          </a:p>
          <a:p>
            <a:pPr eaLnBrk="1" hangingPunct="1">
              <a:lnSpc>
                <a:spcPct val="150000"/>
              </a:lnSpc>
            </a:pPr>
            <a:r>
              <a:rPr lang="pl-PL" sz="1600" smtClean="0">
                <a:latin typeface="Calibri" pitchFamily="34" charset="0"/>
                <a:ea typeface="ＭＳ Ｐゴシック" pitchFamily="116" charset="-128"/>
              </a:rPr>
              <a:t>Korak 2 – prijavite se do krajnjeg roka za prijavu</a:t>
            </a:r>
          </a:p>
          <a:p>
            <a:pPr eaLnBrk="1" hangingPunct="1">
              <a:lnSpc>
                <a:spcPct val="150000"/>
              </a:lnSpc>
            </a:pPr>
            <a:endParaRPr lang="sr-Latn-CS" sz="1600" smtClean="0">
              <a:latin typeface="Calibri" pitchFamily="34" charset="0"/>
              <a:ea typeface="ＭＳ Ｐゴシック" pitchFamily="116" charset="-128"/>
            </a:endParaRPr>
          </a:p>
          <a:p>
            <a:pPr lvl="1" eaLnBrk="1" hangingPunct="1">
              <a:lnSpc>
                <a:spcPct val="150000"/>
              </a:lnSpc>
            </a:pPr>
            <a:endParaRPr lang="sr-Latn-CS" smtClean="0">
              <a:latin typeface="Calibri" pitchFamily="34" charset="0"/>
              <a:ea typeface="ＭＳ Ｐゴシック" pitchFamily="116" charset="-128"/>
            </a:endParaRPr>
          </a:p>
        </p:txBody>
      </p:sp>
      <p:sp>
        <p:nvSpPr>
          <p:cNvPr id="15364" name="Rectangle 8"/>
          <p:cNvSpPr>
            <a:spLocks noChangeArrowheads="1"/>
          </p:cNvSpPr>
          <p:nvPr/>
        </p:nvSpPr>
        <p:spPr bwMode="auto">
          <a:xfrm>
            <a:off x="1036638" y="5375275"/>
            <a:ext cx="7070725" cy="366713"/>
          </a:xfrm>
          <a:prstGeom prst="rect">
            <a:avLst/>
          </a:prstGeom>
          <a:noFill/>
          <a:ln w="9525">
            <a:noFill/>
            <a:miter lim="800000"/>
            <a:headEnd/>
            <a:tailEnd/>
          </a:ln>
        </p:spPr>
        <p:txBody>
          <a:bodyPr>
            <a:spAutoFit/>
          </a:bodyPr>
          <a:lstStyle/>
          <a:p>
            <a:pPr>
              <a:spcBef>
                <a:spcPct val="20000"/>
              </a:spcBef>
            </a:pPr>
            <a:endParaRPr lang="sr-Latn-CS">
              <a:solidFill>
                <a:schemeClr val="bg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428625"/>
            <a:ext cx="5500688" cy="647700"/>
          </a:xfrm>
        </p:spPr>
        <p:txBody>
          <a:bodyPr>
            <a:noAutofit/>
          </a:bodyPr>
          <a:lstStyle/>
          <a:p>
            <a:pPr eaLnBrk="1" hangingPunct="1">
              <a:defRPr/>
            </a:pPr>
            <a:r>
              <a:rPr lang="hr-HR" sz="3200" b="0" dirty="0">
                <a:latin typeface="+mn-lt"/>
              </a:rPr>
              <a:t>Posjeti i razmjene</a:t>
            </a:r>
          </a:p>
        </p:txBody>
      </p:sp>
      <p:sp>
        <p:nvSpPr>
          <p:cNvPr id="17412" name="Content Placeholder 2"/>
          <p:cNvSpPr>
            <a:spLocks noGrp="1"/>
          </p:cNvSpPr>
          <p:nvPr>
            <p:ph type="subTitle" idx="1"/>
          </p:nvPr>
        </p:nvSpPr>
        <p:spPr>
          <a:xfrm>
            <a:off x="285750" y="1285875"/>
            <a:ext cx="8929688" cy="4951413"/>
          </a:xfrm>
        </p:spPr>
        <p:txBody>
          <a:bodyPr/>
          <a:lstStyle/>
          <a:p>
            <a:pPr algn="l" eaLnBrk="1" hangingPunct="1">
              <a:lnSpc>
                <a:spcPct val="150000"/>
              </a:lnSpc>
              <a:defRPr/>
            </a:pPr>
            <a:r>
              <a:rPr lang="hr-HR" sz="1800" dirty="0" smtClean="0">
                <a:solidFill>
                  <a:schemeClr val="accent3">
                    <a:lumMod val="50000"/>
                  </a:schemeClr>
                </a:solidFill>
              </a:rPr>
              <a:t>Za sve povezane s obrazovanjem odraslih </a:t>
            </a:r>
          </a:p>
          <a:p>
            <a:pPr algn="l" eaLnBrk="1" hangingPunct="1">
              <a:lnSpc>
                <a:spcPct val="150000"/>
              </a:lnSpc>
              <a:defRPr/>
            </a:pPr>
            <a:r>
              <a:rPr lang="hr-HR" sz="1800" dirty="0" smtClean="0">
                <a:solidFill>
                  <a:schemeClr val="accent3">
                    <a:lumMod val="50000"/>
                  </a:schemeClr>
                </a:solidFill>
              </a:rPr>
              <a:t>Oblik: nestrukturirani tečaj, praksa, konferencija ili seminar</a:t>
            </a:r>
          </a:p>
          <a:p>
            <a:pPr algn="l" eaLnBrk="1" hangingPunct="1">
              <a:lnSpc>
                <a:spcPct val="150000"/>
              </a:lnSpc>
              <a:defRPr/>
            </a:pPr>
            <a:r>
              <a:rPr lang="hr-HR" sz="1800" dirty="0" smtClean="0">
                <a:solidFill>
                  <a:schemeClr val="accent3">
                    <a:lumMod val="50000"/>
                  </a:schemeClr>
                </a:solidFill>
              </a:rPr>
              <a:t>U trajanju od 1 dan do 12 tjedana, sudionici odlaze:</a:t>
            </a:r>
          </a:p>
          <a:p>
            <a:pPr lvl="1" algn="l" eaLnBrk="1" hangingPunct="1">
              <a:buFont typeface="Arial" pitchFamily="34" charset="0"/>
              <a:buChar char="•"/>
              <a:defRPr/>
            </a:pPr>
            <a:r>
              <a:rPr sz="1800" dirty="0" smtClean="0">
                <a:solidFill>
                  <a:schemeClr val="accent3">
                    <a:lumMod val="50000"/>
                  </a:schemeClr>
                </a:solidFill>
              </a:rPr>
              <a:t> </a:t>
            </a:r>
            <a:r>
              <a:rPr sz="1800" dirty="0" err="1" smtClean="0">
                <a:solidFill>
                  <a:schemeClr val="accent3">
                    <a:lumMod val="50000"/>
                  </a:schemeClr>
                </a:solidFill>
              </a:rPr>
              <a:t>proučavati</a:t>
            </a:r>
            <a:r>
              <a:rPr sz="1800" dirty="0" smtClean="0">
                <a:solidFill>
                  <a:schemeClr val="accent3">
                    <a:lumMod val="50000"/>
                  </a:schemeClr>
                </a:solidFill>
              </a:rPr>
              <a:t> način rada u ustanovi partneru, ‘‘job shadowing’’</a:t>
            </a:r>
          </a:p>
          <a:p>
            <a:pPr lvl="1" algn="l" eaLnBrk="1" hangingPunct="1">
              <a:buFont typeface="Arial" pitchFamily="34" charset="0"/>
              <a:buChar char="•"/>
              <a:defRPr/>
            </a:pPr>
            <a:r>
              <a:rPr sz="1800" dirty="0" smtClean="0">
                <a:solidFill>
                  <a:schemeClr val="accent3">
                    <a:lumMod val="50000"/>
                  </a:schemeClr>
                </a:solidFill>
              </a:rPr>
              <a:t> </a:t>
            </a:r>
            <a:r>
              <a:rPr sz="1800" dirty="0" err="1" smtClean="0">
                <a:solidFill>
                  <a:schemeClr val="accent3">
                    <a:lumMod val="50000"/>
                  </a:schemeClr>
                </a:solidFill>
              </a:rPr>
              <a:t>proučavati</a:t>
            </a:r>
            <a:r>
              <a:rPr sz="1800" dirty="0" smtClean="0">
                <a:solidFill>
                  <a:schemeClr val="accent3">
                    <a:lumMod val="50000"/>
                  </a:schemeClr>
                </a:solidFill>
              </a:rPr>
              <a:t> upravljanje (management) u obrazovanju odraslih</a:t>
            </a:r>
          </a:p>
          <a:p>
            <a:pPr lvl="1" algn="l" eaLnBrk="1" hangingPunct="1">
              <a:buFont typeface="Arial" pitchFamily="34" charset="0"/>
              <a:buChar char="•"/>
              <a:defRPr/>
            </a:pPr>
            <a:r>
              <a:rPr sz="1800" dirty="0" smtClean="0">
                <a:solidFill>
                  <a:schemeClr val="accent3">
                    <a:lumMod val="50000"/>
                  </a:schemeClr>
                </a:solidFill>
              </a:rPr>
              <a:t> </a:t>
            </a:r>
            <a:r>
              <a:rPr sz="1800" dirty="0" err="1" smtClean="0">
                <a:solidFill>
                  <a:schemeClr val="accent3">
                    <a:lumMod val="50000"/>
                  </a:schemeClr>
                </a:solidFill>
              </a:rPr>
              <a:t>polaziti</a:t>
            </a:r>
            <a:r>
              <a:rPr sz="1800" dirty="0" smtClean="0">
                <a:solidFill>
                  <a:schemeClr val="accent3">
                    <a:lumMod val="50000"/>
                  </a:schemeClr>
                </a:solidFill>
              </a:rPr>
              <a:t> konferenciju ili seminar</a:t>
            </a:r>
          </a:p>
          <a:p>
            <a:pPr lvl="1" algn="l" eaLnBrk="1" hangingPunct="1">
              <a:buFont typeface="Arial" pitchFamily="34" charset="0"/>
              <a:buChar char="•"/>
              <a:defRPr/>
            </a:pPr>
            <a:r>
              <a:rPr sz="1800" dirty="0" smtClean="0">
                <a:solidFill>
                  <a:schemeClr val="accent3">
                    <a:lumMod val="50000"/>
                  </a:schemeClr>
                </a:solidFill>
              </a:rPr>
              <a:t> </a:t>
            </a:r>
            <a:r>
              <a:rPr sz="1800" dirty="0" err="1" smtClean="0">
                <a:solidFill>
                  <a:schemeClr val="accent3">
                    <a:lumMod val="50000"/>
                  </a:schemeClr>
                </a:solidFill>
              </a:rPr>
              <a:t>predavati</a:t>
            </a:r>
            <a:r>
              <a:rPr sz="1800" dirty="0" smtClean="0">
                <a:solidFill>
                  <a:schemeClr val="accent3">
                    <a:lumMod val="50000"/>
                  </a:schemeClr>
                </a:solidFill>
              </a:rPr>
              <a:t> u partnersku ustanovu 	</a:t>
            </a:r>
            <a:endParaRPr lang="hr-HR" sz="1800" dirty="0" smtClean="0">
              <a:solidFill>
                <a:schemeClr val="accent3">
                  <a:lumMod val="50000"/>
                </a:schemeClr>
              </a:solidFill>
            </a:endParaRPr>
          </a:p>
          <a:p>
            <a:pPr lvl="1" algn="l" eaLnBrk="1" hangingPunct="1">
              <a:buFont typeface="Arial" pitchFamily="34" charset="0"/>
              <a:buChar char="•"/>
              <a:defRPr/>
            </a:pPr>
            <a:endParaRPr sz="1800" dirty="0" smtClean="0">
              <a:solidFill>
                <a:schemeClr val="accent3">
                  <a:lumMod val="50000"/>
                </a:schemeClr>
              </a:solidFill>
            </a:endParaRPr>
          </a:p>
          <a:p>
            <a:pPr eaLnBrk="1" hangingPunct="1">
              <a:lnSpc>
                <a:spcPct val="80000"/>
              </a:lnSpc>
              <a:defRPr/>
            </a:pPr>
            <a:r>
              <a:rPr lang="hr-HR" sz="1800" b="1" dirty="0">
                <a:solidFill>
                  <a:srgbClr val="FF6600"/>
                </a:solidFill>
              </a:rPr>
              <a:t>!! Rokovi !!  </a:t>
            </a:r>
          </a:p>
          <a:p>
            <a:pPr eaLnBrk="1" hangingPunct="1">
              <a:lnSpc>
                <a:spcPct val="80000"/>
              </a:lnSpc>
              <a:defRPr/>
            </a:pPr>
            <a:r>
              <a:rPr lang="hr-HR" sz="1800" b="1" dirty="0">
                <a:solidFill>
                  <a:srgbClr val="FF6600"/>
                </a:solidFill>
              </a:rPr>
              <a:t>	</a:t>
            </a:r>
          </a:p>
          <a:p>
            <a:pPr eaLnBrk="1" hangingPunct="1">
              <a:lnSpc>
                <a:spcPct val="80000"/>
              </a:lnSpc>
              <a:defRPr/>
            </a:pPr>
            <a:r>
              <a:rPr lang="hr-HR" sz="1800" b="1" dirty="0" smtClean="0">
                <a:solidFill>
                  <a:srgbClr val="FF6600"/>
                </a:solidFill>
              </a:rPr>
              <a:t>16.01.2013</a:t>
            </a:r>
            <a:r>
              <a:rPr lang="hr-HR" sz="1800" b="1" dirty="0">
                <a:solidFill>
                  <a:srgbClr val="FF6600"/>
                </a:solidFill>
              </a:rPr>
              <a:t>.</a:t>
            </a:r>
          </a:p>
          <a:p>
            <a:pPr eaLnBrk="1" hangingPunct="1">
              <a:lnSpc>
                <a:spcPct val="80000"/>
              </a:lnSpc>
              <a:defRPr/>
            </a:pPr>
            <a:r>
              <a:rPr lang="hr-HR" sz="1800" b="1" dirty="0">
                <a:solidFill>
                  <a:srgbClr val="FF6600"/>
                </a:solidFill>
              </a:rPr>
              <a:t>30.04.2013.</a:t>
            </a:r>
          </a:p>
          <a:p>
            <a:pPr eaLnBrk="1" hangingPunct="1">
              <a:lnSpc>
                <a:spcPct val="80000"/>
              </a:lnSpc>
              <a:defRPr/>
            </a:pPr>
            <a:r>
              <a:rPr lang="hr-HR" sz="1800" b="1" dirty="0">
                <a:solidFill>
                  <a:srgbClr val="FF6600"/>
                </a:solidFill>
              </a:rPr>
              <a:t>17.09.2013.</a:t>
            </a:r>
            <a:r>
              <a:rPr lang="hr-HR" sz="1800" dirty="0" smtClean="0">
                <a:solidFill>
                  <a:srgbClr val="FF6600"/>
                </a:solidFill>
              </a:rPr>
              <a:t> </a:t>
            </a:r>
          </a:p>
          <a:p>
            <a:pPr eaLnBrk="1" hangingPunct="1">
              <a:lnSpc>
                <a:spcPct val="80000"/>
              </a:lnSpc>
              <a:defRPr/>
            </a:pPr>
            <a:endParaRPr lang="hr-HR" sz="1800" dirty="0" smtClean="0">
              <a:solidFill>
                <a:srgbClr val="FF6600"/>
              </a:solidFill>
            </a:endParaRPr>
          </a:p>
          <a:p>
            <a:pPr eaLnBrk="1" hangingPunct="1">
              <a:lnSpc>
                <a:spcPct val="80000"/>
              </a:lnSpc>
              <a:defRPr/>
            </a:pPr>
            <a:r>
              <a:rPr lang="hr-HR" sz="1800" dirty="0" smtClean="0">
                <a:solidFill>
                  <a:srgbClr val="FF6600"/>
                </a:solidFill>
              </a:rPr>
              <a:t>bespovratna sredstva (stipendija) doprinose pokrivanju:  troškova puta (do 400 €), životnih troškova(vidi tablicu), kotizacije tečaja (do 700 €), (jezične) pripreme (150 €)</a:t>
            </a:r>
          </a:p>
          <a:p>
            <a:pPr lvl="1" eaLnBrk="1" hangingPunct="1">
              <a:buFont typeface="Wingdings" pitchFamily="2" charset="2"/>
              <a:buChar char="§"/>
              <a:defRPr/>
            </a:pPr>
            <a:endParaRPr sz="2400" dirty="0" smtClean="0">
              <a:solidFill>
                <a:schemeClr val="hlink"/>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928938" y="142875"/>
            <a:ext cx="5964237" cy="1143000"/>
          </a:xfrm>
        </p:spPr>
        <p:txBody>
          <a:bodyPr/>
          <a:lstStyle/>
          <a:p>
            <a:pPr>
              <a:defRPr/>
            </a:pPr>
            <a:r>
              <a:rPr smtClean="0">
                <a:solidFill>
                  <a:schemeClr val="accent1">
                    <a:lumMod val="75000"/>
                  </a:schemeClr>
                </a:solidFill>
              </a:rPr>
              <a:t>Grundtvig asistenti</a:t>
            </a:r>
          </a:p>
        </p:txBody>
      </p:sp>
      <p:graphicFrame>
        <p:nvGraphicFramePr>
          <p:cNvPr id="4" name="Diagram 3"/>
          <p:cNvGraphicFramePr/>
          <p:nvPr/>
        </p:nvGraphicFramePr>
        <p:xfrm>
          <a:off x="384145" y="1347773"/>
          <a:ext cx="8429684"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57375" y="142875"/>
            <a:ext cx="7072313" cy="1000125"/>
          </a:xfrm>
        </p:spPr>
        <p:txBody>
          <a:bodyPr/>
          <a:lstStyle/>
          <a:p>
            <a:r>
              <a:rPr smtClean="0">
                <a:solidFill>
                  <a:srgbClr val="25AFC9"/>
                </a:solidFill>
                <a:latin typeface="Calibri" pitchFamily="34" charset="0"/>
                <a:ea typeface="ＭＳ Ｐゴシック" pitchFamily="116" charset="-128"/>
              </a:rPr>
              <a:t>Što znači financiranje </a:t>
            </a:r>
            <a:br>
              <a:rPr smtClean="0">
                <a:solidFill>
                  <a:srgbClr val="25AFC9"/>
                </a:solidFill>
                <a:latin typeface="Calibri" pitchFamily="34" charset="0"/>
                <a:ea typeface="ＭＳ Ｐゴシック" pitchFamily="116" charset="-128"/>
              </a:rPr>
            </a:br>
            <a:r>
              <a:rPr smtClean="0">
                <a:solidFill>
                  <a:srgbClr val="25AFC9"/>
                </a:solidFill>
                <a:latin typeface="Calibri" pitchFamily="34" charset="0"/>
                <a:ea typeface="ＭＳ Ｐゴシック" pitchFamily="116" charset="-128"/>
              </a:rPr>
              <a:t> mobilnosti</a:t>
            </a:r>
          </a:p>
        </p:txBody>
      </p:sp>
      <p:graphicFrame>
        <p:nvGraphicFramePr>
          <p:cNvPr id="7189" name="Group 21"/>
          <p:cNvGraphicFramePr>
            <a:graphicFrameLocks noGrp="1"/>
          </p:cNvGraphicFramePr>
          <p:nvPr>
            <p:ph idx="4294967295"/>
          </p:nvPr>
        </p:nvGraphicFramePr>
        <p:xfrm>
          <a:off x="571500" y="1500188"/>
          <a:ext cx="8215313" cy="4438650"/>
        </p:xfrm>
        <a:graphic>
          <a:graphicData uri="http://schemas.openxmlformats.org/drawingml/2006/table">
            <a:tbl>
              <a:tblPr/>
              <a:tblGrid>
                <a:gridCol w="3317875"/>
                <a:gridCol w="4897438"/>
              </a:tblGrid>
              <a:tr h="11645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20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Troškovi putovanja (stvarni troškovi)</a:t>
                      </a:r>
                      <a:endParaRPr kumimoji="0" lang="en-US" sz="2000" b="1"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600" b="0" i="0" u="none" strike="noStrike" cap="none" normalizeH="0" baseline="0" dirty="0" smtClean="0">
                          <a:ln>
                            <a:noFill/>
                          </a:ln>
                          <a:solidFill>
                            <a:srgbClr val="DE6E46"/>
                          </a:solidFill>
                          <a:effectLst/>
                          <a:latin typeface="Arial" charset="0"/>
                          <a:ea typeface="ＭＳ Ｐゴシック" pitchFamily="-80" charset="-128"/>
                        </a:rPr>
                        <a:t>Uključujući troškove vize, ali isključujući osiguranje (400 eura max na sudionika)</a:t>
                      </a:r>
                      <a:endParaRPr kumimoji="0" lang="en-US" sz="1600" b="0"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61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Troškovi života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(tablica dnevnih troškova)</a:t>
                      </a:r>
                      <a:endParaRPr kumimoji="0" lang="en-US" sz="2000" b="1"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600" b="0" i="0" u="none" strike="noStrike" cap="none" normalizeH="0" baseline="0" dirty="0" smtClean="0">
                          <a:ln>
                            <a:noFill/>
                          </a:ln>
                          <a:solidFill>
                            <a:srgbClr val="DE6E46"/>
                          </a:solidFill>
                          <a:effectLst/>
                          <a:latin typeface="Arial" charset="0"/>
                          <a:ea typeface="ＭＳ Ｐゴシック" pitchFamily="-80" charset="-128"/>
                        </a:rPr>
                        <a:t>Uključujući troškove osiguranja – izračunavaju se prema zemlji odredišta i duljini boravka</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86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Ostali troškovi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(stvarni troškovi)</a:t>
                      </a:r>
                      <a:endParaRPr kumimoji="0" lang="en-US" sz="2000" b="1"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600" b="0" i="0" u="none" strike="noStrike" cap="none" normalizeH="0" baseline="0" dirty="0" smtClean="0">
                          <a:ln>
                            <a:noFill/>
                          </a:ln>
                          <a:solidFill>
                            <a:srgbClr val="DE6E46"/>
                          </a:solidFill>
                          <a:effectLst/>
                          <a:latin typeface="Arial" charset="0"/>
                          <a:ea typeface="ＭＳ Ｐゴシック" pitchFamily="-80" charset="-128"/>
                        </a:rPr>
                        <a:t>Troškovi kotizacije seminara (max iznos po danu 140 eura/max iznos po sudioniku 700 eura)</a:t>
                      </a:r>
                      <a:endParaRPr kumimoji="0" lang="en-US" sz="1600" b="0"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0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Troškovi jezične pripreme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(lump sum)</a:t>
                      </a:r>
                      <a:endParaRPr kumimoji="0" lang="en-US" sz="2000" b="1"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smtClean="0">
                          <a:ln>
                            <a:noFill/>
                          </a:ln>
                          <a:solidFill>
                            <a:srgbClr val="DE6E46"/>
                          </a:solidFill>
                          <a:effectLst/>
                          <a:latin typeface="Arial" charset="0"/>
                          <a:ea typeface="ＭＳ Ｐゴシック" pitchFamily="-80" charset="-128"/>
                        </a:rPr>
                        <a:t>Za financiranje jezične pripreme do najviše 150 eura po sudioniku</a:t>
                      </a:r>
                      <a:endParaRPr kumimoji="0" lang="en-US" sz="1600" b="0"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9459" name="Title 1"/>
          <p:cNvSpPr>
            <a:spLocks noGrp="1"/>
          </p:cNvSpPr>
          <p:nvPr>
            <p:ph type="title" idx="4294967295"/>
          </p:nvPr>
        </p:nvSpPr>
        <p:spPr>
          <a:xfrm>
            <a:off x="500063" y="214313"/>
            <a:ext cx="8472487" cy="930275"/>
          </a:xfrm>
        </p:spPr>
        <p:txBody>
          <a:bodyPr/>
          <a:lstStyle/>
          <a:p>
            <a:pPr eaLnBrk="1" hangingPunct="1"/>
            <a:r>
              <a:rPr smtClean="0">
                <a:latin typeface="Calibri" pitchFamily="34" charset="0"/>
                <a:ea typeface="ＭＳ Ｐゴシック" pitchFamily="116" charset="-128"/>
              </a:rPr>
              <a:t>Vaši sljedeći koraci</a:t>
            </a:r>
          </a:p>
        </p:txBody>
      </p:sp>
      <p:sp>
        <p:nvSpPr>
          <p:cNvPr id="35844" name="Content Placeholder 2"/>
          <p:cNvSpPr>
            <a:spLocks noGrp="1"/>
          </p:cNvSpPr>
          <p:nvPr>
            <p:ph idx="4294967295"/>
          </p:nvPr>
        </p:nvSpPr>
        <p:spPr>
          <a:xfrm>
            <a:off x="285750" y="1285875"/>
            <a:ext cx="8229600" cy="5000625"/>
          </a:xfrm>
        </p:spPr>
        <p:txBody>
          <a:bodyPr/>
          <a:lstStyle/>
          <a:p>
            <a:pPr algn="ctr" eaLnBrk="1" hangingPunct="1">
              <a:spcAft>
                <a:spcPts val="600"/>
              </a:spcAft>
              <a:defRPr/>
            </a:pPr>
            <a:r>
              <a:rPr sz="1800" dirty="0" err="1" smtClean="0">
                <a:solidFill>
                  <a:srgbClr val="E46C0A"/>
                </a:solidFill>
                <a:ea typeface="ＭＳ Ｐゴシック" pitchFamily="116" charset="-128"/>
              </a:rPr>
              <a:t>Stručno</a:t>
            </a:r>
            <a:r>
              <a:rPr sz="1800" dirty="0" smtClean="0">
                <a:solidFill>
                  <a:srgbClr val="E46C0A"/>
                </a:solidFill>
                <a:ea typeface="ＭＳ Ｐゴシック" pitchFamily="116" charset="-128"/>
              </a:rPr>
              <a:t> usavršavanje </a:t>
            </a:r>
          </a:p>
          <a:p>
            <a:pPr eaLnBrk="1" hangingPunct="1">
              <a:spcAft>
                <a:spcPts val="600"/>
              </a:spcAft>
              <a:buFontTx/>
              <a:buNone/>
              <a:defRPr/>
            </a:pPr>
            <a:r>
              <a:rPr sz="1800" dirty="0" smtClean="0">
                <a:ea typeface="ＭＳ Ｐゴシック" pitchFamily="116" charset="-128"/>
                <a:hlinkClick r:id="rId4"/>
              </a:rPr>
              <a:t>http://ec.europa.eu/education/trainingdatabase</a:t>
            </a:r>
            <a:endParaRPr sz="1800" dirty="0" smtClean="0">
              <a:ea typeface="ＭＳ Ｐゴシック" pitchFamily="116" charset="-128"/>
            </a:endParaRPr>
          </a:p>
          <a:p>
            <a:pPr>
              <a:defRPr/>
            </a:pPr>
            <a:r>
              <a:rPr sz="1800" kern="1200" dirty="0" err="1" smtClean="0">
                <a:solidFill>
                  <a:schemeClr val="bg1">
                    <a:lumMod val="50000"/>
                  </a:schemeClr>
                </a:solidFill>
                <a:ea typeface="ＭＳ Ｐゴシック" pitchFamily="-80" charset="-128"/>
                <a:cs typeface="Times New Roman" pitchFamily="18" charset="0"/>
              </a:rPr>
              <a:t>Prijavite</a:t>
            </a:r>
            <a:r>
              <a:rPr sz="1800" kern="1200" dirty="0" smtClean="0">
                <a:solidFill>
                  <a:schemeClr val="bg1">
                    <a:lumMod val="50000"/>
                  </a:schemeClr>
                </a:solidFill>
                <a:ea typeface="ＭＳ Ｐゴシック" pitchFamily="-80" charset="-128"/>
                <a:cs typeface="Times New Roman" pitchFamily="18" charset="0"/>
              </a:rPr>
              <a:t> se </a:t>
            </a:r>
            <a:r>
              <a:rPr sz="1800" kern="1200" dirty="0" err="1" smtClean="0">
                <a:solidFill>
                  <a:schemeClr val="bg1">
                    <a:lumMod val="50000"/>
                  </a:schemeClr>
                </a:solidFill>
                <a:ea typeface="ＭＳ Ｐゴシック" pitchFamily="-80" charset="-128"/>
                <a:cs typeface="Times New Roman" pitchFamily="18" charset="0"/>
              </a:rPr>
              <a:t>najkasnije</a:t>
            </a:r>
            <a:r>
              <a:rPr sz="1800" kern="1200" dirty="0" smtClean="0">
                <a:solidFill>
                  <a:schemeClr val="bg1">
                    <a:lumMod val="50000"/>
                  </a:schemeClr>
                </a:solidFill>
                <a:ea typeface="ＭＳ Ｐゴシック" pitchFamily="-80" charset="-128"/>
                <a:cs typeface="Times New Roman" pitchFamily="18" charset="0"/>
              </a:rPr>
              <a:t> do </a:t>
            </a:r>
            <a:r>
              <a:rPr lang="hr-HR" sz="1800" dirty="0" smtClean="0"/>
              <a:t>16.01.2013., 30.04.2013., 17.09.2013.</a:t>
            </a:r>
          </a:p>
          <a:p>
            <a:pPr>
              <a:defRPr/>
            </a:pPr>
            <a:endParaRPr lang="hr-HR" sz="1800" dirty="0" smtClean="0"/>
          </a:p>
          <a:p>
            <a:pPr algn="ctr" eaLnBrk="1" hangingPunct="1">
              <a:spcBef>
                <a:spcPct val="0"/>
              </a:spcBef>
              <a:defRPr/>
            </a:pPr>
            <a:r>
              <a:rPr sz="1800" dirty="0" smtClean="0">
                <a:solidFill>
                  <a:srgbClr val="E46C0A"/>
                </a:solidFill>
                <a:ea typeface="ＭＳ Ｐゴシック" pitchFamily="116" charset="-128"/>
              </a:rPr>
              <a:t>Posjeti i razmjene</a:t>
            </a:r>
            <a:r>
              <a:rPr sz="1800" dirty="0" smtClean="0">
                <a:ea typeface="ＭＳ Ｐゴシック" pitchFamily="116" charset="-128"/>
              </a:rPr>
              <a:t> </a:t>
            </a:r>
          </a:p>
          <a:p>
            <a:pPr eaLnBrk="1" hangingPunct="1">
              <a:spcAft>
                <a:spcPts val="600"/>
              </a:spcAft>
              <a:buFontTx/>
              <a:buNone/>
              <a:defRPr/>
            </a:pPr>
            <a:r>
              <a:rPr sz="1800" dirty="0" smtClean="0">
                <a:ea typeface="ＭＳ Ｐゴシック" pitchFamily="116" charset="-128"/>
              </a:rPr>
              <a:t>Naći partnera, dogovorite s njim </a:t>
            </a:r>
            <a:r>
              <a:rPr sz="1800" dirty="0" err="1" smtClean="0">
                <a:ea typeface="ＭＳ Ｐゴシック" pitchFamily="116" charset="-128"/>
              </a:rPr>
              <a:t>svoju</a:t>
            </a:r>
            <a:r>
              <a:rPr sz="1800" dirty="0" smtClean="0">
                <a:ea typeface="ＭＳ Ｐゴシック" pitchFamily="116" charset="-128"/>
              </a:rPr>
              <a:t> </a:t>
            </a:r>
            <a:r>
              <a:rPr sz="1800" dirty="0" err="1" smtClean="0">
                <a:ea typeface="ＭＳ Ｐゴシック" pitchFamily="116" charset="-128"/>
              </a:rPr>
              <a:t>posjetu</a:t>
            </a:r>
            <a:r>
              <a:rPr lang="hr-HR" sz="1800" dirty="0" smtClean="0">
                <a:ea typeface="ＭＳ Ｐゴシック" pitchFamily="116" charset="-128"/>
              </a:rPr>
              <a:t>.</a:t>
            </a:r>
          </a:p>
          <a:p>
            <a:pPr eaLnBrk="1" hangingPunct="1">
              <a:spcAft>
                <a:spcPts val="600"/>
              </a:spcAft>
              <a:buFontTx/>
              <a:buNone/>
              <a:defRPr/>
            </a:pPr>
            <a:r>
              <a:rPr lang="pt-BR" sz="1800" kern="1200" dirty="0">
                <a:solidFill>
                  <a:schemeClr val="bg1">
                    <a:lumMod val="50000"/>
                  </a:schemeClr>
                </a:solidFill>
                <a:ea typeface="ＭＳ Ｐゴシック" pitchFamily="-80" charset="-128"/>
                <a:cs typeface="Times New Roman" pitchFamily="18" charset="0"/>
              </a:rPr>
              <a:t>Prijavite se najkasnije do </a:t>
            </a:r>
            <a:r>
              <a:rPr lang="pt-BR" sz="1800" dirty="0"/>
              <a:t>16.01.2013., 30.04.2013., 17.09.2013</a:t>
            </a:r>
            <a:r>
              <a:rPr lang="pt-BR" sz="1800" dirty="0" smtClean="0"/>
              <a:t>.</a:t>
            </a:r>
            <a:endParaRPr lang="hr-HR" sz="1800" dirty="0" smtClean="0"/>
          </a:p>
          <a:p>
            <a:pPr eaLnBrk="1" hangingPunct="1">
              <a:spcAft>
                <a:spcPts val="600"/>
              </a:spcAft>
              <a:buFontTx/>
              <a:buNone/>
              <a:defRPr/>
            </a:pPr>
            <a:endParaRPr lang="pt-BR" sz="1800" dirty="0"/>
          </a:p>
          <a:p>
            <a:pPr algn="ctr" eaLnBrk="1" hangingPunct="1">
              <a:spcAft>
                <a:spcPts val="600"/>
              </a:spcAft>
              <a:buFontTx/>
              <a:buNone/>
              <a:defRPr/>
            </a:pPr>
            <a:r>
              <a:rPr sz="1800" dirty="0" err="1" smtClean="0">
                <a:solidFill>
                  <a:srgbClr val="E46C0A"/>
                </a:solidFill>
                <a:ea typeface="ＭＳ Ｐゴシック" pitchFamily="116" charset="-128"/>
              </a:rPr>
              <a:t>Asistenti</a:t>
            </a:r>
            <a:endParaRPr lang="vi-VN" sz="1800" dirty="0" smtClean="0">
              <a:ea typeface="ＭＳ Ｐゴシック" pitchFamily="116" charset="-128"/>
            </a:endParaRPr>
          </a:p>
          <a:p>
            <a:pPr eaLnBrk="1" hangingPunct="1">
              <a:spcAft>
                <a:spcPts val="600"/>
              </a:spcAft>
              <a:buFontTx/>
              <a:buNone/>
              <a:defRPr/>
            </a:pPr>
            <a:r>
              <a:rPr lang="hr-HR" sz="1800" dirty="0" smtClean="0">
                <a:ea typeface="ＭＳ Ｐゴシック" pitchFamily="116" charset="-128"/>
              </a:rPr>
              <a:t>Naći partnera</a:t>
            </a:r>
            <a:r>
              <a:rPr lang="vi-VN" sz="1800" dirty="0" smtClean="0">
                <a:ea typeface="ＭＳ Ｐゴシック" pitchFamily="116" charset="-128"/>
              </a:rPr>
              <a:t>, </a:t>
            </a:r>
            <a:r>
              <a:rPr lang="hr-HR" sz="1800" dirty="0" smtClean="0">
                <a:ea typeface="ＭＳ Ｐゴシック" pitchFamily="116" charset="-128"/>
              </a:rPr>
              <a:t>dogovorite s njim svoju stručnu praksu</a:t>
            </a:r>
            <a:r>
              <a:rPr lang="vi-VN" sz="1800" dirty="0" smtClean="0">
                <a:ea typeface="ＭＳ Ｐゴシック" pitchFamily="116" charset="-128"/>
              </a:rPr>
              <a:t>, </a:t>
            </a:r>
            <a:r>
              <a:rPr lang="hr-HR" sz="1800" dirty="0" smtClean="0">
                <a:ea typeface="ＭＳ Ｐゴシック" pitchFamily="116" charset="-128"/>
              </a:rPr>
              <a:t>prijavite se nama najkasnije</a:t>
            </a:r>
            <a:r>
              <a:rPr lang="vi-VN" sz="1800" dirty="0" smtClean="0">
                <a:ea typeface="ＭＳ Ｐゴシック" pitchFamily="116" charset="-128"/>
              </a:rPr>
              <a:t> </a:t>
            </a:r>
            <a:r>
              <a:rPr sz="1800" dirty="0" smtClean="0">
                <a:ea typeface="ＭＳ Ｐゴシック" pitchFamily="116" charset="-128"/>
              </a:rPr>
              <a:t>do </a:t>
            </a:r>
            <a:r>
              <a:rPr lang="hr-HR" sz="1800" dirty="0"/>
              <a:t>28.03.2013.</a:t>
            </a:r>
            <a:endParaRPr lang="vi-VN" dirty="0" smtClean="0">
              <a:ea typeface="ＭＳ Ｐゴシック" pitchFamily="116" charset="-128"/>
            </a:endParaRPr>
          </a:p>
          <a:p>
            <a:pPr eaLnBrk="1" hangingPunct="1">
              <a:spcBef>
                <a:spcPct val="0"/>
              </a:spcBef>
              <a:defRPr/>
            </a:pPr>
            <a:endParaRPr dirty="0" smtClean="0">
              <a:ea typeface="ＭＳ Ｐゴシック" pitchFamily="116"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7866</TotalTime>
  <Words>3454</Words>
  <Application>Microsoft Office PowerPoint</Application>
  <PresentationFormat>Prikaz na zaslonu (4:3)</PresentationFormat>
  <Paragraphs>522</Paragraphs>
  <Slides>31</Slides>
  <Notes>26</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31</vt:i4>
      </vt:variant>
    </vt:vector>
  </HeadingPairs>
  <TitlesOfParts>
    <vt:vector size="37" baseType="lpstr">
      <vt:lpstr>Arial</vt:lpstr>
      <vt:lpstr>Calibri</vt:lpstr>
      <vt:lpstr>ＭＳ Ｐゴシック</vt:lpstr>
      <vt:lpstr>Wingdings</vt:lpstr>
      <vt:lpstr>Times New Roman</vt:lpstr>
      <vt:lpstr>9_Default Design</vt:lpstr>
      <vt:lpstr>    Novosti u programima EU za unapređivanje obrazovanja odraslih    Grundtvig program i program Erasmus for all  Andragoška konferencija, Vodice, 5. 10. 2012.</vt:lpstr>
      <vt:lpstr>Program za cjeloživotno učenje   </vt:lpstr>
      <vt:lpstr>Grundtvig - aktivnosti </vt:lpstr>
      <vt:lpstr>Stručno usavršavanje</vt:lpstr>
      <vt:lpstr>Stručno usavršavanje</vt:lpstr>
      <vt:lpstr>Posjeti i razmjene</vt:lpstr>
      <vt:lpstr>Grundtvig asistenti</vt:lpstr>
      <vt:lpstr>Što znači financiranje   mobilnosti</vt:lpstr>
      <vt:lpstr>Vaši sljedeći koraci</vt:lpstr>
      <vt:lpstr>Grundtvig  obrazovna partnerstva</vt:lpstr>
      <vt:lpstr>Grundtvig teme</vt:lpstr>
      <vt:lpstr>Struktura partnerstva</vt:lpstr>
      <vt:lpstr>Financiranje  partnerstava</vt:lpstr>
      <vt:lpstr>Kako se prijaviti?</vt:lpstr>
      <vt:lpstr>Kako pronaći partnera?</vt:lpstr>
      <vt:lpstr>    Pripremni posjeti</vt:lpstr>
      <vt:lpstr>Grundtvig volonterski projekti za starije</vt:lpstr>
      <vt:lpstr>Financijska potpora za  Grundtvig volonterske projekte za starije</vt:lpstr>
      <vt:lpstr>Grundtvig radionice</vt:lpstr>
      <vt:lpstr>Financijska potpora za  Grundtvig radionice</vt:lpstr>
      <vt:lpstr>Transverzalni program- studijski posjeti za stručnjake i donositelje odluka u obrazovanju i osposobljavanju</vt:lpstr>
      <vt:lpstr>Slajd 22</vt:lpstr>
      <vt:lpstr>Slajd 23</vt:lpstr>
      <vt:lpstr>    Novosti u programima EU za unapređivanje obrazovanja odraslih   Program Erasmus for all  </vt:lpstr>
      <vt:lpstr>Erasmus for all   </vt:lpstr>
      <vt:lpstr>Erasmus for all   </vt:lpstr>
      <vt:lpstr>  </vt:lpstr>
      <vt:lpstr>  </vt:lpstr>
      <vt:lpstr>  </vt:lpstr>
      <vt:lpstr>Minimalna raspodjela sredstava:  Visoko obrazovanje 25% programskog proračuna  VET 15% programskog proračuna  Školsko obrazovanje 7%  Obrazovanje odraslih 2%  U novom programu Obrazovanje odraslih će biti podržano kroz aktivnosti za osoblje, učenike i organizacije uključene u obrazovanje odraslih.  Definicija obrazovanja odraslih ostaje jednaka kao i Grundtvig programu. </vt:lpstr>
      <vt:lpstr>Tu smo za dodatna pitanja</vt:lpstr>
    </vt:vector>
  </TitlesOfParts>
  <Company>MZOŠ</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Goran</dc:creator>
  <cp:lastModifiedBy>Goran</cp:lastModifiedBy>
  <cp:revision>964</cp:revision>
  <dcterms:created xsi:type="dcterms:W3CDTF">2008-10-09T06:36:30Z</dcterms:created>
  <dcterms:modified xsi:type="dcterms:W3CDTF">2012-10-16T09:59:19Z</dcterms:modified>
</cp:coreProperties>
</file>