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68" r:id="rId6"/>
    <p:sldId id="264" r:id="rId7"/>
    <p:sldId id="283" r:id="rId8"/>
    <p:sldId id="274" r:id="rId9"/>
    <p:sldId id="271" r:id="rId10"/>
    <p:sldId id="273" r:id="rId11"/>
    <p:sldId id="277" r:id="rId12"/>
    <p:sldId id="281" r:id="rId13"/>
    <p:sldId id="278" r:id="rId14"/>
    <p:sldId id="280" r:id="rId15"/>
    <p:sldId id="266" r:id="rId16"/>
    <p:sldId id="284" r:id="rId17"/>
    <p:sldId id="28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0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hr-HR" sz="1100" dirty="0"/>
              <a:t>Uključenost</a:t>
            </a:r>
            <a:r>
              <a:rPr lang="hr-HR" sz="1100" baseline="0" dirty="0"/>
              <a:t> učenika OŠ RH u aktivnosti profesionalnog usmjeravanja - HZZ </a:t>
            </a:r>
          </a:p>
          <a:p>
            <a:pPr>
              <a:defRPr sz="1100"/>
            </a:pPr>
            <a:r>
              <a:rPr lang="hr-HR" sz="1100" baseline="0" dirty="0" smtClean="0"/>
              <a:t>2011. </a:t>
            </a:r>
            <a:r>
              <a:rPr lang="hr-HR" sz="1100" baseline="0" dirty="0"/>
              <a:t>godina</a:t>
            </a:r>
            <a:endParaRPr lang="hr-HR" sz="11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50000000000004E-2"/>
          <c:y val="0.33797717993584847"/>
          <c:w val="0.90694444444444844"/>
          <c:h val="0.59381415864683562"/>
        </c:manualLayout>
      </c:layout>
      <c:pie3D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hr-HR" sz="1200" b="1">
                        <a:solidFill>
                          <a:schemeClr val="bg1"/>
                        </a:solidFill>
                      </a:rPr>
                      <a:t>64,6%</a:t>
                    </a:r>
                  </a:p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hr-HR" b="1">
                        <a:solidFill>
                          <a:schemeClr val="bg1"/>
                        </a:solidFill>
                      </a:rPr>
                      <a:t> učenika</a:t>
                    </a:r>
                    <a:r>
                      <a:rPr lang="hr-HR" b="1" baseline="0">
                        <a:solidFill>
                          <a:schemeClr val="bg1"/>
                        </a:solidFill>
                      </a:rPr>
                      <a:t>  (31.234)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CS"/>
              </a:p>
            </c:txPr>
            <c:showCatName val="1"/>
            <c:showPercent val="1"/>
            <c:showLeaderLines val="1"/>
          </c:dLbls>
          <c:val>
            <c:numRef>
              <c:f>Sheet1!$E$27:$E$28</c:f>
              <c:numCache>
                <c:formatCode>General</c:formatCode>
                <c:ptCount val="2"/>
                <c:pt idx="0">
                  <c:v>17069</c:v>
                </c:pt>
                <c:pt idx="1">
                  <c:v>31234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390FC-59E3-4961-B931-9EE6A889DE21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</dgm:pt>
    <dgm:pt modelId="{894924A6-2615-49E0-A539-5A8B8EFFBEE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CJELOŽIVOTNO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PROFESIONALNO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USMJERAVANJE </a:t>
          </a:r>
        </a:p>
      </dgm:t>
    </dgm:pt>
    <dgm:pt modelId="{73C8B19A-762B-44F3-A4FF-62A3E98CE43C}" type="parTrans" cxnId="{7B320830-039C-4E01-A623-22006272F52E}">
      <dgm:prSet/>
      <dgm:spPr/>
      <dgm:t>
        <a:bodyPr/>
        <a:lstStyle/>
        <a:p>
          <a:endParaRPr lang="hr-HR"/>
        </a:p>
      </dgm:t>
    </dgm:pt>
    <dgm:pt modelId="{917D44A9-0C03-49B8-96CF-A5051A05D831}" type="sibTrans" cxnId="{7B320830-039C-4E01-A623-22006272F52E}">
      <dgm:prSet/>
      <dgm:spPr/>
      <dgm:t>
        <a:bodyPr/>
        <a:lstStyle/>
        <a:p>
          <a:endParaRPr lang="hr-HR"/>
        </a:p>
      </dgm:t>
    </dgm:pt>
    <dgm:pt modelId="{1669FE5A-E34E-4B3B-B402-7386E07B23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Zahtjevi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tržišta rada</a:t>
          </a:r>
        </a:p>
      </dgm:t>
    </dgm:pt>
    <dgm:pt modelId="{6188EB60-3621-470A-A8B1-4ACD1970ED24}" type="parTrans" cxnId="{97EE6110-3DDB-48E1-A652-8931D6DC9775}">
      <dgm:prSet/>
      <dgm:spPr/>
      <dgm:t>
        <a:bodyPr/>
        <a:lstStyle/>
        <a:p>
          <a:endParaRPr lang="hr-HR">
            <a:latin typeface="Arial" pitchFamily="34" charset="0"/>
            <a:cs typeface="Arial" pitchFamily="34" charset="0"/>
          </a:endParaRPr>
        </a:p>
      </dgm:t>
    </dgm:pt>
    <dgm:pt modelId="{183A4CCC-0C81-4A3B-B21F-2F83D27F839C}" type="sibTrans" cxnId="{97EE6110-3DDB-48E1-A652-8931D6DC9775}">
      <dgm:prSet/>
      <dgm:spPr/>
      <dgm:t>
        <a:bodyPr/>
        <a:lstStyle/>
        <a:p>
          <a:endParaRPr lang="hr-HR"/>
        </a:p>
      </dgm:t>
    </dgm:pt>
    <dgm:pt modelId="{2FFE9C8D-BAC2-402E-845D-7177311343D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Potrebe,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interesi 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sposobnosti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pojedinca</a:t>
          </a:r>
        </a:p>
      </dgm:t>
    </dgm:pt>
    <dgm:pt modelId="{4DEB6C6C-4C4C-4DE6-A2E6-B6BF0BEFA1F8}" type="parTrans" cxnId="{2BBCDE5C-0E4C-45E0-995F-93F35067234A}">
      <dgm:prSet/>
      <dgm:spPr/>
      <dgm:t>
        <a:bodyPr/>
        <a:lstStyle/>
        <a:p>
          <a:endParaRPr lang="hr-HR">
            <a:latin typeface="Arial" pitchFamily="34" charset="0"/>
            <a:cs typeface="Arial" pitchFamily="34" charset="0"/>
          </a:endParaRPr>
        </a:p>
      </dgm:t>
    </dgm:pt>
    <dgm:pt modelId="{0B7ABD56-5414-4AEB-B61E-6B5429937702}" type="sibTrans" cxnId="{2BBCDE5C-0E4C-45E0-995F-93F35067234A}">
      <dgm:prSet/>
      <dgm:spPr/>
      <dgm:t>
        <a:bodyPr/>
        <a:lstStyle/>
        <a:p>
          <a:endParaRPr lang="hr-HR"/>
        </a:p>
      </dgm:t>
    </dgm:pt>
    <dgm:pt modelId="{D76AE011-8D1C-4E47-BD6E-9CCCDF516D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Cjeloživotno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učenje 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obrazovanje</a:t>
          </a:r>
        </a:p>
      </dgm:t>
    </dgm:pt>
    <dgm:pt modelId="{F8B1A8CD-6A86-42EF-A923-D265E5722C49}" type="parTrans" cxnId="{CEEBE128-2A3A-46FD-B9AC-D894AFD3DAA9}">
      <dgm:prSet/>
      <dgm:spPr/>
      <dgm:t>
        <a:bodyPr/>
        <a:lstStyle/>
        <a:p>
          <a:endParaRPr lang="hr-HR">
            <a:latin typeface="Arial" pitchFamily="34" charset="0"/>
            <a:cs typeface="Arial" pitchFamily="34" charset="0"/>
          </a:endParaRPr>
        </a:p>
      </dgm:t>
    </dgm:pt>
    <dgm:pt modelId="{37CDC827-0E3A-4545-9EDB-FD713B05762F}" type="sibTrans" cxnId="{CEEBE128-2A3A-46FD-B9AC-D894AFD3DAA9}">
      <dgm:prSet/>
      <dgm:spPr/>
      <dgm:t>
        <a:bodyPr/>
        <a:lstStyle/>
        <a:p>
          <a:endParaRPr lang="hr-HR"/>
        </a:p>
      </dgm:t>
    </dgm:pt>
    <dgm:pt modelId="{9B496E25-CDD5-4427-8A45-A7B841972C73}" type="pres">
      <dgm:prSet presAssocID="{F61390FC-59E3-4961-B931-9EE6A889DE2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678B3B-531A-417F-8662-35847880AF34}" type="pres">
      <dgm:prSet presAssocID="{894924A6-2615-49E0-A539-5A8B8EFFBEE1}" presName="centerShape" presStyleLbl="node0" presStyleIdx="0" presStyleCnt="1" custScaleX="160112"/>
      <dgm:spPr/>
      <dgm:t>
        <a:bodyPr/>
        <a:lstStyle/>
        <a:p>
          <a:endParaRPr lang="hr-HR"/>
        </a:p>
      </dgm:t>
    </dgm:pt>
    <dgm:pt modelId="{7379F8C7-C809-415A-AB83-06B60C25BD9E}" type="pres">
      <dgm:prSet presAssocID="{6188EB60-3621-470A-A8B1-4ACD1970ED24}" presName="Name9" presStyleLbl="parChTrans1D2" presStyleIdx="0" presStyleCnt="3"/>
      <dgm:spPr/>
      <dgm:t>
        <a:bodyPr/>
        <a:lstStyle/>
        <a:p>
          <a:endParaRPr lang="hr-HR"/>
        </a:p>
      </dgm:t>
    </dgm:pt>
    <dgm:pt modelId="{375C8AB9-8FC9-4FCB-9597-8D06E85A3468}" type="pres">
      <dgm:prSet presAssocID="{6188EB60-3621-470A-A8B1-4ACD1970ED24}" presName="connTx" presStyleLbl="parChTrans1D2" presStyleIdx="0" presStyleCnt="3"/>
      <dgm:spPr/>
      <dgm:t>
        <a:bodyPr/>
        <a:lstStyle/>
        <a:p>
          <a:endParaRPr lang="hr-HR"/>
        </a:p>
      </dgm:t>
    </dgm:pt>
    <dgm:pt modelId="{F7EC5C29-32C1-43B8-BB85-F807B6A79209}" type="pres">
      <dgm:prSet presAssocID="{1669FE5A-E34E-4B3B-B402-7386E07B23D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7065BB1-4C86-4277-8D39-4637E7A0E3FE}" type="pres">
      <dgm:prSet presAssocID="{4DEB6C6C-4C4C-4DE6-A2E6-B6BF0BEFA1F8}" presName="Name9" presStyleLbl="parChTrans1D2" presStyleIdx="1" presStyleCnt="3"/>
      <dgm:spPr/>
      <dgm:t>
        <a:bodyPr/>
        <a:lstStyle/>
        <a:p>
          <a:endParaRPr lang="hr-HR"/>
        </a:p>
      </dgm:t>
    </dgm:pt>
    <dgm:pt modelId="{FA316FD6-4808-4B62-8C81-B902EC83C5D7}" type="pres">
      <dgm:prSet presAssocID="{4DEB6C6C-4C4C-4DE6-A2E6-B6BF0BEFA1F8}" presName="connTx" presStyleLbl="parChTrans1D2" presStyleIdx="1" presStyleCnt="3"/>
      <dgm:spPr/>
      <dgm:t>
        <a:bodyPr/>
        <a:lstStyle/>
        <a:p>
          <a:endParaRPr lang="hr-HR"/>
        </a:p>
      </dgm:t>
    </dgm:pt>
    <dgm:pt modelId="{0432D622-98C5-40F4-B19F-3FA5400802C2}" type="pres">
      <dgm:prSet presAssocID="{2FFE9C8D-BAC2-402E-845D-7177311343D9}" presName="node" presStyleLbl="node1" presStyleIdx="1" presStyleCnt="3" custRadScaleRad="123969" custRadScaleInc="-1394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E7F7B99-FABF-4E1A-B359-37DB0D0A459D}" type="pres">
      <dgm:prSet presAssocID="{F8B1A8CD-6A86-42EF-A923-D265E5722C49}" presName="Name9" presStyleLbl="parChTrans1D2" presStyleIdx="2" presStyleCnt="3"/>
      <dgm:spPr/>
      <dgm:t>
        <a:bodyPr/>
        <a:lstStyle/>
        <a:p>
          <a:endParaRPr lang="hr-HR"/>
        </a:p>
      </dgm:t>
    </dgm:pt>
    <dgm:pt modelId="{B52544B6-2643-40BA-8A83-245168318EBE}" type="pres">
      <dgm:prSet presAssocID="{F8B1A8CD-6A86-42EF-A923-D265E5722C49}" presName="connTx" presStyleLbl="parChTrans1D2" presStyleIdx="2" presStyleCnt="3"/>
      <dgm:spPr/>
      <dgm:t>
        <a:bodyPr/>
        <a:lstStyle/>
        <a:p>
          <a:endParaRPr lang="hr-HR"/>
        </a:p>
      </dgm:t>
    </dgm:pt>
    <dgm:pt modelId="{3F5A4333-B93F-4A56-8811-D143EC8787A6}" type="pres">
      <dgm:prSet presAssocID="{D76AE011-8D1C-4E47-BD6E-9CCCDF516D8B}" presName="node" presStyleLbl="node1" presStyleIdx="2" presStyleCnt="3" custRadScaleRad="118580" custRadScaleInc="1221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95C57B5-699D-4129-8585-A2346B22C212}" type="presOf" srcId="{4DEB6C6C-4C4C-4DE6-A2E6-B6BF0BEFA1F8}" destId="{FA316FD6-4808-4B62-8C81-B902EC83C5D7}" srcOrd="1" destOrd="0" presId="urn:microsoft.com/office/officeart/2005/8/layout/radial1"/>
    <dgm:cxn modelId="{7B320830-039C-4E01-A623-22006272F52E}" srcId="{F61390FC-59E3-4961-B931-9EE6A889DE21}" destId="{894924A6-2615-49E0-A539-5A8B8EFFBEE1}" srcOrd="0" destOrd="0" parTransId="{73C8B19A-762B-44F3-A4FF-62A3E98CE43C}" sibTransId="{917D44A9-0C03-49B8-96CF-A5051A05D831}"/>
    <dgm:cxn modelId="{055C10F3-1BCF-4DEC-9DAA-A855D7CF26A8}" type="presOf" srcId="{894924A6-2615-49E0-A539-5A8B8EFFBEE1}" destId="{6C678B3B-531A-417F-8662-35847880AF34}" srcOrd="0" destOrd="0" presId="urn:microsoft.com/office/officeart/2005/8/layout/radial1"/>
    <dgm:cxn modelId="{144D7AF3-0AA0-4D6A-BEE7-E158E6B0E857}" type="presOf" srcId="{D76AE011-8D1C-4E47-BD6E-9CCCDF516D8B}" destId="{3F5A4333-B93F-4A56-8811-D143EC8787A6}" srcOrd="0" destOrd="0" presId="urn:microsoft.com/office/officeart/2005/8/layout/radial1"/>
    <dgm:cxn modelId="{CB8935F7-BBC4-45FB-BD5F-3D5C69AB8224}" type="presOf" srcId="{F61390FC-59E3-4961-B931-9EE6A889DE21}" destId="{9B496E25-CDD5-4427-8A45-A7B841972C73}" srcOrd="0" destOrd="0" presId="urn:microsoft.com/office/officeart/2005/8/layout/radial1"/>
    <dgm:cxn modelId="{CEEBE128-2A3A-46FD-B9AC-D894AFD3DAA9}" srcId="{894924A6-2615-49E0-A539-5A8B8EFFBEE1}" destId="{D76AE011-8D1C-4E47-BD6E-9CCCDF516D8B}" srcOrd="2" destOrd="0" parTransId="{F8B1A8CD-6A86-42EF-A923-D265E5722C49}" sibTransId="{37CDC827-0E3A-4545-9EDB-FD713B05762F}"/>
    <dgm:cxn modelId="{97EE6110-3DDB-48E1-A652-8931D6DC9775}" srcId="{894924A6-2615-49E0-A539-5A8B8EFFBEE1}" destId="{1669FE5A-E34E-4B3B-B402-7386E07B23D2}" srcOrd="0" destOrd="0" parTransId="{6188EB60-3621-470A-A8B1-4ACD1970ED24}" sibTransId="{183A4CCC-0C81-4A3B-B21F-2F83D27F839C}"/>
    <dgm:cxn modelId="{61CA4D0C-C223-4EC3-AB00-AD7BEFC075E5}" type="presOf" srcId="{6188EB60-3621-470A-A8B1-4ACD1970ED24}" destId="{375C8AB9-8FC9-4FCB-9597-8D06E85A3468}" srcOrd="1" destOrd="0" presId="urn:microsoft.com/office/officeart/2005/8/layout/radial1"/>
    <dgm:cxn modelId="{D191AD32-961D-4054-86E4-2BA2EFB6558F}" type="presOf" srcId="{F8B1A8CD-6A86-42EF-A923-D265E5722C49}" destId="{5E7F7B99-FABF-4E1A-B359-37DB0D0A459D}" srcOrd="0" destOrd="0" presId="urn:microsoft.com/office/officeart/2005/8/layout/radial1"/>
    <dgm:cxn modelId="{2BBCDE5C-0E4C-45E0-995F-93F35067234A}" srcId="{894924A6-2615-49E0-A539-5A8B8EFFBEE1}" destId="{2FFE9C8D-BAC2-402E-845D-7177311343D9}" srcOrd="1" destOrd="0" parTransId="{4DEB6C6C-4C4C-4DE6-A2E6-B6BF0BEFA1F8}" sibTransId="{0B7ABD56-5414-4AEB-B61E-6B5429937702}"/>
    <dgm:cxn modelId="{C592C879-2BD3-441B-8EAA-55637C09C32A}" type="presOf" srcId="{4DEB6C6C-4C4C-4DE6-A2E6-B6BF0BEFA1F8}" destId="{A7065BB1-4C86-4277-8D39-4637E7A0E3FE}" srcOrd="0" destOrd="0" presId="urn:microsoft.com/office/officeart/2005/8/layout/radial1"/>
    <dgm:cxn modelId="{A20D818D-437C-4D20-9102-1B37E7CDA5B4}" type="presOf" srcId="{F8B1A8CD-6A86-42EF-A923-D265E5722C49}" destId="{B52544B6-2643-40BA-8A83-245168318EBE}" srcOrd="1" destOrd="0" presId="urn:microsoft.com/office/officeart/2005/8/layout/radial1"/>
    <dgm:cxn modelId="{E27B394A-726D-4C97-8CD3-762CA4363FE0}" type="presOf" srcId="{6188EB60-3621-470A-A8B1-4ACD1970ED24}" destId="{7379F8C7-C809-415A-AB83-06B60C25BD9E}" srcOrd="0" destOrd="0" presId="urn:microsoft.com/office/officeart/2005/8/layout/radial1"/>
    <dgm:cxn modelId="{7AFF0B6D-4534-45FC-B5E0-77BA90743BA0}" type="presOf" srcId="{2FFE9C8D-BAC2-402E-845D-7177311343D9}" destId="{0432D622-98C5-40F4-B19F-3FA5400802C2}" srcOrd="0" destOrd="0" presId="urn:microsoft.com/office/officeart/2005/8/layout/radial1"/>
    <dgm:cxn modelId="{15F11A95-35A5-43EF-ACC7-F8705917EB47}" type="presOf" srcId="{1669FE5A-E34E-4B3B-B402-7386E07B23D2}" destId="{F7EC5C29-32C1-43B8-BB85-F807B6A79209}" srcOrd="0" destOrd="0" presId="urn:microsoft.com/office/officeart/2005/8/layout/radial1"/>
    <dgm:cxn modelId="{A31C3026-5E09-4869-B0AA-7BEA4DDE9236}" type="presParOf" srcId="{9B496E25-CDD5-4427-8A45-A7B841972C73}" destId="{6C678B3B-531A-417F-8662-35847880AF34}" srcOrd="0" destOrd="0" presId="urn:microsoft.com/office/officeart/2005/8/layout/radial1"/>
    <dgm:cxn modelId="{5D7B4EA6-2DC6-4965-B199-9F158819098E}" type="presParOf" srcId="{9B496E25-CDD5-4427-8A45-A7B841972C73}" destId="{7379F8C7-C809-415A-AB83-06B60C25BD9E}" srcOrd="1" destOrd="0" presId="urn:microsoft.com/office/officeart/2005/8/layout/radial1"/>
    <dgm:cxn modelId="{4EB84FA8-D207-421C-ACAB-3CA64CDBF0F2}" type="presParOf" srcId="{7379F8C7-C809-415A-AB83-06B60C25BD9E}" destId="{375C8AB9-8FC9-4FCB-9597-8D06E85A3468}" srcOrd="0" destOrd="0" presId="urn:microsoft.com/office/officeart/2005/8/layout/radial1"/>
    <dgm:cxn modelId="{89FF843C-3839-4E02-941E-246AF070AB39}" type="presParOf" srcId="{9B496E25-CDD5-4427-8A45-A7B841972C73}" destId="{F7EC5C29-32C1-43B8-BB85-F807B6A79209}" srcOrd="2" destOrd="0" presId="urn:microsoft.com/office/officeart/2005/8/layout/radial1"/>
    <dgm:cxn modelId="{112CF4DC-2FD0-4A67-ABC0-6ABC7F48DAA9}" type="presParOf" srcId="{9B496E25-CDD5-4427-8A45-A7B841972C73}" destId="{A7065BB1-4C86-4277-8D39-4637E7A0E3FE}" srcOrd="3" destOrd="0" presId="urn:microsoft.com/office/officeart/2005/8/layout/radial1"/>
    <dgm:cxn modelId="{5B178FA7-0219-4BB2-91CE-4DD6C8F450D4}" type="presParOf" srcId="{A7065BB1-4C86-4277-8D39-4637E7A0E3FE}" destId="{FA316FD6-4808-4B62-8C81-B902EC83C5D7}" srcOrd="0" destOrd="0" presId="urn:microsoft.com/office/officeart/2005/8/layout/radial1"/>
    <dgm:cxn modelId="{37B16EDC-9D74-45C9-A5DC-7EFF8BD817FC}" type="presParOf" srcId="{9B496E25-CDD5-4427-8A45-A7B841972C73}" destId="{0432D622-98C5-40F4-B19F-3FA5400802C2}" srcOrd="4" destOrd="0" presId="urn:microsoft.com/office/officeart/2005/8/layout/radial1"/>
    <dgm:cxn modelId="{ACF155B4-13B3-421D-A82F-976F5E673F7C}" type="presParOf" srcId="{9B496E25-CDD5-4427-8A45-A7B841972C73}" destId="{5E7F7B99-FABF-4E1A-B359-37DB0D0A459D}" srcOrd="5" destOrd="0" presId="urn:microsoft.com/office/officeart/2005/8/layout/radial1"/>
    <dgm:cxn modelId="{3F894DBA-47A7-459A-BD24-E7A1CE720795}" type="presParOf" srcId="{5E7F7B99-FABF-4E1A-B359-37DB0D0A459D}" destId="{B52544B6-2643-40BA-8A83-245168318EBE}" srcOrd="0" destOrd="0" presId="urn:microsoft.com/office/officeart/2005/8/layout/radial1"/>
    <dgm:cxn modelId="{5FACD712-8786-43DD-A45B-DD3C7A544C5F}" type="presParOf" srcId="{9B496E25-CDD5-4427-8A45-A7B841972C73}" destId="{3F5A4333-B93F-4A56-8811-D143EC8787A6}" srcOrd="6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678B3B-531A-417F-8662-35847880AF34}">
      <dsp:nvSpPr>
        <dsp:cNvPr id="0" name=""/>
        <dsp:cNvSpPr/>
      </dsp:nvSpPr>
      <dsp:spPr>
        <a:xfrm>
          <a:off x="3165798" y="1779816"/>
          <a:ext cx="2169492" cy="1354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CJELOŽIVOTNO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PROFESIONALNO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200" b="1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USMJERAVANJE </a:t>
          </a:r>
        </a:p>
      </dsp:txBody>
      <dsp:txXfrm>
        <a:off x="3165798" y="1779816"/>
        <a:ext cx="2169492" cy="1354984"/>
      </dsp:txXfrm>
    </dsp:sp>
    <dsp:sp modelId="{7379F8C7-C809-415A-AB83-06B60C25BD9E}">
      <dsp:nvSpPr>
        <dsp:cNvPr id="0" name=""/>
        <dsp:cNvSpPr/>
      </dsp:nvSpPr>
      <dsp:spPr>
        <a:xfrm rot="16200000">
          <a:off x="4045867" y="1560794"/>
          <a:ext cx="409354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09354" y="143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Arial" pitchFamily="34" charset="0"/>
            <a:cs typeface="Arial" pitchFamily="34" charset="0"/>
          </a:endParaRPr>
        </a:p>
      </dsp:txBody>
      <dsp:txXfrm rot="16200000">
        <a:off x="4240311" y="1564905"/>
        <a:ext cx="20467" cy="20467"/>
      </dsp:txXfrm>
    </dsp:sp>
    <dsp:sp modelId="{F7EC5C29-32C1-43B8-BB85-F807B6A79209}">
      <dsp:nvSpPr>
        <dsp:cNvPr id="0" name=""/>
        <dsp:cNvSpPr/>
      </dsp:nvSpPr>
      <dsp:spPr>
        <a:xfrm>
          <a:off x="3573052" y="15477"/>
          <a:ext cx="1354984" cy="13549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Zahtjevi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tržišta rada</a:t>
          </a:r>
        </a:p>
      </dsp:txBody>
      <dsp:txXfrm>
        <a:off x="3573052" y="15477"/>
        <a:ext cx="1354984" cy="1354984"/>
      </dsp:txXfrm>
    </dsp:sp>
    <dsp:sp modelId="{A7065BB1-4C86-4277-8D39-4637E7A0E3FE}">
      <dsp:nvSpPr>
        <dsp:cNvPr id="0" name=""/>
        <dsp:cNvSpPr/>
      </dsp:nvSpPr>
      <dsp:spPr>
        <a:xfrm rot="1298088">
          <a:off x="5147766" y="2902874"/>
          <a:ext cx="524642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524642" y="143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Arial" pitchFamily="34" charset="0"/>
            <a:cs typeface="Arial" pitchFamily="34" charset="0"/>
          </a:endParaRPr>
        </a:p>
      </dsp:txBody>
      <dsp:txXfrm rot="1298088">
        <a:off x="5396971" y="2904103"/>
        <a:ext cx="26232" cy="26232"/>
      </dsp:txXfrm>
    </dsp:sp>
    <dsp:sp modelId="{0432D622-98C5-40F4-B19F-3FA5400802C2}">
      <dsp:nvSpPr>
        <dsp:cNvPr id="0" name=""/>
        <dsp:cNvSpPr/>
      </dsp:nvSpPr>
      <dsp:spPr>
        <a:xfrm>
          <a:off x="5606201" y="2586225"/>
          <a:ext cx="1354984" cy="13549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Potrebe,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 interesi 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sposobnosti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pojedinca</a:t>
          </a:r>
        </a:p>
      </dsp:txBody>
      <dsp:txXfrm>
        <a:off x="5606201" y="2586225"/>
        <a:ext cx="1354984" cy="1354984"/>
      </dsp:txXfrm>
    </dsp:sp>
    <dsp:sp modelId="{5E7F7B99-FABF-4E1A-B359-37DB0D0A459D}">
      <dsp:nvSpPr>
        <dsp:cNvPr id="0" name=""/>
        <dsp:cNvSpPr/>
      </dsp:nvSpPr>
      <dsp:spPr>
        <a:xfrm rot="9439704">
          <a:off x="2928293" y="2903927"/>
          <a:ext cx="437492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37492" y="143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Arial" pitchFamily="34" charset="0"/>
            <a:cs typeface="Arial" pitchFamily="34" charset="0"/>
          </a:endParaRPr>
        </a:p>
      </dsp:txBody>
      <dsp:txXfrm rot="9439704">
        <a:off x="3136102" y="2907335"/>
        <a:ext cx="21874" cy="21874"/>
      </dsp:txXfrm>
    </dsp:sp>
    <dsp:sp modelId="{3F5A4333-B93F-4A56-8811-D143EC8787A6}">
      <dsp:nvSpPr>
        <dsp:cNvPr id="0" name=""/>
        <dsp:cNvSpPr/>
      </dsp:nvSpPr>
      <dsp:spPr>
        <a:xfrm>
          <a:off x="1642561" y="2586234"/>
          <a:ext cx="1354984" cy="13549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Cjeloživotno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učenje 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r-HR" sz="13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obrazovanje</a:t>
          </a:r>
        </a:p>
      </dsp:txBody>
      <dsp:txXfrm>
        <a:off x="1642561" y="2586234"/>
        <a:ext cx="1354984" cy="1354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C775-A46E-4EFA-B956-A1F7E7750B31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C4E59-E35D-435E-AA0A-CF13FE6909E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E59-E35D-435E-AA0A-CF13FE6909E6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10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10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EF6DB-37FA-4F0A-A214-D78617003420}" type="slidenum">
              <a:rPr lang="hr-HR" smtClean="0"/>
              <a:pPr/>
              <a:t>11</a:t>
            </a:fld>
            <a:endParaRPr lang="hr-HR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F7111D-D6BB-43F3-AB8D-C51E1578178D}" type="slidenum">
              <a:rPr lang="hr-HR" sz="1200">
                <a:latin typeface="Comic Sans MS" pitchFamily="66" charset="0"/>
              </a:rPr>
              <a:pPr algn="r"/>
              <a:t>11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EF6DB-37FA-4F0A-A214-D78617003420}" type="slidenum">
              <a:rPr lang="hr-HR" smtClean="0"/>
              <a:pPr/>
              <a:t>12</a:t>
            </a:fld>
            <a:endParaRPr lang="hr-HR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F7111D-D6BB-43F3-AB8D-C51E1578178D}" type="slidenum">
              <a:rPr lang="hr-HR" sz="1200">
                <a:latin typeface="Comic Sans MS" pitchFamily="66" charset="0"/>
              </a:rPr>
              <a:pPr algn="r"/>
              <a:t>12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5F7422-169F-412B-8BF4-46EAF6AEDE74}" type="slidenum">
              <a:rPr lang="hr-HR" smtClean="0"/>
              <a:pPr/>
              <a:t>13</a:t>
            </a:fld>
            <a:endParaRPr lang="hr-HR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1255C8-F055-4445-A575-14B52471A998}" type="slidenum">
              <a:rPr lang="hr-HR" sz="1200">
                <a:latin typeface="Comic Sans MS" pitchFamily="66" charset="0"/>
              </a:rPr>
              <a:pPr algn="r"/>
              <a:t>13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B42B5-E2A4-4BB7-A855-A7BA3B762516}" type="slidenum">
              <a:rPr lang="hr-HR" smtClean="0"/>
              <a:pPr/>
              <a:t>14</a:t>
            </a:fld>
            <a:endParaRPr lang="hr-HR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FA331EE-05D7-472B-B777-51518935073C}" type="slidenum">
              <a:rPr lang="hr-HR" sz="1200">
                <a:latin typeface="Comic Sans MS" pitchFamily="66" charset="0"/>
              </a:rPr>
              <a:pPr algn="r"/>
              <a:t>14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15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15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16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16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F747B-4801-4F95-B758-789CB40A1632}" type="slidenum">
              <a:rPr lang="hr-HR" smtClean="0"/>
              <a:pPr/>
              <a:t>2</a:t>
            </a:fld>
            <a:endParaRPr lang="hr-HR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598262-6B11-4707-A774-8A8AC515FB9D}" type="slidenum">
              <a:rPr lang="hr-HR" sz="1200">
                <a:latin typeface="Comic Sans MS" pitchFamily="66" charset="0"/>
              </a:rPr>
              <a:pPr algn="r"/>
              <a:t>2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1D963-FFBF-4FB9-8C79-7C15E939872F}" type="slidenum">
              <a:rPr lang="hr-HR" smtClean="0"/>
              <a:pPr/>
              <a:t>3</a:t>
            </a:fld>
            <a:endParaRPr lang="hr-HR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4B400D-A8EE-4F6B-8DF8-2F38D347F6BE}" type="slidenum">
              <a:rPr lang="hr-HR" sz="1200">
                <a:latin typeface="Comic Sans MS" pitchFamily="66" charset="0"/>
              </a:rPr>
              <a:pPr algn="r"/>
              <a:t>3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4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4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721A5-FB89-4887-A669-825A32A230DA}" type="slidenum">
              <a:rPr lang="hr-HR" smtClean="0"/>
              <a:pPr/>
              <a:t>5</a:t>
            </a:fld>
            <a:endParaRPr lang="hr-HR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0A738F-5230-4A13-B190-9B2A0A3C0F2C}" type="slidenum">
              <a:rPr lang="hr-HR" sz="1200">
                <a:latin typeface="Comic Sans MS" pitchFamily="66" charset="0"/>
              </a:rPr>
              <a:pPr algn="r"/>
              <a:t>5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6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6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7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7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8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8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52E67-1F28-42CA-B1A1-E22F36B52CA5}" type="slidenum">
              <a:rPr lang="hr-HR" smtClean="0"/>
              <a:pPr/>
              <a:t>9</a:t>
            </a:fld>
            <a:endParaRPr lang="hr-HR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38A26-2725-4300-80C2-F2C9FCBF3A33}" type="slidenum">
              <a:rPr lang="hr-HR" sz="1200">
                <a:latin typeface="Comic Sans MS" pitchFamily="66" charset="0"/>
              </a:rPr>
              <a:pPr algn="r"/>
              <a:t>9</a:t>
            </a:fld>
            <a:endParaRPr lang="hr-HR" sz="1200">
              <a:latin typeface="Comic Sans MS" pitchFamily="66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sr-Latn-C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3B03A-CC6C-43C2-8A60-8BE0A6D02767}" type="datetimeFigureOut">
              <a:rPr lang="sr-Latn-CS" smtClean="0"/>
              <a:pPr/>
              <a:t>4.10.2012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B569-5685-41A0-8FF3-E1853685F63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zz.h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25400" y="0"/>
            <a:ext cx="9169400" cy="647700"/>
            <a:chOff x="-16" y="-2"/>
            <a:chExt cx="5777" cy="4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1275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  <p:sp>
              <p:nvSpPr>
                <p:cNvPr id="11276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  <p:sp>
              <p:nvSpPr>
                <p:cNvPr id="11277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</p:grpSp>
          <p:sp>
            <p:nvSpPr>
              <p:cNvPr id="11273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274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1271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WordArt 17"/>
          <p:cNvSpPr>
            <a:spLocks noChangeArrowheads="1" noChangeShapeType="1" noTextEdit="1"/>
          </p:cNvSpPr>
          <p:nvPr/>
        </p:nvSpPr>
        <p:spPr bwMode="auto">
          <a:xfrm>
            <a:off x="1355725" y="212725"/>
            <a:ext cx="4568825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2214563" y="5072063"/>
            <a:ext cx="485775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208" tIns="41604" rIns="83208" bIns="41604">
            <a:spAutoFit/>
          </a:bodyPr>
          <a:lstStyle/>
          <a:p>
            <a:pPr algn="ctr" defTabSz="8334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hr-HR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Jesenska andragoška konferencija </a:t>
            </a:r>
          </a:p>
          <a:p>
            <a:pPr algn="ctr" defTabSz="833438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hr-HR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Vodice, 04. listopada 2012.</a:t>
            </a:r>
            <a:endParaRPr lang="en-GB" sz="1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684213" y="836613"/>
            <a:ext cx="7545387" cy="3529012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hr-HR" sz="2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endParaRPr lang="hr-H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r>
              <a:rPr lang="hr-H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Cjeloživotno profesionalno usmjeravanje – unapređenje kompetencija potrebnih na tržištu rada</a:t>
            </a:r>
          </a:p>
          <a:p>
            <a:pPr algn="ctr" defTabSz="833438" eaLnBrk="0" hangingPunct="0">
              <a:defRPr/>
            </a:pPr>
            <a:endParaRPr lang="hr-H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endParaRPr lang="hr-HR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833438" eaLnBrk="0" hangingPunct="0">
              <a:defRPr/>
            </a:pPr>
            <a:endParaRPr lang="hr-HR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defTabSz="833438" eaLnBrk="0" hangingPunct="0">
              <a:defRPr/>
            </a:pPr>
            <a:r>
              <a:rPr lang="hr-H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Višnja Perin</a:t>
            </a:r>
          </a:p>
          <a:p>
            <a:pPr algn="ctr" defTabSz="833438" eaLnBrk="0" hangingPunct="0">
              <a:defRPr/>
            </a:pPr>
            <a:r>
              <a:rPr lang="hr-H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Hrvatski zavod za zapošljavanje</a:t>
            </a:r>
          </a:p>
          <a:p>
            <a:pPr algn="ctr" defTabSz="833438" eaLnBrk="0" hangingPunct="0">
              <a:defRPr/>
            </a:pPr>
            <a:endParaRPr lang="hr-HR" sz="2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Funkcija profesionalnog usmjeravanja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endParaRPr lang="hr-HR" sz="1700" dirty="0">
              <a:cs typeface="Arial" pitchFamily="34" charset="0"/>
            </a:endParaRPr>
          </a:p>
        </p:txBody>
      </p:sp>
      <p:pic>
        <p:nvPicPr>
          <p:cNvPr id="17" name="Picture 6" descr="G:\Andragogoija\SHEMA_1.bmp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600200"/>
            <a:ext cx="8501121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260350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38932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8933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8934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38930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8931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38928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916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00113" y="908050"/>
            <a:ext cx="7869237" cy="86518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Aktivnosti u radu s </a:t>
            </a:r>
            <a:r>
              <a:rPr lang="hr-H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učenicima osnovnih i srednjih škola- preventivne aktivnosti</a:t>
            </a:r>
            <a:endParaRPr lang="hr-H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9" name="Text Box 15"/>
          <p:cNvSpPr txBox="1">
            <a:spLocks noChangeArrowheads="1"/>
          </p:cNvSpPr>
          <p:nvPr/>
        </p:nvSpPr>
        <p:spPr bwMode="auto">
          <a:xfrm>
            <a:off x="755650" y="220503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38926" name="Text Box 22"/>
          <p:cNvSpPr txBox="1">
            <a:spLocks noChangeArrowheads="1"/>
          </p:cNvSpPr>
          <p:nvPr/>
        </p:nvSpPr>
        <p:spPr bwMode="auto">
          <a:xfrm>
            <a:off x="5143500" y="2357430"/>
            <a:ext cx="3529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0034" y="2143116"/>
            <a:ext cx="39290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hr-HR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Ciljevi:</a:t>
            </a:r>
          </a:p>
          <a:p>
            <a:pPr marL="342900" indent="-342900">
              <a:buFontTx/>
              <a:buChar char="•"/>
              <a:defRPr/>
            </a:pPr>
            <a:r>
              <a:rPr lang="hr-HR" dirty="0" smtClean="0"/>
              <a:t>izbjeći (dugotrajnu) nezaposlenost i socijalnu isključenost</a:t>
            </a:r>
          </a:p>
          <a:p>
            <a:pPr marL="342900" indent="-342900">
              <a:defRPr/>
            </a:pPr>
            <a:endParaRPr lang="hr-HR" dirty="0" smtClean="0"/>
          </a:p>
          <a:p>
            <a:pPr marL="342900" indent="-342900">
              <a:buFontTx/>
              <a:buChar char="•"/>
              <a:defRPr/>
            </a:pPr>
            <a:r>
              <a:rPr lang="hr-HR" dirty="0" smtClean="0"/>
              <a:t>Omogućiti uspješno obrazovanje sukladno sposobnostima, interesima i potrebama učenika</a:t>
            </a:r>
          </a:p>
          <a:p>
            <a:pPr marL="342900" indent="-342900">
              <a:defRPr/>
            </a:pPr>
            <a:endParaRPr lang="hr-HR" dirty="0" smtClean="0"/>
          </a:p>
          <a:p>
            <a:pPr marL="342900" indent="-342900">
              <a:defRPr/>
            </a:pPr>
            <a:endParaRPr lang="hr-HR" dirty="0" smtClean="0"/>
          </a:p>
          <a:p>
            <a:pPr marL="342900" indent="-342900">
              <a:defRPr/>
            </a:pPr>
            <a:r>
              <a:rPr lang="hr-HR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Temeljne aktivnosti: </a:t>
            </a:r>
          </a:p>
          <a:p>
            <a:pPr marL="342900" indent="-342900">
              <a:buFontTx/>
              <a:buChar char="•"/>
              <a:defRPr/>
            </a:pPr>
            <a:r>
              <a:rPr lang="hr-HR" dirty="0" smtClean="0"/>
              <a:t>provedba Ankete o profesionalnim namjerama učenika</a:t>
            </a:r>
          </a:p>
          <a:p>
            <a:pPr marL="342900" indent="-342900">
              <a:buFontTx/>
              <a:buChar char="•"/>
              <a:defRPr/>
            </a:pPr>
            <a:r>
              <a:rPr lang="hr-HR" dirty="0" smtClean="0"/>
              <a:t>profesionalno informiranje</a:t>
            </a:r>
          </a:p>
          <a:p>
            <a:pPr marL="342900" indent="-342900">
              <a:buFontTx/>
              <a:buChar char="•"/>
              <a:defRPr/>
            </a:pPr>
            <a:r>
              <a:rPr lang="hr-HR" dirty="0" smtClean="0"/>
              <a:t>profesionalno savjetovanje</a:t>
            </a:r>
            <a:endParaRPr lang="hr-HR" dirty="0"/>
          </a:p>
        </p:txBody>
      </p:sp>
      <p:graphicFrame>
        <p:nvGraphicFramePr>
          <p:cNvPr id="24" name="Chart 23"/>
          <p:cNvGraphicFramePr/>
          <p:nvPr/>
        </p:nvGraphicFramePr>
        <p:xfrm>
          <a:off x="5500694" y="2214554"/>
          <a:ext cx="328614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260350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38932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8933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8934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38930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8931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38928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916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00113" y="908050"/>
            <a:ext cx="7869237" cy="86518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Aktivnosti u radu s nezaposlenim osobama</a:t>
            </a:r>
          </a:p>
        </p:txBody>
      </p:sp>
      <p:sp>
        <p:nvSpPr>
          <p:cNvPr id="38919" name="Text Box 15"/>
          <p:cNvSpPr txBox="1">
            <a:spLocks noChangeArrowheads="1"/>
          </p:cNvSpPr>
          <p:nvPr/>
        </p:nvSpPr>
        <p:spPr bwMode="auto">
          <a:xfrm>
            <a:off x="755650" y="220503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38920" name="Text Box 16"/>
          <p:cNvSpPr txBox="1">
            <a:spLocks noChangeArrowheads="1"/>
          </p:cNvSpPr>
          <p:nvPr/>
        </p:nvSpPr>
        <p:spPr bwMode="auto">
          <a:xfrm>
            <a:off x="755650" y="1916113"/>
            <a:ext cx="7920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Aktivnosti usmjerene: povećanju zapošljivosti i smanjenju socijalne isključenosti te pripremi nezaposlenih osoba za bolje snalaženje na tržištu rada </a:t>
            </a:r>
          </a:p>
        </p:txBody>
      </p:sp>
      <p:sp>
        <p:nvSpPr>
          <p:cNvPr id="38921" name="Text Box 17"/>
          <p:cNvSpPr txBox="1">
            <a:spLocks noChangeArrowheads="1"/>
          </p:cNvSpPr>
          <p:nvPr/>
        </p:nvSpPr>
        <p:spPr bwMode="auto">
          <a:xfrm>
            <a:off x="755650" y="2868613"/>
            <a:ext cx="3529013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grupno informiranje</a:t>
            </a:r>
          </a:p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procjena potencijala i </a:t>
            </a:r>
            <a:r>
              <a:rPr lang="hr-HR" sz="1800" dirty="0" smtClean="0"/>
              <a:t>izrada </a:t>
            </a:r>
            <a:r>
              <a:rPr lang="hr-HR" sz="1800" dirty="0"/>
              <a:t>profesionalnoga plana</a:t>
            </a:r>
          </a:p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individualno savjetovanje</a:t>
            </a:r>
          </a:p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individualno savjetovanje (testiranje, intervju, po potrebi liječnički pregled)</a:t>
            </a:r>
          </a:p>
          <a:p>
            <a:pPr>
              <a:spcBef>
                <a:spcPct val="80000"/>
              </a:spcBef>
            </a:pPr>
            <a:endParaRPr lang="hr-HR" sz="1800" dirty="0"/>
          </a:p>
        </p:txBody>
      </p:sp>
      <p:sp>
        <p:nvSpPr>
          <p:cNvPr id="38922" name="Line 18"/>
          <p:cNvSpPr>
            <a:spLocks noChangeShapeType="1"/>
          </p:cNvSpPr>
          <p:nvPr/>
        </p:nvSpPr>
        <p:spPr bwMode="auto">
          <a:xfrm flipH="1">
            <a:off x="1785938" y="5929313"/>
            <a:ext cx="2873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38923" name="Line 19"/>
          <p:cNvSpPr>
            <a:spLocks noChangeShapeType="1"/>
          </p:cNvSpPr>
          <p:nvPr/>
        </p:nvSpPr>
        <p:spPr bwMode="auto">
          <a:xfrm>
            <a:off x="2500313" y="5929313"/>
            <a:ext cx="2873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38924" name="Text Box 20"/>
          <p:cNvSpPr txBox="1">
            <a:spLocks noChangeArrowheads="1"/>
          </p:cNvSpPr>
          <p:nvPr/>
        </p:nvSpPr>
        <p:spPr bwMode="auto">
          <a:xfrm>
            <a:off x="928688" y="6072188"/>
            <a:ext cx="865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/>
              <a:t>selekcije</a:t>
            </a:r>
          </a:p>
        </p:txBody>
      </p:sp>
      <p:sp>
        <p:nvSpPr>
          <p:cNvPr id="38925" name="Text Box 21"/>
          <p:cNvSpPr txBox="1">
            <a:spLocks noChangeArrowheads="1"/>
          </p:cNvSpPr>
          <p:nvPr/>
        </p:nvSpPr>
        <p:spPr bwMode="auto">
          <a:xfrm>
            <a:off x="2786063" y="6143625"/>
            <a:ext cx="2519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/>
              <a:t>procjena kompetencija</a:t>
            </a:r>
          </a:p>
        </p:txBody>
      </p:sp>
      <p:sp>
        <p:nvSpPr>
          <p:cNvPr id="38926" name="Text Box 22"/>
          <p:cNvSpPr txBox="1">
            <a:spLocks noChangeArrowheads="1"/>
          </p:cNvSpPr>
          <p:nvPr/>
        </p:nvSpPr>
        <p:spPr bwMode="auto">
          <a:xfrm>
            <a:off x="5072066" y="3143248"/>
            <a:ext cx="3529013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grupno savjetovanje – RADIONICE za povećanje vještina aktivnog traženja posla</a:t>
            </a:r>
          </a:p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obrazovanje za tržište rada</a:t>
            </a:r>
          </a:p>
          <a:p>
            <a:pPr>
              <a:spcBef>
                <a:spcPct val="80000"/>
              </a:spcBef>
              <a:buFontTx/>
              <a:buChar char="•"/>
            </a:pPr>
            <a:r>
              <a:rPr lang="hr-HR" sz="1800" dirty="0"/>
              <a:t> privremeno zapošljavanje – javni radovi</a:t>
            </a:r>
          </a:p>
          <a:p>
            <a:pPr>
              <a:spcBef>
                <a:spcPct val="80000"/>
              </a:spcBef>
            </a:pPr>
            <a:endParaRPr lang="hr-H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260350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39952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9953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39954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39950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9951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39948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940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00113" y="908050"/>
            <a:ext cx="7869237" cy="86518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Aktivnosti s poslodavcima</a:t>
            </a:r>
          </a:p>
        </p:txBody>
      </p:sp>
      <p:sp>
        <p:nvSpPr>
          <p:cNvPr id="39943" name="Text Box 15"/>
          <p:cNvSpPr txBox="1">
            <a:spLocks noChangeArrowheads="1"/>
          </p:cNvSpPr>
          <p:nvPr/>
        </p:nvSpPr>
        <p:spPr bwMode="auto">
          <a:xfrm>
            <a:off x="755650" y="220503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39944" name="Text Box 16"/>
          <p:cNvSpPr txBox="1">
            <a:spLocks noChangeArrowheads="1"/>
          </p:cNvSpPr>
          <p:nvPr/>
        </p:nvSpPr>
        <p:spPr bwMode="auto">
          <a:xfrm>
            <a:off x="755650" y="1989138"/>
            <a:ext cx="792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39945" name="Rectangle 17"/>
          <p:cNvSpPr>
            <a:spLocks noChangeArrowheads="1"/>
          </p:cNvSpPr>
          <p:nvPr/>
        </p:nvSpPr>
        <p:spPr bwMode="auto">
          <a:xfrm>
            <a:off x="714375" y="2214563"/>
            <a:ext cx="5100638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Posredovanje pri zapošljavanju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Poslovno savjetovanje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Mobilni timovi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Profesionalna selekcija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Radionice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Istraživanje potreba poslodavaca – Anketa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Sufinanciranje zapošljavanja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Financiranje stručnog osposobljavanja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Sufinanciranje stručnog usavršavanja zaposlenih radnika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hr-HR" sz="2000"/>
              <a:t>Sajmovi poslova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hr-H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60350"/>
            <a:ext cx="9159875" cy="687388"/>
            <a:chOff x="-16" y="-2"/>
            <a:chExt cx="5777" cy="4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43024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43025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43026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3022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3023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43020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3012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827088" y="9080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4" name="Text Box 15"/>
          <p:cNvSpPr txBox="1">
            <a:spLocks noChangeArrowheads="1"/>
          </p:cNvSpPr>
          <p:nvPr/>
        </p:nvSpPr>
        <p:spPr bwMode="auto">
          <a:xfrm>
            <a:off x="755650" y="1989138"/>
            <a:ext cx="792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43015" name="Rectangle 16"/>
          <p:cNvSpPr>
            <a:spLocks noChangeArrowheads="1"/>
          </p:cNvSpPr>
          <p:nvPr/>
        </p:nvSpPr>
        <p:spPr bwMode="auto">
          <a:xfrm>
            <a:off x="971550" y="2060575"/>
            <a:ext cx="72009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endParaRPr lang="sr-Latn-CS" sz="2500"/>
          </a:p>
        </p:txBody>
      </p:sp>
      <p:sp>
        <p:nvSpPr>
          <p:cNvPr id="43016" name="Text Box 17"/>
          <p:cNvSpPr txBox="1">
            <a:spLocks noChangeArrowheads="1"/>
          </p:cNvSpPr>
          <p:nvPr/>
        </p:nvSpPr>
        <p:spPr bwMode="auto">
          <a:xfrm>
            <a:off x="1116013" y="1989138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endParaRPr lang="sr-Latn-CS"/>
          </a:p>
        </p:txBody>
      </p:sp>
      <p:sp>
        <p:nvSpPr>
          <p:cNvPr id="137234" name="Rectangle 18"/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8229600" cy="1143000"/>
          </a:xfr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>
            <a:flatTx/>
          </a:bodyPr>
          <a:lstStyle/>
          <a:p>
            <a:pPr defTabSz="833438">
              <a:defRPr/>
            </a:pPr>
            <a:r>
              <a:rPr lang="hr-H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Kontinuirani razvoj administrativnih kapaciteta Hrvatskoga zavoda za zapošljavanje</a:t>
            </a:r>
          </a:p>
        </p:txBody>
      </p:sp>
      <p:sp>
        <p:nvSpPr>
          <p:cNvPr id="43018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229600" cy="4708525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hr-HR" sz="2000" smtClean="0"/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povećanje dostupnosti usluga korisnicima</a:t>
            </a:r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razvoj novih metoda samoinformiranja</a:t>
            </a:r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uvođenje novih tehnologija u proces poslovanja – IT, SMS…</a:t>
            </a:r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unapređenje kompetencija savjetnika za pružanje usluga pojedinim ciljnim skupinama korisnika</a:t>
            </a:r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istraživanje potreba korisnika</a:t>
            </a:r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evaluacija usluga Zavoda i istraživanja zadovoljstva korisnika</a:t>
            </a:r>
          </a:p>
          <a:p>
            <a:pPr eaLnBrk="1" hangingPunct="1">
              <a:spcBef>
                <a:spcPct val="0"/>
              </a:spcBef>
            </a:pPr>
            <a:endParaRPr lang="hr-HR" sz="2000" smtClean="0"/>
          </a:p>
          <a:p>
            <a:pPr eaLnBrk="1" hangingPunct="1">
              <a:spcBef>
                <a:spcPct val="0"/>
              </a:spcBef>
            </a:pPr>
            <a:r>
              <a:rPr lang="hr-HR" sz="2000" smtClean="0"/>
              <a:t>projektne aktivnosti: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sz="2000" smtClean="0"/>
              <a:t>	- suradnja s partnerima iz područja obrazovanja i zapošljavanja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sz="2000" smtClean="0"/>
              <a:t>	- korištenje sredstava EU fondova: IPA, priprema za ESF  i dr.</a:t>
            </a:r>
          </a:p>
          <a:p>
            <a:pPr eaLnBrk="1" hangingPunct="1">
              <a:spcBef>
                <a:spcPct val="0"/>
              </a:spcBef>
            </a:pPr>
            <a:endParaRPr lang="hr-HR" sz="2000" smtClean="0"/>
          </a:p>
          <a:p>
            <a:pPr eaLnBrk="1" hangingPunct="1">
              <a:spcBef>
                <a:spcPct val="0"/>
              </a:spcBef>
            </a:pPr>
            <a:endParaRPr lang="hr-HR" sz="2000" smtClean="0"/>
          </a:p>
          <a:p>
            <a:pPr eaLnBrk="1" hangingPunct="1">
              <a:spcBef>
                <a:spcPct val="0"/>
              </a:spcBef>
            </a:pPr>
            <a:endParaRPr lang="hr-H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9" y="692150"/>
            <a:ext cx="7532712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hr-H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NAVIGUIDE </a:t>
            </a:r>
            <a:br>
              <a:rPr lang="hr-H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u okviru programa Leonardo da Vinci </a:t>
            </a:r>
            <a:endParaRPr lang="hr-HR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endParaRPr lang="hr-HR" sz="1600" dirty="0" smtClean="0"/>
          </a:p>
          <a:p>
            <a:endParaRPr lang="hr-HR" sz="1600" dirty="0" smtClean="0"/>
          </a:p>
          <a:p>
            <a:endParaRPr lang="hr-HR" sz="1600" dirty="0" smtClean="0"/>
          </a:p>
          <a:p>
            <a:r>
              <a:rPr lang="hr-HR" sz="2400" dirty="0" smtClean="0"/>
              <a:t>Cilj projekta - uspostava baze metoda grupnog savjetovanja u području cjeloživotnog profesionalnog usmjeravanja i upravljanja karijerom</a:t>
            </a:r>
          </a:p>
          <a:p>
            <a:r>
              <a:rPr lang="hr-HR" sz="2400" dirty="0" smtClean="0"/>
              <a:t>Partnerske zemlje – Austrija, Hrvatska, Francuska, Irska, Poljska i Turska</a:t>
            </a:r>
          </a:p>
          <a:p>
            <a:r>
              <a:rPr lang="hr-HR" sz="2400" dirty="0" smtClean="0"/>
              <a:t>odabrano 100 metoda za bazu podatka -&gt; metode prevedene na jezike svih partnerskih zemalja te dostupne on-line </a:t>
            </a:r>
          </a:p>
          <a:p>
            <a:r>
              <a:rPr lang="hr-HR" sz="2400" dirty="0" smtClean="0"/>
              <a:t>CD ROM sa 100 metoda grupnog savjetovanja</a:t>
            </a:r>
          </a:p>
          <a:p>
            <a:r>
              <a:rPr lang="hr-HR" sz="2400" dirty="0" smtClean="0"/>
              <a:t>Priručnik sa uputama za korištenje metoda</a:t>
            </a:r>
          </a:p>
        </p:txBody>
      </p:sp>
      <p:pic>
        <p:nvPicPr>
          <p:cNvPr id="17" name="Picture 1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714488"/>
            <a:ext cx="3269615" cy="101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C:\Documents and Settings\mivanovic\My Documents\Monika\FASCIKL\Logo\hzz_logo_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500042"/>
            <a:ext cx="864096" cy="751686"/>
          </a:xfrm>
          <a:prstGeom prst="rect">
            <a:avLst/>
          </a:prstGeom>
          <a:noFill/>
        </p:spPr>
      </p:pic>
      <p:pic>
        <p:nvPicPr>
          <p:cNvPr id="19" name="Picture 1" descr="C:\Documents and Settings\mivanovic\My Documents\Monika\Naviguide\Dublin\Algebra_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23920" y="500042"/>
            <a:ext cx="720080" cy="757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hr-HR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rmAutofit/>
          </a:bodyPr>
          <a:lstStyle/>
          <a:p>
            <a:endParaRPr lang="hr-HR" sz="2000" dirty="0" smtClean="0"/>
          </a:p>
          <a:p>
            <a:r>
              <a:rPr lang="hr-HR" sz="2200" dirty="0" smtClean="0"/>
              <a:t>Savjetnici za profesionalno usmjeravanje i upravljanje karijerom u svakoj zemlji proći će edukaciju za korištenje navedenih metoda (ukupno će u sklopu projekta biti održano 38 radionica)</a:t>
            </a:r>
          </a:p>
          <a:p>
            <a:r>
              <a:rPr lang="hr-HR" sz="2200" dirty="0" smtClean="0"/>
              <a:t>	U Hrvatskoj: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Zadar, 07. studenoga 2012.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Rijeka, 14. studenoga 2012.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Zagreb, 5. prosinca 2012.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Osijek, 19. prosinca 2012.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Split, 18. siječnja 2013. </a:t>
            </a:r>
          </a:p>
          <a:p>
            <a:pPr lvl="3">
              <a:buFont typeface="Wingdings" pitchFamily="2" charset="2"/>
              <a:buChar char="ü"/>
            </a:pPr>
            <a:r>
              <a:rPr lang="hr-HR" sz="2200" dirty="0" smtClean="0"/>
              <a:t>Dubrovnik, 31. siječnja 2013.</a:t>
            </a:r>
            <a:r>
              <a:rPr lang="hr-HR" sz="2200" smtClean="0"/>
              <a:t> </a:t>
            </a:r>
            <a:endParaRPr lang="hr-HR" sz="2200" dirty="0" smtClean="0"/>
          </a:p>
        </p:txBody>
      </p:sp>
      <p:pic>
        <p:nvPicPr>
          <p:cNvPr id="17" name="Picture 1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571480"/>
            <a:ext cx="3269615" cy="101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" descr="C:\Documents and Settings\mivanovic\My Documents\Monika\Naviguide\Dublin\Algebra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3920" y="714356"/>
            <a:ext cx="720080" cy="757038"/>
          </a:xfrm>
          <a:prstGeom prst="rect">
            <a:avLst/>
          </a:prstGeom>
          <a:noFill/>
        </p:spPr>
      </p:pic>
      <p:pic>
        <p:nvPicPr>
          <p:cNvPr id="19" name="Picture 2" descr="C:\Documents and Settings\mivanovic\My Documents\Monika\FASCIKL\Logo\hzz_logo_3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0958" y="714356"/>
            <a:ext cx="864096" cy="751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25400" y="0"/>
            <a:ext cx="9169400" cy="647700"/>
            <a:chOff x="-16" y="-2"/>
            <a:chExt cx="5777" cy="4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44042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  <p:sp>
              <p:nvSpPr>
                <p:cNvPr id="44043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  <p:sp>
              <p:nvSpPr>
                <p:cNvPr id="44044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83208" tIns="41604" rIns="83208" bIns="41604"/>
                <a:lstStyle/>
                <a:p>
                  <a:pPr defTabSz="8334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 sz="2600">
                    <a:solidFill>
                      <a:srgbClr val="7C7F87"/>
                    </a:solidFill>
                  </a:endParaRPr>
                </a:p>
              </p:txBody>
            </p:sp>
          </p:grpSp>
          <p:sp>
            <p:nvSpPr>
              <p:cNvPr id="44040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4041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44038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035" name="WordArt 17"/>
          <p:cNvSpPr>
            <a:spLocks noChangeArrowheads="1" noChangeShapeType="1" noTextEdit="1"/>
          </p:cNvSpPr>
          <p:nvPr/>
        </p:nvSpPr>
        <p:spPr bwMode="auto">
          <a:xfrm>
            <a:off x="1355725" y="212725"/>
            <a:ext cx="4568825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714375" y="1714500"/>
            <a:ext cx="7545388" cy="3529013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Kontakt:</a:t>
            </a:r>
          </a:p>
          <a:p>
            <a:pPr algn="ctr" defTabSz="833438" eaLnBrk="0" hangingPunct="0">
              <a:defRPr/>
            </a:pP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r>
              <a:rPr lang="hr-H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www.hzz.hr</a:t>
            </a: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r>
              <a:rPr lang="hr-H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hzz@</a:t>
            </a:r>
            <a:r>
              <a:rPr lang="hr-HR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hzz</a:t>
            </a: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defTabSz="833438" eaLnBrk="0" hangingPunct="0">
              <a:defRPr/>
            </a:pP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2301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2302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2303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2299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2300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2297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2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Tržište rada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  <a:defRPr/>
            </a:pPr>
            <a:endParaRPr lang="hr-HR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vi-VN" sz="2400" dirty="0" smtClean="0">
                <a:solidFill>
                  <a:srgbClr val="C00000"/>
                </a:solidFill>
                <a:latin typeface="Calibri" pitchFamily="34" charset="0"/>
              </a:rPr>
              <a:t>Tržište</a:t>
            </a:r>
            <a:r>
              <a:rPr lang="vi-VN" sz="2400" dirty="0" smtClean="0">
                <a:latin typeface="Calibri" pitchFamily="34" charset="0"/>
              </a:rPr>
              <a:t> </a:t>
            </a:r>
            <a:r>
              <a:rPr lang="hr-HR" sz="2400" dirty="0" smtClean="0">
                <a:solidFill>
                  <a:srgbClr val="C00000"/>
                </a:solidFill>
                <a:latin typeface="Calibri" pitchFamily="34" charset="0"/>
              </a:rPr>
              <a:t>rada</a:t>
            </a:r>
            <a:r>
              <a:rPr lang="hr-HR" sz="2400" dirty="0" smtClean="0">
                <a:latin typeface="Calibri" pitchFamily="34" charset="0"/>
              </a:rPr>
              <a:t> predstavlja ukupnost odnosa ponude i potražnje ljudskog rada (Hrvatski obiteljski leksikon, 2011.)</a:t>
            </a:r>
            <a:r>
              <a:rPr lang="vi-VN" sz="2400" dirty="0" smtClean="0">
                <a:latin typeface="Calibri" pitchFamily="34" charset="0"/>
              </a:rPr>
              <a:t>. </a:t>
            </a:r>
            <a:endParaRPr lang="hr-HR" sz="2400" dirty="0" smtClean="0">
              <a:latin typeface="Calibri" pitchFamily="34" charset="0"/>
            </a:endParaRPr>
          </a:p>
          <a:p>
            <a:pPr>
              <a:buNone/>
              <a:defRPr/>
            </a:pPr>
            <a:endParaRPr lang="hr-HR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hr-HR" sz="2400" dirty="0" smtClean="0">
                <a:latin typeface="Calibri" pitchFamily="34" charset="0"/>
              </a:rPr>
              <a:t>Tržište rada označava </a:t>
            </a:r>
            <a:r>
              <a:rPr lang="hr-HR" sz="2400" dirty="0" smtClean="0">
                <a:solidFill>
                  <a:srgbClr val="C00000"/>
                </a:solidFill>
                <a:latin typeface="Calibri" pitchFamily="34" charset="0"/>
              </a:rPr>
              <a:t>ponudu i potražnju radnika</a:t>
            </a:r>
            <a:r>
              <a:rPr lang="hr-HR" sz="2400" dirty="0" smtClean="0">
                <a:latin typeface="Calibri" pitchFamily="34" charset="0"/>
              </a:rPr>
              <a:t>, uključuje njihovu  pripremu, </a:t>
            </a:r>
            <a:r>
              <a:rPr lang="hr-HR" sz="2400" dirty="0" smtClean="0"/>
              <a:t>zapošljavanje</a:t>
            </a:r>
            <a:r>
              <a:rPr lang="hr-HR" sz="2400" dirty="0" smtClean="0">
                <a:latin typeface="Calibri" pitchFamily="34" charset="0"/>
              </a:rPr>
              <a:t>, napredovanje, otkaze, čekanje na posao, konkurenciju u traženju posla i na samom poslu (Grbac, 2010.).</a:t>
            </a:r>
          </a:p>
          <a:p>
            <a:pPr>
              <a:buFont typeface="Wingdings" pitchFamily="2" charset="2"/>
              <a:buChar char="§"/>
              <a:defRPr/>
            </a:pPr>
            <a:endParaRPr lang="hr-HR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hr-HR" sz="2400" dirty="0" smtClean="0">
                <a:latin typeface="Calibri" pitchFamily="34" charset="0"/>
              </a:rPr>
              <a:t>Tržište rada možemo definirati kao </a:t>
            </a:r>
            <a:r>
              <a:rPr lang="hr-HR" sz="2400" dirty="0" smtClean="0">
                <a:solidFill>
                  <a:srgbClr val="C00000"/>
                </a:solidFill>
                <a:latin typeface="Calibri" pitchFamily="34" charset="0"/>
              </a:rPr>
              <a:t>područje</a:t>
            </a:r>
            <a:r>
              <a:rPr lang="hr-HR" sz="2400" dirty="0" smtClean="0">
                <a:latin typeface="Calibri" pitchFamily="34" charset="0"/>
              </a:rPr>
              <a:t> unutar kojega poslodavci regrutiraju radnike i radnici se zapošljavaju, te gdje je informacija o kandidatima i slobodnim radnim mjestima široko dostupna (Crnković-Pozaić i sur, 1994.)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5374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75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76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372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373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5370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4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71500" y="642938"/>
            <a:ext cx="8066088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Karakteristike </a:t>
            </a:r>
            <a:r>
              <a:rPr lang="hr-H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tržišta rada</a:t>
            </a:r>
            <a:endParaRPr lang="hr-H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928802"/>
            <a:ext cx="8229600" cy="428628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nove tehnologije </a:t>
            </a:r>
            <a:r>
              <a:rPr lang="hr-HR" sz="2400" dirty="0" smtClean="0">
                <a:cs typeface="Arial" charset="0"/>
              </a:rPr>
              <a:t>dovode do povećane potražnje za visokokvalificiranim radnicima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stvaranje novih poslova </a:t>
            </a:r>
            <a:r>
              <a:rPr lang="hr-HR" sz="2400" dirty="0" smtClean="0">
                <a:cs typeface="Arial" charset="0"/>
              </a:rPr>
              <a:t>uslijed sve veće upotrebe obnovljih izvora energije i jačanje sektora niskougljične tehnologije (‘green jobs’) 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cs typeface="Arial" charset="0"/>
              </a:rPr>
              <a:t>usmjerenost na </a:t>
            </a: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cjeloživotni razvoj kompetencija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cs typeface="Arial" charset="0"/>
              </a:rPr>
              <a:t>povećan porast potražnje za </a:t>
            </a: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transverzalnim kompetencijama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cs typeface="Arial" charset="0"/>
              </a:rPr>
              <a:t>naglašena potreba za </a:t>
            </a: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mobilnošću radnika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cs typeface="Arial" charset="0"/>
              </a:rPr>
              <a:t>ubrzavanje </a:t>
            </a: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promjena </a:t>
            </a:r>
            <a:r>
              <a:rPr lang="hr-HR" sz="2400" dirty="0" smtClean="0">
                <a:cs typeface="Arial" charset="0"/>
              </a:rPr>
              <a:t>– zahtijeva se veća sposobnost prilagodbe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hr-HR" sz="2400" dirty="0" smtClean="0">
                <a:solidFill>
                  <a:srgbClr val="C00000"/>
                </a:solidFill>
                <a:cs typeface="Arial" charset="0"/>
              </a:rPr>
              <a:t>međuovisnost</a:t>
            </a:r>
            <a:r>
              <a:rPr lang="hr-HR" sz="2400" dirty="0" smtClean="0">
                <a:cs typeface="Arial" charset="0"/>
              </a:rPr>
              <a:t> lokalnog i globalnog – utjecaj svih na sve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sz="2000" dirty="0" smtClean="0"/>
          </a:p>
        </p:txBody>
      </p:sp>
      <p:sp>
        <p:nvSpPr>
          <p:cNvPr id="15368" name="Text Box 18"/>
          <p:cNvSpPr txBox="1">
            <a:spLocks noChangeArrowheads="1"/>
          </p:cNvSpPr>
          <p:nvPr/>
        </p:nvSpPr>
        <p:spPr bwMode="auto">
          <a:xfrm>
            <a:off x="500063" y="1571625"/>
            <a:ext cx="8001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 sz="2000"/>
          </a:p>
          <a:p>
            <a:endParaRPr lang="hr-HR" sz="2000"/>
          </a:p>
          <a:p>
            <a:pPr>
              <a:spcBef>
                <a:spcPct val="50000"/>
              </a:spcBef>
            </a:pPr>
            <a:endParaRPr lang="hr-H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14348" y="714356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Izazovi suvremenog tržišta rada (Europa 2020)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endParaRPr lang="hr-HR" sz="2200" dirty="0" smtClean="0">
              <a:solidFill>
                <a:schemeClr val="bg1">
                  <a:lumMod val="25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kvalitetno rano i osnovno obrazovanje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sprječavanje ranog prekida školovanja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nove tehnologije dovode do povećane potražnje za visokokvalificiranim radnicima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ravnopravnost  spolova i načelo pravičnosti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utjecaj starenja stanovništva na ponudu radnih mjesta i vještina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hr-HR" sz="2200" dirty="0" smtClean="0">
                <a:solidFill>
                  <a:schemeClr val="bg1">
                    <a:lumMod val="25000"/>
                  </a:schemeClr>
                </a:solidFill>
                <a:cs typeface="Arial" pitchFamily="34" charset="0"/>
              </a:rPr>
              <a:t>fleksigurnost – strategija koja uključuje novi pristup radnom  mjestu i zapošljavanju – prijelaz sa „sigurnog radnog mjesta“ na „sigurnu zapošljivost“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260350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2766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2766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2766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2766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766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2766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00113" y="908050"/>
            <a:ext cx="7869237" cy="86518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anchor="ctr">
            <a:flatTx/>
          </a:bodyPr>
          <a:lstStyle/>
          <a:p>
            <a:pPr algn="ctr" defTabSz="833438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Važnost razvoja </a:t>
            </a:r>
            <a:r>
              <a:rPr lang="hr-H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kompetencija</a:t>
            </a:r>
            <a:r>
              <a:rPr lang="hr-H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hr-H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Text Box 15"/>
          <p:cNvSpPr txBox="1">
            <a:spLocks noChangeArrowheads="1"/>
          </p:cNvSpPr>
          <p:nvPr/>
        </p:nvSpPr>
        <p:spPr bwMode="auto">
          <a:xfrm>
            <a:off x="684213" y="1916113"/>
            <a:ext cx="82089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	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 smtClean="0"/>
              <a:t>Kompetencija- kombinacija znanja, vještina i stavova prilagođenih kontekstu.</a:t>
            </a:r>
            <a:endParaRPr lang="hr-HR" i="1" dirty="0"/>
          </a:p>
          <a:p>
            <a:endParaRPr lang="hr-HR" i="1" dirty="0"/>
          </a:p>
        </p:txBody>
      </p:sp>
      <p:sp>
        <p:nvSpPr>
          <p:cNvPr id="27656" name="Text Box 16"/>
          <p:cNvSpPr txBox="1">
            <a:spLocks noChangeArrowheads="1"/>
          </p:cNvSpPr>
          <p:nvPr/>
        </p:nvSpPr>
        <p:spPr bwMode="auto">
          <a:xfrm>
            <a:off x="755650" y="1989138"/>
            <a:ext cx="792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1800"/>
          </a:p>
        </p:txBody>
      </p:sp>
      <p:sp>
        <p:nvSpPr>
          <p:cNvPr id="27657" name="Rectangle 17"/>
          <p:cNvSpPr>
            <a:spLocks noChangeArrowheads="1"/>
          </p:cNvSpPr>
          <p:nvPr/>
        </p:nvSpPr>
        <p:spPr bwMode="auto">
          <a:xfrm>
            <a:off x="971550" y="2060575"/>
            <a:ext cx="72009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endParaRPr lang="sr-Latn-CS" sz="2500"/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395288" y="2071676"/>
            <a:ext cx="828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hr-HR" dirty="0">
                <a:solidFill>
                  <a:schemeClr val="hlink"/>
                </a:solidFill>
              </a:rPr>
              <a:t>	</a:t>
            </a:r>
            <a:r>
              <a:rPr lang="hr-HR" sz="2000" dirty="0">
                <a:solidFill>
                  <a:srgbClr val="C00000"/>
                </a:solidFill>
              </a:rPr>
              <a:t>Novi pristup tržištu rada - usmjerenost na </a:t>
            </a:r>
            <a:r>
              <a:rPr lang="hr-HR" sz="2000" dirty="0" smtClean="0">
                <a:solidFill>
                  <a:srgbClr val="C00000"/>
                </a:solidFill>
              </a:rPr>
              <a:t> kompetencije</a:t>
            </a:r>
            <a:endParaRPr lang="hr-HR" sz="2000" dirty="0">
              <a:solidFill>
                <a:srgbClr val="C00000"/>
              </a:solidFill>
            </a:endParaRPr>
          </a:p>
        </p:txBody>
      </p:sp>
      <p:sp>
        <p:nvSpPr>
          <p:cNvPr id="27659" name="Rectangle 23"/>
          <p:cNvSpPr>
            <a:spLocks noChangeArrowheads="1"/>
          </p:cNvSpPr>
          <p:nvPr/>
        </p:nvSpPr>
        <p:spPr bwMode="auto">
          <a:xfrm>
            <a:off x="1116013" y="4292600"/>
            <a:ext cx="705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sr-Latn-CS" sz="1800"/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827088" y="4437063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sr-Latn-CS" sz="1800"/>
          </a:p>
        </p:txBody>
      </p:sp>
      <p:sp>
        <p:nvSpPr>
          <p:cNvPr id="27661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571471" y="3500439"/>
            <a:ext cx="7529541" cy="315912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000" dirty="0" smtClean="0"/>
              <a:t>	</a:t>
            </a:r>
            <a:r>
              <a:rPr lang="hr-HR" sz="2000" u="sng" dirty="0" smtClean="0"/>
              <a:t>Ključne kompetencije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2000" u="sng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Komuniciranje na materinjem jeziku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Komuniciranje na stranom jeziku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Matematička pismenost i osnovna znanja iz znanosti i tehnologije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Digitalna kompetencija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Učiti kako učiti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Međuljudska i građanska kompetencija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Poduzetništvo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hr-HR" sz="1600" dirty="0" smtClean="0"/>
              <a:t>Kulturološka svijest i izražavanje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hr-HR" sz="2000" u="sng" dirty="0" smtClean="0"/>
          </a:p>
          <a:p>
            <a:pPr lvl="1" eaLnBrk="1" hangingPunct="1">
              <a:lnSpc>
                <a:spcPct val="80000"/>
              </a:lnSpc>
              <a:buNone/>
            </a:pPr>
            <a:r>
              <a:rPr lang="hr-HR" sz="2000" u="sng" dirty="0" smtClean="0"/>
              <a:t>Specifične kompetencije – vezane uz struku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20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hr-HR" sz="1600" dirty="0" smtClean="0"/>
          </a:p>
          <a:p>
            <a:pPr lvl="1" eaLnBrk="1" hangingPunct="1">
              <a:lnSpc>
                <a:spcPct val="80000"/>
              </a:lnSpc>
            </a:pPr>
            <a:endParaRPr lang="hr-H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Cjeloživotno profesionalno usmjeravanje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hr-HR" sz="2200" dirty="0">
                <a:solidFill>
                  <a:srgbClr val="C00000"/>
                </a:solidFill>
                <a:cs typeface="Arial" pitchFamily="34" charset="0"/>
              </a:rPr>
              <a:t>Rezolucija o cjeloživotnom profesionalnom usmjeravanju (CPU</a:t>
            </a:r>
            <a:r>
              <a:rPr lang="hr-HR" sz="2200" dirty="0" smtClean="0">
                <a:solidFill>
                  <a:srgbClr val="C00000"/>
                </a:solidFill>
                <a:cs typeface="Arial" pitchFamily="34" charset="0"/>
              </a:rPr>
              <a:t>) </a:t>
            </a:r>
            <a:r>
              <a:rPr lang="hr-HR" sz="2200" dirty="0">
                <a:cs typeface="Arial" pitchFamily="34" charset="0"/>
              </a:rPr>
              <a:t>(Europsko vijeće, 2004., 2008.)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sz="2200" dirty="0">
                <a:cs typeface="Arial" pitchFamily="34" charset="0"/>
              </a:rPr>
              <a:t>skup različitih aktivnosti koje pojedincima omogućuju identificirati vlastite  mogućnosti, kompetencije i interese u različito doba života, kako bi donijeli odluke o obrazovanju, osposobljavanju i zapošljavanju i upravljali vlastitom profesionalnom karijerom</a:t>
            </a:r>
          </a:p>
          <a:p>
            <a:pPr lvl="1">
              <a:buFontTx/>
              <a:buNone/>
              <a:defRPr/>
            </a:pPr>
            <a:endParaRPr lang="hr-HR" sz="2200" dirty="0">
              <a:cs typeface="Arial" pitchFamily="34" charset="0"/>
            </a:endParaRPr>
          </a:p>
          <a:p>
            <a:pPr marL="342900" lvl="1" indent="-342900">
              <a:buClr>
                <a:srgbClr val="A50021"/>
              </a:buClr>
              <a:buSzPct val="80000"/>
              <a:buFont typeface="Wingdings" pitchFamily="2" charset="2"/>
              <a:buChar char="§"/>
              <a:defRPr/>
            </a:pPr>
            <a:r>
              <a:rPr lang="hr-HR" sz="2200" i="1" dirty="0" smtClean="0">
                <a:solidFill>
                  <a:srgbClr val="C00000"/>
                </a:solidFill>
                <a:cs typeface="Arial" pitchFamily="34" charset="0"/>
              </a:rPr>
              <a:t>Career </a:t>
            </a:r>
            <a:r>
              <a:rPr lang="hr-HR" sz="2200" i="1" dirty="0">
                <a:solidFill>
                  <a:srgbClr val="C00000"/>
                </a:solidFill>
                <a:cs typeface="Arial" pitchFamily="34" charset="0"/>
              </a:rPr>
              <a:t>guidance – Handbook for policy makers </a:t>
            </a:r>
            <a:r>
              <a:rPr lang="hr-HR" sz="2200" dirty="0">
                <a:cs typeface="Arial" pitchFamily="34" charset="0"/>
              </a:rPr>
              <a:t>(OECD, 2004.)</a:t>
            </a:r>
          </a:p>
          <a:p>
            <a:pPr marL="742950" lvl="2" indent="-342900">
              <a:buClr>
                <a:srgbClr val="A50021"/>
              </a:buClr>
              <a:buSzPct val="80000"/>
              <a:buFont typeface="Wingdings" pitchFamily="2" charset="2"/>
              <a:buChar char="Ø"/>
              <a:defRPr/>
            </a:pPr>
            <a:r>
              <a:rPr lang="hr-HR" sz="2200" dirty="0">
                <a:cs typeface="Arial" pitchFamily="34" charset="0"/>
              </a:rPr>
              <a:t>CPU = ključni element cjeloživotnog učenja, aktivne politike zapošljavanja, socijalne pravde i strategije za postizanje lisabonskih ciljeva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hr-H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Cjeloživotno profesionalno usmjeravanje</a:t>
            </a:r>
            <a:endParaRPr lang="hr-H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AutoNum type="arabicPeriod"/>
            </a:pPr>
            <a:endParaRPr lang="hr-HR" sz="1700" dirty="0" smtClean="0">
              <a:cs typeface="Arial" charset="0"/>
            </a:endParaRPr>
          </a:p>
          <a:p>
            <a:pPr>
              <a:buFontTx/>
              <a:buNone/>
            </a:pPr>
            <a:r>
              <a:rPr lang="hr-HR" sz="1700" dirty="0" smtClean="0">
                <a:cs typeface="Arial" charset="0"/>
              </a:rPr>
              <a:t>	</a:t>
            </a:r>
            <a:endParaRPr lang="hr-HR" sz="2200" dirty="0" smtClean="0">
              <a:solidFill>
                <a:srgbClr val="C00000"/>
              </a:solidFill>
              <a:cs typeface="Arial" charset="0"/>
            </a:endParaRPr>
          </a:p>
          <a:p>
            <a:pPr>
              <a:buFontTx/>
              <a:buNone/>
            </a:pPr>
            <a:r>
              <a:rPr lang="hr-HR" sz="2200" dirty="0" smtClean="0">
                <a:solidFill>
                  <a:srgbClr val="C00000"/>
                </a:solidFill>
                <a:cs typeface="Arial" charset="0"/>
              </a:rPr>
              <a:t>	CILJ: </a:t>
            </a:r>
            <a:r>
              <a:rPr lang="hr-HR" sz="2200" dirty="0" smtClean="0">
                <a:cs typeface="Arial" charset="0"/>
              </a:rPr>
              <a:t>dugoročnim planiranjem karijere i stjecanjem radnih vještina </a:t>
            </a:r>
          </a:p>
          <a:p>
            <a:pPr>
              <a:buFontTx/>
              <a:buNone/>
            </a:pPr>
            <a:r>
              <a:rPr lang="hr-HR" sz="2200" dirty="0" smtClean="0">
                <a:cs typeface="Arial" charset="0"/>
              </a:rPr>
              <a:t>	omogućiti sigurnost vlastite karijere</a:t>
            </a:r>
          </a:p>
          <a:p>
            <a:pPr>
              <a:buFontTx/>
              <a:buNone/>
            </a:pPr>
            <a:endParaRPr lang="hr-HR" sz="2200" i="1" dirty="0" smtClean="0">
              <a:cs typeface="Arial" charset="0"/>
            </a:endParaRPr>
          </a:p>
          <a:p>
            <a:pPr>
              <a:buFontTx/>
              <a:buNone/>
            </a:pPr>
            <a:r>
              <a:rPr lang="hr-HR" sz="2200" i="1" dirty="0" smtClean="0">
                <a:cs typeface="Arial" charset="0"/>
              </a:rPr>
              <a:t>	</a:t>
            </a:r>
            <a:r>
              <a:rPr lang="hr-HR" sz="2200" dirty="0" smtClean="0">
                <a:cs typeface="Arial" charset="0"/>
              </a:rPr>
              <a:t>održati zapošljivost =&gt; zapošljivost obuhvaća znanja, stručnost i sposobnost da osoba dobije i zadrži posao, profesionalno napreduje, pronađe drugi posao ako je otpuštena, odnosno uđe na tržište rada u raznim razdobljima svog radnog i životnog ciklusa (ILO, 2002).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Ciljne skupine i temeljne usluge CPU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hr-HR" dirty="0" smtClean="0">
              <a:solidFill>
                <a:srgbClr val="CC0000"/>
              </a:solidFill>
            </a:endParaRPr>
          </a:p>
          <a:p>
            <a:pPr>
              <a:buNone/>
            </a:pPr>
            <a:endParaRPr lang="hr-HR" dirty="0">
              <a:solidFill>
                <a:srgbClr val="CC0000"/>
              </a:solidFill>
            </a:endParaRPr>
          </a:p>
          <a:p>
            <a:pPr>
              <a:buNone/>
            </a:pPr>
            <a:r>
              <a:rPr lang="hr-HR" dirty="0" smtClean="0">
                <a:solidFill>
                  <a:srgbClr val="CC0000"/>
                </a:solidFill>
              </a:rPr>
              <a:t>CILJNE SKUPINE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r-HR" dirty="0" smtClean="0"/>
              <a:t>učenici završnih razreda </a:t>
            </a:r>
          </a:p>
          <a:p>
            <a:pPr>
              <a:buClr>
                <a:srgbClr val="CC0000"/>
              </a:buClr>
              <a:buNone/>
            </a:pPr>
            <a:r>
              <a:rPr lang="hr-HR" dirty="0" smtClean="0"/>
              <a:t>	OŠ i SŠ 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r-HR" dirty="0" smtClean="0"/>
              <a:t>studenti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r-HR" dirty="0" smtClean="0"/>
              <a:t>nezaposlene osobe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r-HR" dirty="0" smtClean="0"/>
              <a:t>tražitelji zaposlenja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r-HR" dirty="0" smtClean="0"/>
              <a:t>poslodavci</a:t>
            </a:r>
          </a:p>
          <a:p>
            <a:endParaRPr lang="hr-HR" dirty="0"/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hr-HR" kern="0" dirty="0" smtClean="0">
              <a:solidFill>
                <a:srgbClr val="CC0000"/>
              </a:solidFill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hr-HR" kern="0" dirty="0" smtClean="0">
                <a:solidFill>
                  <a:srgbClr val="CC0000"/>
                </a:solidFill>
                <a:cs typeface="Arial" pitchFamily="34" charset="0"/>
              </a:rPr>
              <a:t>USLUGE  </a:t>
            </a:r>
            <a:r>
              <a:rPr lang="hr-HR" kern="0" dirty="0">
                <a:solidFill>
                  <a:srgbClr val="CC0000"/>
                </a:solidFill>
                <a:cs typeface="Arial" pitchFamily="34" charset="0"/>
              </a:rPr>
              <a:t>„</a:t>
            </a:r>
            <a:r>
              <a:rPr lang="hr-HR" kern="0" dirty="0">
                <a:solidFill>
                  <a:srgbClr val="CC0000"/>
                </a:solidFill>
                <a:cs typeface="Arial" pitchFamily="34" charset="0"/>
                <a:sym typeface="Wingdings" pitchFamily="2" charset="2"/>
              </a:rPr>
              <a:t>sustav lijevka”</a:t>
            </a:r>
            <a:endParaRPr lang="hr-HR" kern="0" dirty="0">
              <a:solidFill>
                <a:srgbClr val="CC0000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hr-HR" dirty="0">
                <a:cs typeface="Arial" pitchFamily="34" charset="0"/>
              </a:rPr>
              <a:t>samo - informiranje </a:t>
            </a:r>
          </a:p>
          <a:p>
            <a:pPr>
              <a:buFontTx/>
              <a:buNone/>
              <a:defRPr/>
            </a:pPr>
            <a:r>
              <a:rPr lang="hr-HR" dirty="0">
                <a:cs typeface="Arial" pitchFamily="34" charset="0"/>
              </a:rPr>
              <a:t>	= prikupljanje informacija putem:</a:t>
            </a:r>
          </a:p>
          <a:p>
            <a:pPr marL="835025" indent="-355600">
              <a:buClr>
                <a:srgbClr val="333333"/>
              </a:buClr>
              <a:buFont typeface="Wingdings" pitchFamily="2" charset="2"/>
              <a:buChar char="ü"/>
              <a:defRPr/>
            </a:pPr>
            <a:r>
              <a:rPr lang="hr-HR" sz="2400" dirty="0">
                <a:cs typeface="Arial" pitchFamily="34" charset="0"/>
              </a:rPr>
              <a:t>usluga Centra za informiranje i savjetovanje</a:t>
            </a:r>
          </a:p>
          <a:p>
            <a:pPr marL="835025" indent="-355600">
              <a:buClr>
                <a:srgbClr val="333333"/>
              </a:buClr>
              <a:buFont typeface="Wingdings" pitchFamily="2" charset="2"/>
              <a:buChar char="ü"/>
              <a:defRPr/>
            </a:pPr>
            <a:r>
              <a:rPr lang="hr-HR" sz="2400" dirty="0">
                <a:cs typeface="Arial" pitchFamily="34" charset="0"/>
              </a:rPr>
              <a:t>korištenja elektronskih medija - ˝Moj izbor˝</a:t>
            </a:r>
          </a:p>
          <a:p>
            <a:pPr marL="835025" indent="-355600">
              <a:buClr>
                <a:srgbClr val="333333"/>
              </a:buClr>
              <a:buFont typeface="Wingdings" pitchFamily="2" charset="2"/>
              <a:buChar char="ü"/>
              <a:defRPr/>
            </a:pPr>
            <a:r>
              <a:rPr lang="hr-HR" sz="2400" dirty="0">
                <a:cs typeface="Arial" pitchFamily="34" charset="0"/>
              </a:rPr>
              <a:t>regionalnih brošura i ostalog info-materijala</a:t>
            </a:r>
          </a:p>
          <a:p>
            <a:pPr marL="835025" indent="-355600">
              <a:buClr>
                <a:srgbClr val="333333"/>
              </a:buClr>
              <a:buFont typeface="Wingdings" pitchFamily="2" charset="2"/>
              <a:buChar char="ü"/>
              <a:defRPr/>
            </a:pPr>
            <a:r>
              <a:rPr lang="hr-HR" sz="2400" dirty="0">
                <a:cs typeface="Arial" pitchFamily="34" charset="0"/>
              </a:rPr>
              <a:t>usluga ostalih institucija </a:t>
            </a:r>
          </a:p>
          <a:p>
            <a:pPr>
              <a:buClr>
                <a:srgbClr val="CC0000"/>
              </a:buClr>
              <a:buSzPct val="100000"/>
              <a:buFont typeface="Wingdings" pitchFamily="2" charset="2"/>
              <a:buChar char="§"/>
              <a:defRPr/>
            </a:pPr>
            <a:r>
              <a:rPr lang="hr-HR" kern="0" dirty="0">
                <a:solidFill>
                  <a:srgbClr val="000000"/>
                </a:solidFill>
                <a:cs typeface="Arial" pitchFamily="34" charset="0"/>
              </a:rPr>
              <a:t>grupni oblici rada (informiranje i savjetovanje)</a:t>
            </a:r>
          </a:p>
          <a:p>
            <a:pPr>
              <a:buClr>
                <a:srgbClr val="CC0000"/>
              </a:buClr>
              <a:buSzPct val="100000"/>
              <a:buFont typeface="Wingdings" pitchFamily="2" charset="2"/>
              <a:buChar char="§"/>
              <a:defRPr/>
            </a:pPr>
            <a:r>
              <a:rPr lang="hr-HR" kern="0" dirty="0">
                <a:solidFill>
                  <a:srgbClr val="000000"/>
                </a:solidFill>
                <a:cs typeface="Arial" pitchFamily="34" charset="0"/>
              </a:rPr>
              <a:t>individualno savjetovanje</a:t>
            </a:r>
          </a:p>
          <a:p>
            <a:pPr>
              <a:buClr>
                <a:srgbClr val="CC0000"/>
              </a:buClr>
              <a:buSzPct val="100000"/>
              <a:buFont typeface="Wingdings" pitchFamily="2" charset="2"/>
              <a:buChar char="§"/>
              <a:defRPr/>
            </a:pPr>
            <a:r>
              <a:rPr lang="hr-HR" kern="0" dirty="0">
                <a:solidFill>
                  <a:srgbClr val="000000"/>
                </a:solidFill>
                <a:cs typeface="Arial" pitchFamily="34" charset="0"/>
              </a:rPr>
              <a:t>profesionalna rehabilitacija</a:t>
            </a:r>
          </a:p>
          <a:p>
            <a:pPr>
              <a:buClr>
                <a:srgbClr val="CC0000"/>
              </a:buClr>
              <a:buSzPct val="100000"/>
              <a:buFont typeface="Wingdings" pitchFamily="2" charset="2"/>
              <a:buChar char="§"/>
              <a:defRPr/>
            </a:pPr>
            <a:r>
              <a:rPr lang="hr-HR" kern="0" dirty="0">
                <a:solidFill>
                  <a:srgbClr val="000000"/>
                </a:solidFill>
                <a:cs typeface="Arial" pitchFamily="34" charset="0"/>
              </a:rPr>
              <a:t>profesionalna selekcija</a:t>
            </a:r>
          </a:p>
          <a:p>
            <a:pPr>
              <a:buFont typeface="Wingdings" pitchFamily="2" charset="2"/>
              <a:buChar char="§"/>
              <a:defRPr/>
            </a:pPr>
            <a:endParaRPr lang="hr-HR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85838" y="6970713"/>
            <a:ext cx="107950" cy="260350"/>
          </a:xfrm>
          <a:prstGeom prst="chevron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52825" tIns="26413" rIns="52825" bIns="26413" anchor="ctr">
            <a:spAutoFit/>
          </a:bodyPr>
          <a:lstStyle/>
          <a:p>
            <a:pPr algn="ctr" defTabSz="528638"/>
            <a:endParaRPr lang="sr-Latn-CS" sz="1400">
              <a:latin typeface="Verdana" pitchFamily="34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15875" y="-1588"/>
            <a:ext cx="9159875" cy="687388"/>
            <a:chOff x="-16" y="-2"/>
            <a:chExt cx="5777" cy="40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7" cy="1055"/>
            </a:xfrm>
          </p:grpSpPr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44" y="9585"/>
                <a:ext cx="8737" cy="1055"/>
                <a:chOff x="1425" y="5045"/>
                <a:chExt cx="8737" cy="1055"/>
              </a:xfrm>
            </p:grpSpPr>
            <p:sp>
              <p:nvSpPr>
                <p:cNvPr id="16397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8" name="Rectangle 8"/>
                <p:cNvSpPr>
                  <a:spLocks noChangeArrowheads="1"/>
                </p:cNvSpPr>
                <p:nvPr/>
              </p:nvSpPr>
              <p:spPr bwMode="auto">
                <a:xfrm>
                  <a:off x="1425" y="5407"/>
                  <a:ext cx="8734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399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 lIns="52828" tIns="26415" rIns="52828" bIns="26415"/>
                <a:lstStyle/>
                <a:p>
                  <a:pPr defTabSz="528638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</a:pPr>
                  <a:endParaRPr lang="sr-Latn-CS">
                    <a:solidFill>
                      <a:srgbClr val="7C7F87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395" name="Line 10"/>
              <p:cNvSpPr>
                <a:spLocks noChangeShapeType="1"/>
              </p:cNvSpPr>
              <p:nvPr/>
            </p:nvSpPr>
            <p:spPr bwMode="auto">
              <a:xfrm>
                <a:off x="1417" y="9940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96" name="Line 11"/>
              <p:cNvSpPr>
                <a:spLocks noChangeShapeType="1"/>
              </p:cNvSpPr>
              <p:nvPr/>
            </p:nvSpPr>
            <p:spPr bwMode="auto">
              <a:xfrm>
                <a:off x="1425" y="10285"/>
                <a:ext cx="8759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pic>
          <p:nvPicPr>
            <p:cNvPr id="1639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8" name="WordArt 17"/>
          <p:cNvSpPr>
            <a:spLocks noChangeArrowheads="1" noChangeShapeType="1" noTextEdit="1"/>
          </p:cNvSpPr>
          <p:nvPr/>
        </p:nvSpPr>
        <p:spPr bwMode="auto">
          <a:xfrm>
            <a:off x="1371600" y="274638"/>
            <a:ext cx="3154363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urier New"/>
                <a:cs typeface="Courier New"/>
              </a:rPr>
              <a:t>Hrvatski zavod za zapošljavanje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42988" y="692150"/>
            <a:ext cx="7543800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defTabSz="833438" eaLnBrk="0" hangingPunct="0">
              <a:defRPr/>
            </a:pPr>
            <a:endParaRPr lang="sr-Latn-C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11188" y="692150"/>
            <a:ext cx="8066087" cy="828675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lIns="83208" tIns="41604" rIns="83208" bIns="41604" anchor="ctr">
            <a:flatTx/>
          </a:bodyPr>
          <a:lstStyle/>
          <a:p>
            <a:pPr algn="ctr" eaLnBrk="0" hangingPunct="0">
              <a:defRPr/>
            </a:pPr>
            <a:r>
              <a:rPr lang="hr-H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Funkcija profesionalnog usmjeravanja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hr-HR" sz="2200" dirty="0"/>
              <a:t>stalno usklađivanje ponude i potražnje na tržištu rada</a:t>
            </a:r>
          </a:p>
          <a:p>
            <a:pPr>
              <a:buFont typeface="Wingdings" pitchFamily="2" charset="2"/>
              <a:buChar char="§"/>
              <a:defRPr/>
            </a:pPr>
            <a:endParaRPr lang="hr-HR" sz="1700" dirty="0">
              <a:cs typeface="Arial" pitchFamily="34" charset="0"/>
            </a:endParaRPr>
          </a:p>
        </p:txBody>
      </p:sp>
      <p:graphicFrame>
        <p:nvGraphicFramePr>
          <p:cNvPr id="16" name="Dijagram 8"/>
          <p:cNvGraphicFramePr/>
          <p:nvPr/>
        </p:nvGraphicFramePr>
        <p:xfrm>
          <a:off x="0" y="2357430"/>
          <a:ext cx="850109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428860" y="3786190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1800000" lon="1200000" rev="1200000"/>
              </a:camera>
              <a:lightRig rig="threePt" dir="t"/>
            </a:scene3d>
            <a:sp3d z="12700"/>
          </a:bodyPr>
          <a:lstStyle/>
          <a:p>
            <a:pPr algn="ctr"/>
            <a:r>
              <a:rPr lang="hr-HR" dirty="0" smtClean="0"/>
              <a:t>Alat politike zapošljavanja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adani dizaj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Zadani dizaj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745</Words>
  <Application>Microsoft Office PowerPoint</Application>
  <PresentationFormat>On-screen Show (4:3)</PresentationFormat>
  <Paragraphs>226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Kontinuirani razvoj administrativnih kapaciteta Hrvatskoga zavoda za zapošljavanje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vperin</dc:creator>
  <cp:lastModifiedBy>vperin</cp:lastModifiedBy>
  <cp:revision>72</cp:revision>
  <dcterms:created xsi:type="dcterms:W3CDTF">2012-09-26T06:55:49Z</dcterms:created>
  <dcterms:modified xsi:type="dcterms:W3CDTF">2012-10-04T08:04:55Z</dcterms:modified>
</cp:coreProperties>
</file>